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4248" r:id="rId1"/>
  </p:sldMasterIdLst>
  <p:notesMasterIdLst>
    <p:notesMasterId r:id="rId116"/>
  </p:notesMasterIdLst>
  <p:handoutMasterIdLst>
    <p:handoutMasterId r:id="rId117"/>
  </p:handoutMasterIdLst>
  <p:sldIdLst>
    <p:sldId id="360" r:id="rId2"/>
    <p:sldId id="647" r:id="rId3"/>
    <p:sldId id="648" r:id="rId4"/>
    <p:sldId id="649" r:id="rId5"/>
    <p:sldId id="650" r:id="rId6"/>
    <p:sldId id="651" r:id="rId7"/>
    <p:sldId id="745" r:id="rId8"/>
    <p:sldId id="653" r:id="rId9"/>
    <p:sldId id="654" r:id="rId10"/>
    <p:sldId id="655" r:id="rId11"/>
    <p:sldId id="656" r:id="rId12"/>
    <p:sldId id="677" r:id="rId13"/>
    <p:sldId id="746" r:id="rId14"/>
    <p:sldId id="752" r:id="rId15"/>
    <p:sldId id="428" r:id="rId16"/>
    <p:sldId id="628" r:id="rId17"/>
    <p:sldId id="641" r:id="rId18"/>
    <p:sldId id="640" r:id="rId19"/>
    <p:sldId id="604" r:id="rId20"/>
    <p:sldId id="602" r:id="rId21"/>
    <p:sldId id="464" r:id="rId22"/>
    <p:sldId id="545" r:id="rId23"/>
    <p:sldId id="546" r:id="rId24"/>
    <p:sldId id="579" r:id="rId25"/>
    <p:sldId id="580" r:id="rId26"/>
    <p:sldId id="581" r:id="rId27"/>
    <p:sldId id="547" r:id="rId28"/>
    <p:sldId id="548" r:id="rId29"/>
    <p:sldId id="582" r:id="rId30"/>
    <p:sldId id="549" r:id="rId31"/>
    <p:sldId id="550" r:id="rId32"/>
    <p:sldId id="600" r:id="rId33"/>
    <p:sldId id="601" r:id="rId34"/>
    <p:sldId id="551" r:id="rId35"/>
    <p:sldId id="583" r:id="rId36"/>
    <p:sldId id="584" r:id="rId37"/>
    <p:sldId id="552" r:id="rId38"/>
    <p:sldId id="553" r:id="rId39"/>
    <p:sldId id="585" r:id="rId40"/>
    <p:sldId id="554" r:id="rId41"/>
    <p:sldId id="749" r:id="rId42"/>
    <p:sldId id="750" r:id="rId43"/>
    <p:sldId id="751" r:id="rId44"/>
    <p:sldId id="576" r:id="rId45"/>
    <p:sldId id="577" r:id="rId46"/>
    <p:sldId id="578" r:id="rId47"/>
    <p:sldId id="679" r:id="rId48"/>
    <p:sldId id="748" r:id="rId49"/>
    <p:sldId id="681" r:id="rId50"/>
    <p:sldId id="682" r:id="rId51"/>
    <p:sldId id="683" r:id="rId52"/>
    <p:sldId id="684" r:id="rId53"/>
    <p:sldId id="685" r:id="rId54"/>
    <p:sldId id="686" r:id="rId55"/>
    <p:sldId id="687" r:id="rId56"/>
    <p:sldId id="688" r:id="rId57"/>
    <p:sldId id="689" r:id="rId58"/>
    <p:sldId id="690" r:id="rId59"/>
    <p:sldId id="691" r:id="rId60"/>
    <p:sldId id="692" r:id="rId61"/>
    <p:sldId id="693" r:id="rId62"/>
    <p:sldId id="694" r:id="rId63"/>
    <p:sldId id="695" r:id="rId64"/>
    <p:sldId id="696" r:id="rId65"/>
    <p:sldId id="697" r:id="rId66"/>
    <p:sldId id="698" r:id="rId67"/>
    <p:sldId id="599" r:id="rId68"/>
    <p:sldId id="606" r:id="rId69"/>
    <p:sldId id="607" r:id="rId70"/>
    <p:sldId id="635" r:id="rId71"/>
    <p:sldId id="608" r:id="rId72"/>
    <p:sldId id="637" r:id="rId73"/>
    <p:sldId id="638" r:id="rId74"/>
    <p:sldId id="610" r:id="rId75"/>
    <p:sldId id="609" r:id="rId76"/>
    <p:sldId id="627" r:id="rId77"/>
    <p:sldId id="611" r:id="rId78"/>
    <p:sldId id="629" r:id="rId79"/>
    <p:sldId id="612" r:id="rId80"/>
    <p:sldId id="630" r:id="rId81"/>
    <p:sldId id="631" r:id="rId82"/>
    <p:sldId id="614" r:id="rId83"/>
    <p:sldId id="632" r:id="rId84"/>
    <p:sldId id="615" r:id="rId85"/>
    <p:sldId id="616" r:id="rId86"/>
    <p:sldId id="633" r:id="rId87"/>
    <p:sldId id="619" r:id="rId88"/>
    <p:sldId id="620" r:id="rId89"/>
    <p:sldId id="623" r:id="rId90"/>
    <p:sldId id="624" r:id="rId91"/>
    <p:sldId id="625" r:id="rId92"/>
    <p:sldId id="639" r:id="rId93"/>
    <p:sldId id="626" r:id="rId94"/>
    <p:sldId id="634" r:id="rId95"/>
    <p:sldId id="747" r:id="rId96"/>
    <p:sldId id="725" r:id="rId97"/>
    <p:sldId id="726" r:id="rId98"/>
    <p:sldId id="727" r:id="rId99"/>
    <p:sldId id="728" r:id="rId100"/>
    <p:sldId id="729" r:id="rId101"/>
    <p:sldId id="731" r:id="rId102"/>
    <p:sldId id="730" r:id="rId103"/>
    <p:sldId id="732" r:id="rId104"/>
    <p:sldId id="733" r:id="rId105"/>
    <p:sldId id="734" r:id="rId106"/>
    <p:sldId id="735" r:id="rId107"/>
    <p:sldId id="736" r:id="rId108"/>
    <p:sldId id="737" r:id="rId109"/>
    <p:sldId id="738" r:id="rId110"/>
    <p:sldId id="739" r:id="rId111"/>
    <p:sldId id="740" r:id="rId112"/>
    <p:sldId id="741" r:id="rId113"/>
    <p:sldId id="742" r:id="rId114"/>
    <p:sldId id="530" r:id="rId115"/>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extLst>
    <p:ext uri="{521415D9-36F7-43E2-AB2F-B90AF26B5E84}">
      <p14:sectionLst xmlns:p14="http://schemas.microsoft.com/office/powerpoint/2010/main">
        <p14:section name="Default Section" id="{239F6839-4FC8-47EF-982D-BBB739B21A26}">
          <p14:sldIdLst>
            <p14:sldId id="360"/>
            <p14:sldId id="647"/>
            <p14:sldId id="648"/>
            <p14:sldId id="649"/>
            <p14:sldId id="650"/>
            <p14:sldId id="651"/>
            <p14:sldId id="745"/>
            <p14:sldId id="653"/>
            <p14:sldId id="654"/>
            <p14:sldId id="655"/>
            <p14:sldId id="656"/>
            <p14:sldId id="677"/>
            <p14:sldId id="746"/>
            <p14:sldId id="752"/>
            <p14:sldId id="428"/>
            <p14:sldId id="628"/>
            <p14:sldId id="641"/>
            <p14:sldId id="640"/>
            <p14:sldId id="604"/>
            <p14:sldId id="602"/>
            <p14:sldId id="464"/>
            <p14:sldId id="545"/>
            <p14:sldId id="546"/>
            <p14:sldId id="579"/>
            <p14:sldId id="580"/>
            <p14:sldId id="581"/>
            <p14:sldId id="547"/>
            <p14:sldId id="548"/>
            <p14:sldId id="582"/>
            <p14:sldId id="549"/>
            <p14:sldId id="550"/>
            <p14:sldId id="600"/>
            <p14:sldId id="601"/>
            <p14:sldId id="551"/>
            <p14:sldId id="583"/>
            <p14:sldId id="584"/>
            <p14:sldId id="552"/>
            <p14:sldId id="553"/>
            <p14:sldId id="585"/>
            <p14:sldId id="554"/>
            <p14:sldId id="749"/>
            <p14:sldId id="750"/>
            <p14:sldId id="751"/>
            <p14:sldId id="576"/>
            <p14:sldId id="577"/>
            <p14:sldId id="578"/>
            <p14:sldId id="679"/>
            <p14:sldId id="748"/>
            <p14:sldId id="681"/>
            <p14:sldId id="682"/>
            <p14:sldId id="683"/>
            <p14:sldId id="684"/>
            <p14:sldId id="685"/>
            <p14:sldId id="686"/>
            <p14:sldId id="687"/>
            <p14:sldId id="688"/>
            <p14:sldId id="689"/>
            <p14:sldId id="690"/>
            <p14:sldId id="691"/>
            <p14:sldId id="692"/>
            <p14:sldId id="693"/>
            <p14:sldId id="694"/>
            <p14:sldId id="695"/>
            <p14:sldId id="696"/>
            <p14:sldId id="697"/>
            <p14:sldId id="698"/>
            <p14:sldId id="599"/>
            <p14:sldId id="606"/>
            <p14:sldId id="607"/>
            <p14:sldId id="635"/>
            <p14:sldId id="608"/>
            <p14:sldId id="637"/>
            <p14:sldId id="638"/>
            <p14:sldId id="610"/>
            <p14:sldId id="609"/>
            <p14:sldId id="627"/>
            <p14:sldId id="611"/>
            <p14:sldId id="629"/>
            <p14:sldId id="612"/>
            <p14:sldId id="630"/>
            <p14:sldId id="631"/>
            <p14:sldId id="614"/>
            <p14:sldId id="632"/>
            <p14:sldId id="615"/>
            <p14:sldId id="616"/>
            <p14:sldId id="633"/>
            <p14:sldId id="619"/>
            <p14:sldId id="620"/>
            <p14:sldId id="623"/>
            <p14:sldId id="624"/>
            <p14:sldId id="625"/>
            <p14:sldId id="639"/>
            <p14:sldId id="626"/>
            <p14:sldId id="634"/>
            <p14:sldId id="747"/>
            <p14:sldId id="725"/>
            <p14:sldId id="726"/>
            <p14:sldId id="727"/>
            <p14:sldId id="728"/>
            <p14:sldId id="729"/>
            <p14:sldId id="731"/>
            <p14:sldId id="730"/>
            <p14:sldId id="732"/>
            <p14:sldId id="733"/>
            <p14:sldId id="734"/>
            <p14:sldId id="735"/>
            <p14:sldId id="736"/>
            <p14:sldId id="737"/>
            <p14:sldId id="738"/>
            <p14:sldId id="739"/>
            <p14:sldId id="740"/>
            <p14:sldId id="741"/>
            <p14:sldId id="742"/>
            <p14:sldId id="530"/>
          </p14:sldIdLst>
        </p14:section>
        <p14:section name="Backup Slides" id="{AD2FA831-EAC0-4567-AB21-EA39488AAA2D}">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0000"/>
    <a:srgbClr val="C00000"/>
    <a:srgbClr val="A5ACB0"/>
    <a:srgbClr val="D3DAD5"/>
    <a:srgbClr val="7A909E"/>
    <a:srgbClr val="84B3A3"/>
    <a:srgbClr val="446E60"/>
    <a:srgbClr val="3371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85BE263C-DBD7-4A20-BB59-AAB30ACAA65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1803" autoAdjust="0"/>
    <p:restoredTop sz="85613" autoAdjust="0"/>
  </p:normalViewPr>
  <p:slideViewPr>
    <p:cSldViewPr snapToGrid="0">
      <p:cViewPr varScale="1">
        <p:scale>
          <a:sx n="100" d="100"/>
          <a:sy n="100" d="100"/>
        </p:scale>
        <p:origin x="-1934" y="-72"/>
      </p:cViewPr>
      <p:guideLst>
        <p:guide orient="horz" pos="993"/>
        <p:guide orient="horz" pos="3605"/>
        <p:guide orient="horz" pos="2144"/>
        <p:guide pos="2880"/>
        <p:guide pos="553"/>
        <p:guide pos="5198"/>
      </p:guideLst>
    </p:cSldViewPr>
  </p:slideViewPr>
  <p:outlineViewPr>
    <p:cViewPr>
      <p:scale>
        <a:sx n="33" d="100"/>
        <a:sy n="33" d="100"/>
      </p:scale>
      <p:origin x="344" y="7664"/>
    </p:cViewPr>
  </p:outlineViewPr>
  <p:notesTextViewPr>
    <p:cViewPr>
      <p:scale>
        <a:sx n="100" d="100"/>
        <a:sy n="100" d="100"/>
      </p:scale>
      <p:origin x="0" y="0"/>
    </p:cViewPr>
  </p:notesTextViewPr>
  <p:sorterViewPr>
    <p:cViewPr>
      <p:scale>
        <a:sx n="125" d="100"/>
        <a:sy n="125" d="100"/>
      </p:scale>
      <p:origin x="0" y="25109"/>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handoutMaster" Target="handoutMasters/handout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eaLnBrk="0" hangingPunct="0">
              <a:defRPr sz="1200" b="1">
                <a:latin typeface="Arial" charset="0"/>
                <a:ea typeface="ＭＳ Ｐゴシック" charset="-128"/>
                <a:cs typeface="ＭＳ Ｐゴシック" charset="-128"/>
              </a:defRPr>
            </a:lvl1pPr>
          </a:lstStyle>
          <a:p>
            <a:pPr>
              <a:defRPr/>
            </a:pPr>
            <a:endParaRPr lang="en-US"/>
          </a:p>
        </p:txBody>
      </p:sp>
      <p:sp>
        <p:nvSpPr>
          <p:cNvPr id="1741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eaLnBrk="0" hangingPunct="0">
              <a:defRPr sz="1200" b="1">
                <a:latin typeface="Arial" charset="0"/>
                <a:ea typeface="ＭＳ Ｐゴシック" charset="-128"/>
                <a:cs typeface="ＭＳ Ｐゴシック" charset="-128"/>
              </a:defRPr>
            </a:lvl1pPr>
          </a:lstStyle>
          <a:p>
            <a:pPr>
              <a:defRPr/>
            </a:pPr>
            <a:endParaRPr lang="en-US"/>
          </a:p>
        </p:txBody>
      </p:sp>
      <p:sp>
        <p:nvSpPr>
          <p:cNvPr id="1741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eaLnBrk="0" hangingPunct="0">
              <a:defRPr sz="1200" b="1">
                <a:latin typeface="Arial" charset="0"/>
                <a:ea typeface="ＭＳ Ｐゴシック" charset="-128"/>
                <a:cs typeface="ＭＳ Ｐゴシック" charset="-128"/>
              </a:defRPr>
            </a:lvl1pPr>
          </a:lstStyle>
          <a:p>
            <a:pPr>
              <a:defRPr/>
            </a:pPr>
            <a:endParaRPr lang="en-US"/>
          </a:p>
        </p:txBody>
      </p:sp>
      <p:sp>
        <p:nvSpPr>
          <p:cNvPr id="1741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eaLnBrk="0" hangingPunct="0">
              <a:defRPr sz="1200" b="1">
                <a:ea typeface="ＭＳ Ｐゴシック" pitchFamily="-107" charset="-128"/>
                <a:cs typeface="+mn-cs"/>
              </a:defRPr>
            </a:lvl1pPr>
          </a:lstStyle>
          <a:p>
            <a:pPr>
              <a:defRPr/>
            </a:pPr>
            <a:fld id="{33A1B67B-A888-4FF3-B952-E9AD5AAC84B0}" type="slidenum">
              <a:rPr lang="en-US"/>
              <a:pPr>
                <a:defRPr/>
              </a:pPr>
              <a:t>‹#›</a:t>
            </a:fld>
            <a:endParaRPr lang="en-US" dirty="0"/>
          </a:p>
        </p:txBody>
      </p:sp>
    </p:spTree>
    <p:extLst>
      <p:ext uri="{BB962C8B-B14F-4D97-AF65-F5344CB8AC3E}">
        <p14:creationId xmlns:p14="http://schemas.microsoft.com/office/powerpoint/2010/main" val="3575204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eaLnBrk="0" hangingPunct="0">
              <a:defRPr sz="1100" b="1">
                <a:latin typeface="Arial" charset="0"/>
                <a:ea typeface="ＭＳ Ｐゴシック" charset="-128"/>
                <a:cs typeface="ＭＳ Ｐゴシック" charset="-128"/>
              </a:defRPr>
            </a:lvl1pPr>
          </a:lstStyle>
          <a:p>
            <a:pPr>
              <a:defRPr/>
            </a:pPr>
            <a:endParaRPr lang="en-US"/>
          </a:p>
        </p:txBody>
      </p:sp>
      <p:sp>
        <p:nvSpPr>
          <p:cNvPr id="7171"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eaLnBrk="0" hangingPunct="0">
              <a:defRPr sz="1100" b="1">
                <a:latin typeface="Arial" charset="0"/>
                <a:ea typeface="ＭＳ Ｐゴシック" charset="-128"/>
                <a:cs typeface="ＭＳ Ｐゴシック" charset="-128"/>
              </a:defRPr>
            </a:lvl1pPr>
          </a:lstStyle>
          <a:p>
            <a:pPr>
              <a:defRPr/>
            </a:pPr>
            <a:endParaRPr lang="en-US"/>
          </a:p>
        </p:txBody>
      </p:sp>
      <p:sp>
        <p:nvSpPr>
          <p:cNvPr id="64516" name="Rectangle 4"/>
          <p:cNvSpPr>
            <a:spLocks noGrp="1" noRot="1" noChangeAspect="1" noChangeArrowheads="1" noTextEdit="1"/>
          </p:cNvSpPr>
          <p:nvPr>
            <p:ph type="sldImg" idx="2"/>
          </p:nvPr>
        </p:nvSpPr>
        <p:spPr bwMode="auto">
          <a:xfrm>
            <a:off x="1728788" y="600075"/>
            <a:ext cx="3494087" cy="2620963"/>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238125" y="3349625"/>
            <a:ext cx="6562725" cy="52498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a:p>
            <a:pPr lvl="0"/>
            <a:endParaRPr lang="en-US" noProof="0" smtClean="0"/>
          </a:p>
        </p:txBody>
      </p:sp>
      <p:sp>
        <p:nvSpPr>
          <p:cNvPr id="7174"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eaLnBrk="0" hangingPunct="0">
              <a:defRPr sz="1100" b="1">
                <a:latin typeface="Arial" charset="0"/>
                <a:ea typeface="ＭＳ Ｐゴシック" charset="-128"/>
                <a:cs typeface="ＭＳ Ｐゴシック" charset="-128"/>
              </a:defRPr>
            </a:lvl1pPr>
          </a:lstStyle>
          <a:p>
            <a:pPr>
              <a:defRPr/>
            </a:pPr>
            <a:endParaRPr lang="en-US"/>
          </a:p>
        </p:txBody>
      </p:sp>
      <p:sp>
        <p:nvSpPr>
          <p:cNvPr id="7175"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eaLnBrk="0" hangingPunct="0">
              <a:defRPr sz="1100" b="1">
                <a:ea typeface="ＭＳ Ｐゴシック" pitchFamily="-107" charset="-128"/>
                <a:cs typeface="+mn-cs"/>
              </a:defRPr>
            </a:lvl1pPr>
          </a:lstStyle>
          <a:p>
            <a:pPr>
              <a:defRPr/>
            </a:pPr>
            <a:fld id="{B33FE8EB-B2ED-4DD7-A5D1-1C5BB066F5A1}" type="slidenum">
              <a:rPr lang="en-US"/>
              <a:pPr>
                <a:defRPr/>
              </a:pPr>
              <a:t>‹#›</a:t>
            </a:fld>
            <a:endParaRPr lang="en-US" dirty="0"/>
          </a:p>
        </p:txBody>
      </p:sp>
    </p:spTree>
    <p:extLst>
      <p:ext uri="{BB962C8B-B14F-4D97-AF65-F5344CB8AC3E}">
        <p14:creationId xmlns:p14="http://schemas.microsoft.com/office/powerpoint/2010/main" val="458696022"/>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25000"/>
      </a:spcBef>
      <a:spcAft>
        <a:spcPct val="0"/>
      </a:spcAft>
      <a:defRPr sz="1000" kern="1200">
        <a:solidFill>
          <a:schemeClr val="tx1"/>
        </a:solidFill>
        <a:latin typeface="Arial" pitchFamily="-110" charset="0"/>
        <a:ea typeface="ＭＳ Ｐゴシック" pitchFamily="-110" charset="-128"/>
        <a:cs typeface="ＭＳ Ｐゴシック" pitchFamily="-110" charset="-128"/>
      </a:defRPr>
    </a:lvl1pPr>
    <a:lvl2pPr marL="231775" indent="-117475" algn="l" rtl="0" eaLnBrk="0" fontAlgn="base" hangingPunct="0">
      <a:lnSpc>
        <a:spcPct val="90000"/>
      </a:lnSpc>
      <a:spcBef>
        <a:spcPct val="25000"/>
      </a:spcBef>
      <a:spcAft>
        <a:spcPct val="0"/>
      </a:spcAft>
      <a:buSzPct val="110000"/>
      <a:buFont typeface="Wingdings" pitchFamily="2" charset="2"/>
      <a:buChar char="§"/>
      <a:defRPr sz="900" kern="1200">
        <a:solidFill>
          <a:schemeClr val="tx1"/>
        </a:solidFill>
        <a:latin typeface="Arial" pitchFamily="-110" charset="0"/>
        <a:ea typeface="ＭＳ Ｐゴシック" pitchFamily="-110" charset="-128"/>
        <a:cs typeface="+mn-cs"/>
      </a:defRPr>
    </a:lvl2pPr>
    <a:lvl3pPr marL="461963" indent="-115888" algn="l" rtl="0" eaLnBrk="0" fontAlgn="base" hangingPunct="0">
      <a:lnSpc>
        <a:spcPct val="90000"/>
      </a:lnSpc>
      <a:spcBef>
        <a:spcPct val="25000"/>
      </a:spcBef>
      <a:spcAft>
        <a:spcPct val="0"/>
      </a:spcAft>
      <a:buSzPct val="110000"/>
      <a:buFont typeface="Wingdings" pitchFamily="2" charset="2"/>
      <a:buChar char="§"/>
      <a:defRPr sz="900" kern="1200">
        <a:solidFill>
          <a:schemeClr val="tx1"/>
        </a:solidFill>
        <a:latin typeface="Arial" pitchFamily="-110" charset="0"/>
        <a:ea typeface="ＭＳ Ｐゴシック" pitchFamily="-110" charset="-128"/>
        <a:cs typeface="+mn-cs"/>
      </a:defRPr>
    </a:lvl3pPr>
    <a:lvl4pPr marL="682625" indent="-106363" algn="l" rtl="0" eaLnBrk="0" fontAlgn="base" hangingPunct="0">
      <a:lnSpc>
        <a:spcPct val="90000"/>
      </a:lnSpc>
      <a:spcBef>
        <a:spcPct val="25000"/>
      </a:spcBef>
      <a:spcAft>
        <a:spcPct val="0"/>
      </a:spcAft>
      <a:buSzPct val="110000"/>
      <a:buFont typeface="Wingdings" pitchFamily="2" charset="2"/>
      <a:buChar char="§"/>
      <a:defRPr sz="900" kern="1200">
        <a:solidFill>
          <a:schemeClr val="tx1"/>
        </a:solidFill>
        <a:latin typeface="Arial" pitchFamily="-110" charset="0"/>
        <a:ea typeface="ＭＳ Ｐゴシック" pitchFamily="-110" charset="-128"/>
        <a:cs typeface="+mn-cs"/>
      </a:defRPr>
    </a:lvl4pPr>
    <a:lvl5pPr marL="914400" indent="-117475" algn="l" rtl="0" eaLnBrk="0" fontAlgn="base" hangingPunct="0">
      <a:lnSpc>
        <a:spcPct val="90000"/>
      </a:lnSpc>
      <a:spcBef>
        <a:spcPct val="25000"/>
      </a:spcBef>
      <a:spcAft>
        <a:spcPct val="0"/>
      </a:spcAft>
      <a:buSzPct val="110000"/>
      <a:buFont typeface="Wingdings" pitchFamily="2" charset="2"/>
      <a:buChar char="§"/>
      <a:defRPr sz="900" kern="1200">
        <a:solidFill>
          <a:schemeClr val="tx1"/>
        </a:solidFill>
        <a:latin typeface="Arial" pitchFamily="-110" charset="0"/>
        <a:ea typeface="ＭＳ Ｐゴシック" pitchFamily="-110"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055"/>
          <p:cNvSpPr>
            <a:spLocks noGrp="1" noChangeArrowheads="1"/>
          </p:cNvSpPr>
          <p:nvPr>
            <p:ph type="sldNum" sz="quarter" idx="5"/>
          </p:nvPr>
        </p:nvSpPr>
        <p:spPr>
          <a:xfrm>
            <a:off x="6905625" y="9077325"/>
            <a:ext cx="93663" cy="200025"/>
          </a:xfrm>
          <a:noFill/>
        </p:spPr>
        <p:txBody>
          <a:bodyPr/>
          <a:lstStyle/>
          <a:p>
            <a:pPr defTabSz="976313"/>
            <a:fld id="{4F8DBE9F-AA8C-4AA8-9620-9A588DAF3C12}" type="slidenum">
              <a:rPr lang="en-US">
                <a:cs typeface="Arial" pitchFamily="34" charset="0"/>
              </a:rPr>
              <a:pPr defTabSz="976313"/>
              <a:t>1</a:t>
            </a:fld>
            <a:endParaRPr lang="en-US" dirty="0">
              <a:cs typeface="Arial" pitchFamily="34" charset="0"/>
            </a:endParaRPr>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13</a:t>
            </a:fld>
            <a:endParaRPr lang="en-US" dirty="0"/>
          </a:p>
        </p:txBody>
      </p:sp>
    </p:spTree>
    <p:extLst>
      <p:ext uri="{BB962C8B-B14F-4D97-AF65-F5344CB8AC3E}">
        <p14:creationId xmlns:p14="http://schemas.microsoft.com/office/powerpoint/2010/main" val="247849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9A104F-2D1B-4F06-8D4B-8529C629C62B}" type="slidenum">
              <a:rPr lang="en-US" smtClean="0"/>
              <a:pPr/>
              <a:t>14</a:t>
            </a:fld>
            <a:endParaRPr lang="en-US" dirty="0"/>
          </a:p>
        </p:txBody>
      </p:sp>
    </p:spTree>
    <p:extLst>
      <p:ext uri="{BB962C8B-B14F-4D97-AF65-F5344CB8AC3E}">
        <p14:creationId xmlns:p14="http://schemas.microsoft.com/office/powerpoint/2010/main" val="565990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970785" y="8829381"/>
            <a:ext cx="3038049" cy="465449"/>
          </a:xfrm>
          <a:prstGeom prst="rect">
            <a:avLst/>
          </a:prstGeom>
        </p:spPr>
        <p:txBody>
          <a:bodyPr lIns="85083" tIns="42541" rIns="85083" bIns="42541"/>
          <a:lstStyle/>
          <a:p>
            <a:pPr>
              <a:defRPr/>
            </a:pPr>
            <a:fld id="{B33FE8EB-B2ED-4DD7-A5D1-1C5BB066F5A1}" type="slidenum">
              <a:rPr lang="en-US" smtClean="0"/>
              <a:pPr>
                <a:defRPr/>
              </a:pPr>
              <a:t>17</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PCE4502AN</a:t>
            </a:r>
            <a:r>
              <a:rPr lang="en-US" baseline="0" dirty="0" smtClean="0"/>
              <a:t> 5G 11ac module</a:t>
            </a:r>
            <a:endParaRPr lang="en-US" dirty="0"/>
          </a:p>
        </p:txBody>
      </p:sp>
      <p:sp>
        <p:nvSpPr>
          <p:cNvPr id="4" name="Slide Number Placeholder 3"/>
          <p:cNvSpPr>
            <a:spLocks noGrp="1"/>
          </p:cNvSpPr>
          <p:nvPr>
            <p:ph type="sldNum" sz="quarter" idx="10"/>
          </p:nvPr>
        </p:nvSpPr>
        <p:spPr/>
        <p:txBody>
          <a:bodyPr/>
          <a:lstStyle/>
          <a:p>
            <a:fld id="{91CB4050-583E-4B02-846F-EA1EA4FF8070}" type="slidenum">
              <a:rPr lang="en-US" smtClean="0"/>
              <a:pPr/>
              <a:t>42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0DC2BA9-EEC0-45AD-810A-A825FA457433}" type="slidenum">
              <a:rPr lang="en-US" smtClean="0"/>
              <a:pPr/>
              <a:t>47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FGVM010000026845 (SSID-VLAN10) # set broadcast-suppression</a:t>
            </a:r>
          </a:p>
          <a:p>
            <a:r>
              <a:rPr lang="en-US" dirty="0" err="1" smtClean="0"/>
              <a:t>dhcp</a:t>
            </a:r>
            <a:r>
              <a:rPr lang="en-US" dirty="0" smtClean="0"/>
              <a:t>-up        Suppress broadcast uplink DHCP messages.</a:t>
            </a:r>
          </a:p>
          <a:p>
            <a:r>
              <a:rPr lang="en-US" dirty="0" err="1" smtClean="0"/>
              <a:t>dhcp</a:t>
            </a:r>
            <a:r>
              <a:rPr lang="en-US" dirty="0" smtClean="0"/>
              <a:t>-down      Suppress broadcast downlink DHCP messages.</a:t>
            </a:r>
          </a:p>
          <a:p>
            <a:r>
              <a:rPr lang="en-US" dirty="0" err="1" smtClean="0"/>
              <a:t>arp</a:t>
            </a:r>
            <a:r>
              <a:rPr lang="en-US" dirty="0" smtClean="0"/>
              <a:t>-known      Suppress broadcast ARP for known wireless clients.</a:t>
            </a:r>
          </a:p>
          <a:p>
            <a:r>
              <a:rPr lang="en-US" dirty="0" err="1" smtClean="0"/>
              <a:t>arp</a:t>
            </a:r>
            <a:r>
              <a:rPr lang="en-US" dirty="0" smtClean="0"/>
              <a:t>-unknown    Suppress broadcast ARP for unknown wireless clients.</a:t>
            </a:r>
          </a:p>
          <a:p>
            <a:r>
              <a:rPr lang="en-US" dirty="0" err="1" smtClean="0"/>
              <a:t>arp</a:t>
            </a:r>
            <a:r>
              <a:rPr lang="en-US" dirty="0" smtClean="0"/>
              <a:t>-reply      Suppress broadcast ARP reply from wireless clients.</a:t>
            </a:r>
          </a:p>
          <a:p>
            <a:r>
              <a:rPr lang="en-US" dirty="0" err="1" smtClean="0"/>
              <a:t>netbios</a:t>
            </a:r>
            <a:r>
              <a:rPr lang="en-US" dirty="0" smtClean="0"/>
              <a:t>-ns     Suppress NetBIOS name services packets with UDP port 137.</a:t>
            </a:r>
          </a:p>
          <a:p>
            <a:r>
              <a:rPr lang="en-US" dirty="0" err="1" smtClean="0"/>
              <a:t>netbios</a:t>
            </a:r>
            <a:r>
              <a:rPr lang="en-US" dirty="0" smtClean="0"/>
              <a:t>-ds     Suppress NetBIOS datagram services packets with UDP port 138.</a:t>
            </a:r>
          </a:p>
          <a:p>
            <a:r>
              <a:rPr lang="en-US" dirty="0" smtClean="0"/>
              <a:t>ipv6           Suppress IPv6 packets.</a:t>
            </a:r>
          </a:p>
          <a:p>
            <a:endParaRPr lang="en-US" dirty="0"/>
          </a:p>
        </p:txBody>
      </p:sp>
      <p:sp>
        <p:nvSpPr>
          <p:cNvPr id="4" name="Slide Number Placeholder 3"/>
          <p:cNvSpPr>
            <a:spLocks noGrp="1"/>
          </p:cNvSpPr>
          <p:nvPr>
            <p:ph type="sldNum" sz="quarter" idx="10"/>
          </p:nvPr>
        </p:nvSpPr>
        <p:spPr/>
        <p:txBody>
          <a:bodyPr/>
          <a:lstStyle/>
          <a:p>
            <a:fld id="{91CB4050-583E-4B02-846F-EA1EA4FF8070}" type="slidenum">
              <a:rPr lang="en-US" smtClean="0"/>
              <a:t>53</a:t>
            </a:fld>
            <a:endParaRPr lang="en-US"/>
          </a:p>
        </p:txBody>
      </p:sp>
    </p:spTree>
    <p:extLst>
      <p:ext uri="{BB962C8B-B14F-4D97-AF65-F5344CB8AC3E}">
        <p14:creationId xmlns:p14="http://schemas.microsoft.com/office/powerpoint/2010/main" val="3909665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1E56F4-CD72-5E41-A4FF-7C0B8F45A2D0}" type="slidenum">
              <a:rPr lang="en-US" smtClean="0"/>
              <a:pPr>
                <a:defRPr/>
              </a:pPr>
              <a:t>54</a:t>
            </a:fld>
            <a:endParaRPr lang="en-US" dirty="0"/>
          </a:p>
        </p:txBody>
      </p:sp>
    </p:spTree>
    <p:extLst>
      <p:ext uri="{BB962C8B-B14F-4D97-AF65-F5344CB8AC3E}">
        <p14:creationId xmlns:p14="http://schemas.microsoft.com/office/powerpoint/2010/main" val="12634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dirty="0"/>
          </a:p>
        </p:txBody>
      </p:sp>
      <p:sp>
        <p:nvSpPr>
          <p:cNvPr id="4" name="Slide Number Placeholder 3"/>
          <p:cNvSpPr>
            <a:spLocks noGrp="1"/>
          </p:cNvSpPr>
          <p:nvPr>
            <p:ph type="sldNum" sz="quarter" idx="10"/>
          </p:nvPr>
        </p:nvSpPr>
        <p:spPr/>
        <p:txBody>
          <a:bodyPr/>
          <a:lstStyle/>
          <a:p>
            <a:fld id="{5403C03A-95EB-401F-BA00-740E48D5C57B}" type="slidenum">
              <a:rPr lang="en-MY" smtClean="0"/>
              <a:pPr/>
              <a:t>55</a:t>
            </a:fld>
            <a:endParaRPr lang="en-MY"/>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MS PGothic" pitchFamily="34" charset="-128"/>
                <a:cs typeface="MS PGothic" pitchFamily="34" charset="-128"/>
              </a:rPr>
              <a:t>Spectrum analysis on FAP-14C, 28C, 221B, 223B, 320B, 221C and 320C</a:t>
            </a:r>
            <a:endParaRPr lang="en-US" dirty="0"/>
          </a:p>
        </p:txBody>
      </p:sp>
      <p:sp>
        <p:nvSpPr>
          <p:cNvPr id="4" name="Slide Number Placeholder 3"/>
          <p:cNvSpPr>
            <a:spLocks noGrp="1"/>
          </p:cNvSpPr>
          <p:nvPr>
            <p:ph type="sldNum" sz="quarter" idx="10"/>
          </p:nvPr>
        </p:nvSpPr>
        <p:spPr/>
        <p:txBody>
          <a:bodyPr/>
          <a:lstStyle/>
          <a:p>
            <a:pPr>
              <a:defRPr/>
            </a:pPr>
            <a:fld id="{6D1E56F4-CD72-5E41-A4FF-7C0B8F45A2D0}" type="slidenum">
              <a:rPr lang="en-US" smtClean="0"/>
              <a:pPr>
                <a:defRPr/>
              </a:pPr>
              <a:t>56</a:t>
            </a:fld>
            <a:endParaRPr lang="en-US" dirty="0"/>
          </a:p>
        </p:txBody>
      </p:sp>
    </p:spTree>
    <p:extLst>
      <p:ext uri="{BB962C8B-B14F-4D97-AF65-F5344CB8AC3E}">
        <p14:creationId xmlns:p14="http://schemas.microsoft.com/office/powerpoint/2010/main" val="20389698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service port is define in global setting as below:</a:t>
            </a:r>
          </a:p>
          <a:p>
            <a:r>
              <a:rPr lang="en-US" dirty="0" err="1"/>
              <a:t>config</a:t>
            </a:r>
            <a:r>
              <a:rPr lang="en-US" dirty="0"/>
              <a:t> system global</a:t>
            </a:r>
          </a:p>
          <a:p>
            <a:r>
              <a:rPr lang="en-US" dirty="0"/>
              <a:t>    set auth-http-port 1000</a:t>
            </a:r>
          </a:p>
          <a:p>
            <a:r>
              <a:rPr lang="en-US" dirty="0"/>
              <a:t>    set auth-https-port 1003</a:t>
            </a:r>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57</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txBox="1">
            <a:spLocks noGrp="1" noChangeArrowheads="1"/>
          </p:cNvSpPr>
          <p:nvPr/>
        </p:nvSpPr>
        <p:spPr bwMode="auto">
          <a:xfrm>
            <a:off x="3970339" y="8829675"/>
            <a:ext cx="3038475" cy="465138"/>
          </a:xfrm>
          <a:prstGeom prst="rect">
            <a:avLst/>
          </a:prstGeom>
          <a:noFill/>
          <a:ln w="9525">
            <a:noFill/>
            <a:miter lim="800000"/>
            <a:headEnd/>
            <a:tailEnd/>
          </a:ln>
        </p:spPr>
        <p:txBody>
          <a:bodyPr lIns="93172" tIns="46587" rIns="93172" bIns="46587" anchor="b"/>
          <a:lstStyle/>
          <a:p>
            <a:pPr algn="r" defTabSz="931811" eaLnBrk="0" hangingPunct="0"/>
            <a:fld id="{2B1EFD45-6C2A-4E36-9809-D2DA608005BD}" type="slidenum">
              <a:rPr lang="en-US" sz="1100" b="1"/>
              <a:pPr algn="r" defTabSz="931811" eaLnBrk="0" hangingPunct="0"/>
              <a:t>2</a:t>
            </a:fld>
            <a:endParaRPr lang="en-US" sz="1100" b="1" dirty="0"/>
          </a:p>
        </p:txBody>
      </p:sp>
      <p:sp>
        <p:nvSpPr>
          <p:cNvPr id="18435" name="Rectangle 2"/>
          <p:cNvSpPr>
            <a:spLocks noGrp="1" noRot="1" noChangeAspect="1" noChangeArrowheads="1" noTextEdit="1"/>
          </p:cNvSpPr>
          <p:nvPr>
            <p:ph type="sldImg"/>
          </p:nvPr>
        </p:nvSpPr>
        <p:spPr>
          <a:solidFill>
            <a:srgbClr val="FFFFFF"/>
          </a:solidFill>
          <a:ln/>
        </p:spPr>
      </p:sp>
      <p:sp>
        <p:nvSpPr>
          <p:cNvPr id="184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dia firewall iprope list 3</a:t>
            </a:r>
            <a:endParaRPr lang="en-US" dirty="0"/>
          </a:p>
        </p:txBody>
      </p:sp>
      <p:sp>
        <p:nvSpPr>
          <p:cNvPr id="4" name="Slide Number Placeholder 3"/>
          <p:cNvSpPr>
            <a:spLocks noGrp="1"/>
          </p:cNvSpPr>
          <p:nvPr>
            <p:ph type="sldNum" sz="quarter" idx="10"/>
          </p:nvPr>
        </p:nvSpPr>
        <p:spPr/>
        <p:txBody>
          <a:bodyPr/>
          <a:lstStyle/>
          <a:p>
            <a:pPr>
              <a:defRPr/>
            </a:pPr>
            <a:fld id="{6D1E56F4-CD72-5E41-A4FF-7C0B8F45A2D0}" type="slidenum">
              <a:rPr lang="en-US" smtClean="0"/>
              <a:pPr>
                <a:defRPr/>
              </a:pPr>
              <a:t>60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D1E56F4-CD72-5E41-A4FF-7C0B8F45A2D0}" type="slidenum">
              <a:rPr lang="en-US" smtClean="0"/>
              <a:pPr>
                <a:defRPr/>
              </a:pPr>
              <a:t>62</a:t>
            </a:fld>
            <a:endParaRPr lang="en-US" dirty="0"/>
          </a:p>
        </p:txBody>
      </p:sp>
    </p:spTree>
    <p:extLst>
      <p:ext uri="{BB962C8B-B14F-4D97-AF65-F5344CB8AC3E}">
        <p14:creationId xmlns:p14="http://schemas.microsoft.com/office/powerpoint/2010/main" val="41253333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2"/>
          <p:cNvSpPr>
            <a:spLocks noGrp="1" noRot="1" noChangeAspect="1" noChangeArrowheads="1" noTextEdit="1"/>
          </p:cNvSpPr>
          <p:nvPr>
            <p:ph type="sldImg"/>
          </p:nvPr>
        </p:nvSpPr>
        <p:spPr>
          <a:xfrm>
            <a:off x="1728788" y="600075"/>
            <a:ext cx="3495675" cy="2620963"/>
          </a:xfrm>
          <a:ln/>
        </p:spPr>
      </p:sp>
      <p:sp>
        <p:nvSpPr>
          <p:cNvPr id="172034" name="Rectangle 3"/>
          <p:cNvSpPr>
            <a:spLocks noGrp="1" noChangeArrowheads="1"/>
          </p:cNvSpPr>
          <p:nvPr>
            <p:ph type="body" idx="1"/>
          </p:nvPr>
        </p:nvSpPr>
        <p:spPr>
          <a:noFill/>
          <a:ln/>
        </p:spPr>
        <p:txBody>
          <a:bodyPr/>
          <a:lstStyle/>
          <a:p>
            <a:r>
              <a:rPr lang="en-US" dirty="0"/>
              <a:t>set split-tunneling-</a:t>
            </a:r>
            <a:r>
              <a:rPr lang="en-US" dirty="0" err="1"/>
              <a:t>acl</a:t>
            </a:r>
            <a:r>
              <a:rPr lang="en-US" dirty="0"/>
              <a:t>-local-</a:t>
            </a:r>
            <a:r>
              <a:rPr lang="en-US" dirty="0" err="1"/>
              <a:t>ap</a:t>
            </a:r>
            <a:r>
              <a:rPr lang="en-US" dirty="0"/>
              <a:t>-subnet</a:t>
            </a:r>
            <a:br>
              <a:rPr lang="en-US" dirty="0"/>
            </a:br>
            <a:r>
              <a:rPr lang="en-US" dirty="0"/>
              <a:t>enable </a:t>
            </a:r>
            <a:r>
              <a:rPr lang="en-US" dirty="0" err="1"/>
              <a:t>Enable</a:t>
            </a:r>
            <a:r>
              <a:rPr lang="en-US" dirty="0"/>
              <a:t> split tunneling ACL local AP subnet.</a:t>
            </a:r>
            <a:br>
              <a:rPr lang="en-US" dirty="0"/>
            </a:br>
            <a:r>
              <a:rPr lang="en-US" dirty="0"/>
              <a:t>disable </a:t>
            </a:r>
            <a:r>
              <a:rPr lang="en-US" dirty="0" err="1"/>
              <a:t>Disable</a:t>
            </a:r>
            <a:r>
              <a:rPr lang="en-US" dirty="0"/>
              <a:t> split tunneling ACL local AP subnet</a:t>
            </a:r>
          </a:p>
          <a:p>
            <a:endParaRPr lang="en-US" dirty="0">
              <a:latin typeface="Arial" pitchFamily="34" charset="0"/>
              <a:ea typeface="ＭＳ Ｐゴシック" pitchFamily="34" charset="-128"/>
            </a:endParaRPr>
          </a:p>
          <a:p>
            <a:endParaRPr lang="en-US" dirty="0">
              <a:latin typeface="Arial" pitchFamily="34" charset="0"/>
              <a:ea typeface="ＭＳ Ｐゴシック" pitchFamily="34" charset="-128"/>
            </a:endParaRPr>
          </a:p>
        </p:txBody>
      </p:sp>
      <p:sp>
        <p:nvSpPr>
          <p:cNvPr id="172035" name="Date Placeholder 3"/>
          <p:cNvSpPr>
            <a:spLocks noGrp="1"/>
          </p:cNvSpPr>
          <p:nvPr>
            <p:ph type="dt" sz="quarter" idx="1"/>
          </p:nvPr>
        </p:nvSpPr>
        <p:spPr>
          <a:noFill/>
        </p:spPr>
        <p:txBody>
          <a:bodyPr/>
          <a:lstStyle/>
          <a:p>
            <a:r>
              <a:rPr lang="fr-FR" smtClean="0">
                <a:latin typeface="Arial" pitchFamily="34" charset="0"/>
                <a:ea typeface="ＭＳ Ｐゴシック" pitchFamily="34" charset="-128"/>
              </a:rPr>
              <a:t>Access Point Deployment</a:t>
            </a:r>
            <a:endParaRPr lang="en-US" smtClean="0">
              <a:latin typeface="Arial" pitchFamily="34" charset="0"/>
              <a:ea typeface="ＭＳ Ｐゴシック" pitchFamily="34" charset="-128"/>
            </a:endParaRPr>
          </a:p>
        </p:txBody>
      </p:sp>
      <p:sp>
        <p:nvSpPr>
          <p:cNvPr id="172036" name="Footer Placeholder 4"/>
          <p:cNvSpPr>
            <a:spLocks noGrp="1"/>
          </p:cNvSpPr>
          <p:nvPr>
            <p:ph type="ftr" sz="quarter" idx="4"/>
          </p:nvPr>
        </p:nvSpPr>
        <p:spPr>
          <a:noFill/>
        </p:spPr>
        <p:txBody>
          <a:bodyPr/>
          <a:lstStyle/>
          <a:p>
            <a:r>
              <a:rPr lang="en-US" smtClean="0">
                <a:latin typeface="Arial" pitchFamily="34" charset="0"/>
                <a:ea typeface="ＭＳ Ｐゴシック" pitchFamily="34" charset="-128"/>
              </a:rPr>
              <a:t>Version 4.3_A</a:t>
            </a:r>
          </a:p>
        </p:txBody>
      </p:sp>
      <p:sp>
        <p:nvSpPr>
          <p:cNvPr id="172037" name="Header Placeholder 5"/>
          <p:cNvSpPr>
            <a:spLocks noGrp="1"/>
          </p:cNvSpPr>
          <p:nvPr>
            <p:ph type="hdr" sz="quarter"/>
          </p:nvPr>
        </p:nvSpPr>
        <p:spPr>
          <a:noFill/>
        </p:spPr>
        <p:txBody>
          <a:bodyPr/>
          <a:lstStyle/>
          <a:p>
            <a:r>
              <a:rPr lang="en-US" smtClean="0">
                <a:latin typeface="Arial" pitchFamily="34" charset="0"/>
                <a:ea typeface="ＭＳ Ｐゴシック" pitchFamily="34" charset="-128"/>
              </a:rPr>
              <a:t>Fortinet Business Grade Wireless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set </a:t>
            </a:r>
            <a:r>
              <a:rPr lang="en-US" dirty="0" err="1" smtClean="0"/>
              <a:t>gui</a:t>
            </a:r>
            <a:r>
              <a:rPr lang="en-US" dirty="0" smtClean="0"/>
              <a:t>-</a:t>
            </a:r>
            <a:r>
              <a:rPr lang="en-US" dirty="0" err="1" smtClean="0"/>
              <a:t>fortiap</a:t>
            </a:r>
            <a:r>
              <a:rPr lang="en-US" dirty="0" smtClean="0"/>
              <a:t>-split-tunneling enable</a:t>
            </a:r>
          </a:p>
        </p:txBody>
      </p:sp>
      <p:sp>
        <p:nvSpPr>
          <p:cNvPr id="4" name="Slide Number Placeholder 3"/>
          <p:cNvSpPr>
            <a:spLocks noGrp="1"/>
          </p:cNvSpPr>
          <p:nvPr>
            <p:ph type="sldNum" sz="quarter" idx="10"/>
          </p:nvPr>
        </p:nvSpPr>
        <p:spPr/>
        <p:txBody>
          <a:bodyPr/>
          <a:lstStyle/>
          <a:p>
            <a:pPr>
              <a:defRPr/>
            </a:pPr>
            <a:fld id="{6D1E56F4-CD72-5E41-A4FF-7C0B8F45A2D0}" type="slidenum">
              <a:rPr lang="en-US" smtClean="0"/>
              <a:pPr>
                <a:defRPr/>
              </a:pPr>
              <a:t>65</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6D1E56F4-CD72-5E41-A4FF-7C0B8F45A2D0}" type="slidenum">
              <a:rPr lang="en-US" smtClean="0"/>
              <a:pPr>
                <a:defRPr/>
              </a:pPr>
              <a:t>66</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91CB4050-583E-4B02-846F-EA1EA4FF8070}" type="slidenum">
              <a:rPr lang="en-US" smtClean="0"/>
              <a:t>68</a:t>
            </a:fld>
            <a:endParaRPr lang="en-US"/>
          </a:p>
        </p:txBody>
      </p:sp>
    </p:spTree>
    <p:extLst>
      <p:ext uri="{BB962C8B-B14F-4D97-AF65-F5344CB8AC3E}">
        <p14:creationId xmlns:p14="http://schemas.microsoft.com/office/powerpoint/2010/main" val="22178384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config</a:t>
            </a:r>
            <a:r>
              <a:rPr lang="en-US" dirty="0" smtClean="0"/>
              <a:t> wireless-controller </a:t>
            </a:r>
            <a:r>
              <a:rPr lang="en-US" dirty="0" err="1" smtClean="0"/>
              <a:t>vap</a:t>
            </a:r>
            <a:endParaRPr lang="en-US" dirty="0" smtClean="0"/>
          </a:p>
          <a:p>
            <a:r>
              <a:rPr lang="en-US" dirty="0" smtClean="0"/>
              <a:t>    edit "</a:t>
            </a:r>
            <a:r>
              <a:rPr lang="en-US" dirty="0" err="1" smtClean="0"/>
              <a:t>ssid</a:t>
            </a:r>
            <a:r>
              <a:rPr lang="en-US" dirty="0" smtClean="0"/>
              <a:t>"</a:t>
            </a:r>
          </a:p>
          <a:p>
            <a:r>
              <a:rPr lang="en-US" dirty="0" smtClean="0"/>
              <a:t>        set probe-</a:t>
            </a:r>
            <a:r>
              <a:rPr lang="en-US" dirty="0" err="1" smtClean="0"/>
              <a:t>resp</a:t>
            </a:r>
            <a:r>
              <a:rPr lang="en-US" dirty="0" smtClean="0"/>
              <a:t>-suppression </a:t>
            </a:r>
            <a:r>
              <a:rPr lang="en-US" dirty="0" err="1" smtClean="0"/>
              <a:t>enable|disable</a:t>
            </a:r>
            <a:endParaRPr lang="en-US" dirty="0" smtClean="0"/>
          </a:p>
          <a:p>
            <a:r>
              <a:rPr lang="en-US" dirty="0" smtClean="0"/>
              <a:t>        set probe-</a:t>
            </a:r>
            <a:r>
              <a:rPr lang="en-US" dirty="0" err="1" smtClean="0"/>
              <a:t>resp</a:t>
            </a:r>
            <a:r>
              <a:rPr lang="en-US" dirty="0" smtClean="0"/>
              <a:t>-threshold &lt;value&gt;</a:t>
            </a:r>
          </a:p>
          <a:p>
            <a:r>
              <a:rPr lang="en-US" dirty="0" smtClean="0"/>
              <a:t>    next</a:t>
            </a:r>
          </a:p>
          <a:p>
            <a:r>
              <a:rPr lang="en-US" dirty="0" smtClean="0"/>
              <a:t>end</a:t>
            </a:r>
          </a:p>
          <a:p>
            <a:endParaRPr lang="en-US" dirty="0" smtClean="0"/>
          </a:p>
          <a:p>
            <a:r>
              <a:rPr lang="en-US" dirty="0" smtClean="0"/>
              <a:t>probe-</a:t>
            </a:r>
            <a:r>
              <a:rPr lang="en-US" dirty="0" err="1" smtClean="0"/>
              <a:t>resp</a:t>
            </a:r>
            <a:r>
              <a:rPr lang="en-US" dirty="0" smtClean="0"/>
              <a:t>-threshold range is [-20,-95]</a:t>
            </a:r>
            <a:r>
              <a:rPr lang="en-US" dirty="0" err="1" smtClean="0"/>
              <a:t>dBm</a:t>
            </a:r>
            <a:r>
              <a:rPr lang="en-US" dirty="0" smtClean="0"/>
              <a:t>, and default is -80dBm if enabled</a:t>
            </a:r>
          </a:p>
          <a:p>
            <a:endParaRPr lang="en-US" dirty="0" smtClean="0"/>
          </a:p>
          <a:p>
            <a:r>
              <a:rPr lang="en-US" dirty="0" smtClean="0"/>
              <a:t>Threshold at which </a:t>
            </a:r>
            <a:r>
              <a:rPr lang="en-US" dirty="0" err="1" smtClean="0"/>
              <a:t>FortiAP</a:t>
            </a:r>
            <a:r>
              <a:rPr lang="en-US" dirty="0" smtClean="0"/>
              <a:t> responds to probe requests (signal level must </a:t>
            </a:r>
          </a:p>
          <a:p>
            <a:r>
              <a:rPr lang="en-US" dirty="0" smtClean="0"/>
              <a:t>be no lower than this value).</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6D1E56F4-CD72-5E41-A4FF-7C0B8F45A2D0}" type="slidenum">
              <a:rPr lang="en-US" smtClean="0"/>
              <a:pPr>
                <a:defRPr/>
              </a:pPr>
              <a:t>69</a:t>
            </a:fld>
            <a:endParaRPr lang="en-US" dirty="0"/>
          </a:p>
        </p:txBody>
      </p:sp>
    </p:spTree>
    <p:extLst>
      <p:ext uri="{BB962C8B-B14F-4D97-AF65-F5344CB8AC3E}">
        <p14:creationId xmlns:p14="http://schemas.microsoft.com/office/powerpoint/2010/main" val="3689938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a:t>
            </a:r>
            <a:r>
              <a:rPr lang="en-US" baseline="0" dirty="0" smtClean="0"/>
              <a:t> mantis #186066</a:t>
            </a:r>
            <a:endParaRPr lang="en-US" dirty="0"/>
          </a:p>
        </p:txBody>
      </p:sp>
      <p:sp>
        <p:nvSpPr>
          <p:cNvPr id="4" name="Slide Number Placeholder 3"/>
          <p:cNvSpPr>
            <a:spLocks noGrp="1"/>
          </p:cNvSpPr>
          <p:nvPr>
            <p:ph type="sldNum" sz="quarter" idx="10"/>
          </p:nvPr>
        </p:nvSpPr>
        <p:spPr/>
        <p:txBody>
          <a:bodyPr/>
          <a:lstStyle/>
          <a:p>
            <a:pPr>
              <a:defRPr/>
            </a:pPr>
            <a:fld id="{6D1E56F4-CD72-5E41-A4FF-7C0B8F45A2D0}" type="slidenum">
              <a:rPr lang="en-US" smtClean="0"/>
              <a:pPr>
                <a:defRPr/>
              </a:pPr>
              <a:t>70</a:t>
            </a:fld>
            <a:endParaRPr lang="en-US" dirty="0"/>
          </a:p>
        </p:txBody>
      </p:sp>
    </p:spTree>
    <p:extLst>
      <p:ext uri="{BB962C8B-B14F-4D97-AF65-F5344CB8AC3E}">
        <p14:creationId xmlns:p14="http://schemas.microsoft.com/office/powerpoint/2010/main" val="3689938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65A12F-26E4-444B-A205-6EA019249D89}" type="slidenum">
              <a:rPr lang="en-US" smtClean="0"/>
              <a:pPr/>
              <a:t>78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32B9A40-6220-4BC3-9B28-DCE01F117DD8}" type="slidenum">
              <a:rPr lang="en-US" smtClean="0"/>
              <a:pPr/>
              <a:t>80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AF702F9-37D9-7748-A99B-0E9627DE3A6E}"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32B9A40-6220-4BC3-9B28-DCE01F117DD8}" type="slidenum">
              <a:rPr lang="en-US" smtClean="0"/>
              <a:pPr/>
              <a:t>81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65A12F-26E4-444B-A205-6EA019249D89}" type="slidenum">
              <a:rPr lang="en-US" smtClean="0"/>
              <a:pPr/>
              <a:t>83</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9A104F-2D1B-4F06-8D4B-8529C629C62B}" type="slidenum">
              <a:rPr lang="en-US" smtClean="0"/>
              <a:pPr/>
              <a:t>86</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65A12F-26E4-444B-A205-6EA019249D89}" type="slidenum">
              <a:rPr lang="en-US" smtClean="0"/>
              <a:pPr/>
              <a:t>92</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65A12F-26E4-444B-A205-6EA019249D89}" type="slidenum">
              <a:rPr lang="en-US" smtClean="0"/>
              <a:pPr/>
              <a:t>94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Helps brick and mortar retailers match online retail data analysis capabilities to analyze customer behavior.</a:t>
            </a:r>
          </a:p>
          <a:p>
            <a:endParaRPr lang="en-US" dirty="0" smtClean="0"/>
          </a:p>
          <a:p>
            <a:r>
              <a:rPr lang="en-US" dirty="0" smtClean="0"/>
              <a:t>Capture and display visitor metrics</a:t>
            </a:r>
          </a:p>
          <a:p>
            <a:pPr lvl="1"/>
            <a:r>
              <a:rPr lang="en-US" dirty="0" smtClean="0"/>
              <a:t>Dwell time, movement in store, location, loyalty  </a:t>
            </a:r>
          </a:p>
          <a:p>
            <a:pPr lvl="1"/>
            <a:r>
              <a:rPr lang="en-US" dirty="0" smtClean="0"/>
              <a:t>Identify </a:t>
            </a:r>
            <a:r>
              <a:rPr lang="en-US" dirty="0" err="1" smtClean="0"/>
              <a:t>showrooming</a:t>
            </a:r>
            <a:r>
              <a:rPr lang="en-US" dirty="0" smtClean="0"/>
              <a:t> searches (URLs), capture login details and demographics</a:t>
            </a:r>
          </a:p>
          <a:p>
            <a:r>
              <a:rPr lang="en-US" dirty="0" smtClean="0"/>
              <a:t>Analyze visitor flow and trends</a:t>
            </a:r>
          </a:p>
          <a:p>
            <a:r>
              <a:rPr lang="en-US" dirty="0" smtClean="0"/>
              <a:t>Enable retailers to improve visitor engagement </a:t>
            </a:r>
          </a:p>
          <a:p>
            <a:pPr lvl="1"/>
            <a:r>
              <a:rPr lang="en-US" dirty="0" smtClean="0"/>
              <a:t>Use visitor data to drive marketing campaigns</a:t>
            </a:r>
          </a:p>
          <a:p>
            <a:pPr lvl="1"/>
            <a:r>
              <a:rPr lang="en-US" dirty="0" smtClean="0"/>
              <a:t>Tailor relevant offers to customers</a:t>
            </a:r>
          </a:p>
          <a:p>
            <a:pPr lvl="1"/>
            <a:r>
              <a:rPr lang="en-US" dirty="0" smtClean="0"/>
              <a:t>Improve service for loyal customers</a:t>
            </a:r>
          </a:p>
          <a:p>
            <a:pPr lvl="1"/>
            <a:r>
              <a:rPr lang="en-US" dirty="0" smtClean="0"/>
              <a:t>Create immersive experience through mobile and digital signage </a:t>
            </a:r>
          </a:p>
          <a:p>
            <a:endParaRPr lang="en-US" dirty="0"/>
          </a:p>
        </p:txBody>
      </p:sp>
      <p:sp>
        <p:nvSpPr>
          <p:cNvPr id="4" name="Slide Number Placeholder 3"/>
          <p:cNvSpPr>
            <a:spLocks noGrp="1"/>
          </p:cNvSpPr>
          <p:nvPr>
            <p:ph type="sldNum" sz="quarter" idx="10"/>
          </p:nvPr>
        </p:nvSpPr>
        <p:spPr/>
        <p:txBody>
          <a:bodyPr/>
          <a:lstStyle/>
          <a:p>
            <a:fld id="{A1822C89-8528-4ED6-ACEB-CD8E85A2235C}" type="slidenum">
              <a:rPr lang="en-US" smtClean="0"/>
              <a:pPr/>
              <a:t>96</a:t>
            </a:fld>
            <a:endParaRPr lang="en-US"/>
          </a:p>
        </p:txBody>
      </p:sp>
    </p:spTree>
    <p:extLst>
      <p:ext uri="{BB962C8B-B14F-4D97-AF65-F5344CB8AC3E}">
        <p14:creationId xmlns:p14="http://schemas.microsoft.com/office/powerpoint/2010/main" val="33779679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1" indent="-171431">
              <a:buFont typeface="Arial" panose="020B0604020202020204" pitchFamily="34" charset="0"/>
              <a:buChar char="•"/>
            </a:pPr>
            <a:r>
              <a:rPr lang="en-US" dirty="0" err="1">
                <a:latin typeface="Calibri (Body)"/>
              </a:rPr>
              <a:t>FortiPresence</a:t>
            </a:r>
            <a:r>
              <a:rPr lang="en-US" dirty="0">
                <a:latin typeface="Calibri (Body)"/>
              </a:rPr>
              <a:t> delivers an </a:t>
            </a:r>
            <a:r>
              <a:rPr lang="en-US" dirty="0" err="1">
                <a:latin typeface="Calibri (Body)"/>
              </a:rPr>
              <a:t>omni</a:t>
            </a:r>
            <a:r>
              <a:rPr lang="en-US" dirty="0">
                <a:latin typeface="Calibri (Body)"/>
              </a:rPr>
              <a:t>-channel marketing platform with 3 key pieces:</a:t>
            </a:r>
          </a:p>
          <a:p>
            <a:pPr marL="171431" indent="-171431">
              <a:buFont typeface="Arial" panose="020B0604020202020204" pitchFamily="34" charset="0"/>
              <a:buChar char="•"/>
            </a:pPr>
            <a:r>
              <a:rPr lang="en-US" dirty="0">
                <a:latin typeface="Calibri (Body)"/>
              </a:rPr>
              <a:t>Firstly, it provides the ability for the retailers to measure what’s going on in the store, with Presence an Positioning Analytics</a:t>
            </a:r>
          </a:p>
          <a:p>
            <a:pPr marL="628580" lvl="2" indent="-171431" defTabSz="800012">
              <a:spcAft>
                <a:spcPct val="15000"/>
              </a:spcAft>
              <a:buFontTx/>
              <a:buChar char="••"/>
              <a:defRPr/>
            </a:pPr>
            <a:r>
              <a:rPr lang="en-US" dirty="0">
                <a:latin typeface="Calibri (Body)"/>
              </a:rPr>
              <a:t>The </a:t>
            </a:r>
            <a:r>
              <a:rPr lang="en-US" dirty="0" err="1">
                <a:latin typeface="Calibri (Body)"/>
              </a:rPr>
              <a:t>WiFi</a:t>
            </a:r>
            <a:r>
              <a:rPr lang="en-US" dirty="0">
                <a:latin typeface="Calibri (Body)"/>
              </a:rPr>
              <a:t> Access Points will detect visitors, passers by, employees, etc. to provide insightful analytics into customer behavior</a:t>
            </a:r>
          </a:p>
          <a:p>
            <a:pPr marL="171431" indent="-171431">
              <a:buFont typeface="Arial" panose="020B0604020202020204" pitchFamily="34" charset="0"/>
              <a:buChar char="•"/>
            </a:pPr>
            <a:r>
              <a:rPr lang="en-US" dirty="0">
                <a:latin typeface="Calibri (Body)"/>
              </a:rPr>
              <a:t>The second piece is the ability to connect with the customer, through Social Wi-Fi and opt-in marketing</a:t>
            </a:r>
          </a:p>
          <a:p>
            <a:pPr marL="628580" lvl="1" indent="-171431" defTabSz="914300">
              <a:buFont typeface="Arial" panose="020B0604020202020204" pitchFamily="34" charset="0"/>
              <a:buChar char="•"/>
              <a:defRPr/>
            </a:pPr>
            <a:r>
              <a:rPr lang="en-US" dirty="0">
                <a:latin typeface="Calibri (Body)"/>
              </a:rPr>
              <a:t>This gives the retailer a persistent connection with the customer via social media and email, once they’ve left the store</a:t>
            </a:r>
          </a:p>
          <a:p>
            <a:pPr marL="171431" indent="-171431">
              <a:buFont typeface="Arial" panose="020B0604020202020204" pitchFamily="34" charset="0"/>
              <a:buChar char="•"/>
            </a:pPr>
            <a:r>
              <a:rPr lang="en-US" dirty="0">
                <a:latin typeface="Calibri (Body)"/>
              </a:rPr>
              <a:t>But the third piece is probably the most interesting, and that’s the tools to influence an immediate purchase in-store, with Real-time location base marketing</a:t>
            </a:r>
          </a:p>
          <a:p>
            <a:pPr marL="628580" lvl="1" indent="-171431">
              <a:buFont typeface="Arial" panose="020B0604020202020204" pitchFamily="34" charset="0"/>
              <a:buChar char="•"/>
            </a:pPr>
            <a:r>
              <a:rPr lang="en-US" dirty="0">
                <a:latin typeface="Calibri (Body)"/>
              </a:rPr>
              <a:t>Immersive Digital Signage, Push coupons and loyalty </a:t>
            </a:r>
            <a:r>
              <a:rPr lang="en-US" dirty="0" err="1">
                <a:latin typeface="Calibri (Body)"/>
              </a:rPr>
              <a:t>ap</a:t>
            </a:r>
            <a:r>
              <a:rPr lang="en-US" dirty="0">
                <a:latin typeface="Calibri (Body)"/>
              </a:rPr>
              <a:t> integration</a:t>
            </a:r>
          </a:p>
          <a:p>
            <a:pPr marL="628580" lvl="1" indent="-171431">
              <a:buFont typeface="Arial" panose="020B0604020202020204" pitchFamily="34" charset="0"/>
              <a:buChar char="•"/>
            </a:pPr>
            <a:endParaRPr lang="en-US" dirty="0">
              <a:latin typeface="Calibri (Body)"/>
            </a:endParaRPr>
          </a:p>
          <a:p>
            <a:pPr marL="171431" indent="-171431">
              <a:buFont typeface="Arial" panose="020B0604020202020204" pitchFamily="34" charset="0"/>
              <a:buChar char="•"/>
            </a:pPr>
            <a:r>
              <a:rPr lang="en-US" dirty="0">
                <a:latin typeface="Calibri (Body)"/>
              </a:rPr>
              <a:t>Big data is at the core.  We need to gather as much information from the </a:t>
            </a:r>
            <a:r>
              <a:rPr lang="en-US" dirty="0" err="1">
                <a:latin typeface="Calibri (Body)"/>
              </a:rPr>
              <a:t>WiFi</a:t>
            </a:r>
            <a:r>
              <a:rPr lang="en-US" dirty="0">
                <a:latin typeface="Calibri (Body)"/>
              </a:rPr>
              <a:t> network as possible and augment this with external data like social network profile information for example.</a:t>
            </a:r>
          </a:p>
        </p:txBody>
      </p:sp>
      <p:sp>
        <p:nvSpPr>
          <p:cNvPr id="4" name="Slide Number Placeholder 3"/>
          <p:cNvSpPr>
            <a:spLocks noGrp="1"/>
          </p:cNvSpPr>
          <p:nvPr>
            <p:ph type="sldNum" sz="quarter" idx="10"/>
          </p:nvPr>
        </p:nvSpPr>
        <p:spPr/>
        <p:txBody>
          <a:bodyPr/>
          <a:lstStyle/>
          <a:p>
            <a:fld id="{368C64CC-4455-4E27-AA16-847BCD7323DB}" type="slidenum">
              <a:rPr lang="en-US" smtClean="0"/>
              <a:pPr/>
              <a:t>97</a:t>
            </a:fld>
            <a:endParaRPr lang="en-US" dirty="0"/>
          </a:p>
        </p:txBody>
      </p:sp>
    </p:spTree>
    <p:extLst>
      <p:ext uri="{BB962C8B-B14F-4D97-AF65-F5344CB8AC3E}">
        <p14:creationId xmlns:p14="http://schemas.microsoft.com/office/powerpoint/2010/main" val="42365941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Without Kiana customers rely on bean counters or video camera feed analytics </a:t>
            </a:r>
          </a:p>
          <a:p>
            <a:pPr lvl="1"/>
            <a:r>
              <a:rPr lang="en-US" dirty="0" smtClean="0">
                <a:cs typeface="MS PGothic" pitchFamily="34" charset="-128"/>
              </a:rPr>
              <a:t>Not able to detect repeat visitors</a:t>
            </a:r>
          </a:p>
          <a:p>
            <a:pPr lvl="1"/>
            <a:r>
              <a:rPr lang="en-US" dirty="0" smtClean="0">
                <a:cs typeface="MS PGothic" pitchFamily="34" charset="-128"/>
              </a:rPr>
              <a:t>Not a full circle engagement solution</a:t>
            </a:r>
          </a:p>
          <a:p>
            <a:pPr lvl="1"/>
            <a:r>
              <a:rPr lang="en-US" dirty="0" smtClean="0">
                <a:cs typeface="MS PGothic" pitchFamily="34" charset="-128"/>
              </a:rPr>
              <a:t>Inaccurate / Expensive / complex</a:t>
            </a:r>
          </a:p>
          <a:p>
            <a:endParaRPr lang="en-US" dirty="0" smtClean="0"/>
          </a:p>
        </p:txBody>
      </p:sp>
      <p:sp>
        <p:nvSpPr>
          <p:cNvPr id="31747" name="Slide Number Placeholder 3"/>
          <p:cNvSpPr>
            <a:spLocks noGrp="1"/>
          </p:cNvSpPr>
          <p:nvPr>
            <p:ph type="sldNum" sz="quarter" idx="5"/>
          </p:nvPr>
        </p:nvSpPr>
        <p:spPr bwMode="auto">
          <a:noFill/>
          <a:ln>
            <a:miter lim="800000"/>
            <a:headEnd/>
            <a:tailEnd/>
          </a:ln>
        </p:spPr>
        <p:txBody>
          <a:bodyPr/>
          <a:lstStyle/>
          <a:p>
            <a:fld id="{EA66E41D-D6B3-4D92-A91C-50F96EAB752D}" type="slidenum">
              <a:rPr lang="en-US"/>
              <a:pPr/>
              <a:t>98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822C89-8528-4ED6-ACEB-CD8E85A2235C}" type="slidenum">
              <a:rPr lang="en-US" smtClean="0"/>
              <a:pPr/>
              <a:t>100</a:t>
            </a:fld>
            <a:endParaRPr lang="en-US"/>
          </a:p>
        </p:txBody>
      </p:sp>
    </p:spTree>
    <p:extLst>
      <p:ext uri="{BB962C8B-B14F-4D97-AF65-F5344CB8AC3E}">
        <p14:creationId xmlns:p14="http://schemas.microsoft.com/office/powerpoint/2010/main" val="28807015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5861" indent="-465861">
              <a:buFont typeface="+mj-lt"/>
              <a:buAutoNum type="arabicPeriod"/>
            </a:pPr>
            <a:r>
              <a:rPr lang="en-US" dirty="0" smtClean="0"/>
              <a:t>Smartphone emits a </a:t>
            </a:r>
            <a:r>
              <a:rPr lang="en-US" dirty="0" err="1" smtClean="0"/>
              <a:t>WiFi</a:t>
            </a:r>
            <a:r>
              <a:rPr lang="en-US" dirty="0" smtClean="0"/>
              <a:t> probe signal, even in customer’s purse or pocket and not connected to the Wi-Fi network</a:t>
            </a:r>
          </a:p>
          <a:p>
            <a:pPr marL="465861" indent="-465861">
              <a:buFont typeface="+mj-lt"/>
              <a:buAutoNum type="arabicPeriod"/>
            </a:pPr>
            <a:r>
              <a:rPr lang="en-US" dirty="0" smtClean="0"/>
              <a:t>FortiAP captures the MAC address and signal strength information from the Smartphone </a:t>
            </a:r>
          </a:p>
          <a:p>
            <a:pPr marL="465861" indent="-465861">
              <a:buFont typeface="+mj-lt"/>
              <a:buAutoNum type="arabicPeriod"/>
            </a:pPr>
            <a:r>
              <a:rPr lang="en-US" dirty="0" smtClean="0"/>
              <a:t>FortiGate collects and summarizes the data records</a:t>
            </a:r>
          </a:p>
          <a:p>
            <a:pPr marL="465861" indent="-465861">
              <a:buFont typeface="+mj-lt"/>
              <a:buAutoNum type="arabicPeriod"/>
            </a:pPr>
            <a:r>
              <a:rPr lang="en-US" dirty="0" smtClean="0"/>
              <a:t>Fortinet cloud service retrieves data from the FortiGate via a secure SSL connection</a:t>
            </a:r>
          </a:p>
          <a:p>
            <a:pPr marL="465861" indent="-465861">
              <a:buFont typeface="+mj-lt"/>
              <a:buAutoNum type="arabicPeriod"/>
            </a:pPr>
            <a:r>
              <a:rPr lang="en-US" dirty="0" smtClean="0"/>
              <a:t>Fortinet analytics engine processes and correlates the data</a:t>
            </a:r>
          </a:p>
          <a:p>
            <a:pPr marL="465861" indent="-465861">
              <a:buFont typeface="+mj-lt"/>
              <a:buAutoNum type="arabicPeriod"/>
            </a:pPr>
            <a:r>
              <a:rPr lang="en-US" dirty="0" smtClean="0"/>
              <a:t>Data is displayed in the analytics dashboard in an actionable format</a:t>
            </a:r>
          </a:p>
          <a:p>
            <a:endParaRPr lang="en-US" dirty="0"/>
          </a:p>
        </p:txBody>
      </p:sp>
      <p:sp>
        <p:nvSpPr>
          <p:cNvPr id="4" name="Slide Number Placeholder 3"/>
          <p:cNvSpPr>
            <a:spLocks noGrp="1"/>
          </p:cNvSpPr>
          <p:nvPr>
            <p:ph type="sldNum" sz="quarter" idx="10"/>
          </p:nvPr>
        </p:nvSpPr>
        <p:spPr/>
        <p:txBody>
          <a:bodyPr/>
          <a:lstStyle/>
          <a:p>
            <a:fld id="{A1822C89-8528-4ED6-ACEB-CD8E85A2235C}" type="slidenum">
              <a:rPr lang="en-US" smtClean="0"/>
              <a:pPr/>
              <a:t>101</a:t>
            </a:fld>
            <a:endParaRPr lang="en-US"/>
          </a:p>
        </p:txBody>
      </p:sp>
    </p:spTree>
    <p:extLst>
      <p:ext uri="{BB962C8B-B14F-4D97-AF65-F5344CB8AC3E}">
        <p14:creationId xmlns:p14="http://schemas.microsoft.com/office/powerpoint/2010/main" val="2393313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9788" cy="3486150"/>
          </a:xfrm>
        </p:spPr>
      </p:sp>
      <p:sp>
        <p:nvSpPr>
          <p:cNvPr id="3" name="Notes Placeholder 2"/>
          <p:cNvSpPr>
            <a:spLocks noGrp="1"/>
          </p:cNvSpPr>
          <p:nvPr>
            <p:ph type="body" idx="1"/>
          </p:nvPr>
        </p:nvSpPr>
        <p:spPr/>
        <p:txBody>
          <a:bodyPr/>
          <a:lstStyle/>
          <a:p>
            <a:r>
              <a:rPr lang="en-US" dirty="0" smtClean="0"/>
              <a:t>FortiOS 5.0 has introduced a lot features and allowed us to go after those markets.</a:t>
            </a:r>
            <a:endParaRPr lang="en-US" dirty="0"/>
          </a:p>
        </p:txBody>
      </p:sp>
      <p:sp>
        <p:nvSpPr>
          <p:cNvPr id="4" name="Slide Number Placeholder 3"/>
          <p:cNvSpPr>
            <a:spLocks noGrp="1"/>
          </p:cNvSpPr>
          <p:nvPr>
            <p:ph type="sldNum" sz="quarter" idx="10"/>
          </p:nvPr>
        </p:nvSpPr>
        <p:spPr/>
        <p:txBody>
          <a:bodyPr/>
          <a:lstStyle/>
          <a:p>
            <a:fld id="{74D5A7D9-811F-46AF-8026-15C7F162D6DB}" type="slidenum">
              <a:rPr lang="en-US" smtClean="0"/>
              <a:pPr/>
              <a:t>4</a:t>
            </a:fld>
            <a:endParaRPr lang="en-US"/>
          </a:p>
        </p:txBody>
      </p:sp>
    </p:spTree>
    <p:extLst>
      <p:ext uri="{BB962C8B-B14F-4D97-AF65-F5344CB8AC3E}">
        <p14:creationId xmlns:p14="http://schemas.microsoft.com/office/powerpoint/2010/main" val="42153955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1" indent="-171431">
              <a:buFont typeface="Arial" panose="020B0604020202020204" pitchFamily="34" charset="0"/>
              <a:buChar char="•"/>
            </a:pPr>
            <a:r>
              <a:rPr lang="en-US" dirty="0" smtClean="0"/>
              <a:t>This provides</a:t>
            </a:r>
            <a:r>
              <a:rPr lang="en-US" baseline="0" dirty="0" smtClean="0"/>
              <a:t> the ability for visitors to log-in to the in-store guest Wi-Fi network using their </a:t>
            </a:r>
            <a:r>
              <a:rPr lang="en-US" baseline="0" dirty="0" err="1" smtClean="0"/>
              <a:t>facebook</a:t>
            </a:r>
            <a:r>
              <a:rPr lang="en-US" baseline="0" dirty="0" smtClean="0"/>
              <a:t> username and password</a:t>
            </a:r>
          </a:p>
          <a:p>
            <a:pPr marL="171431" indent="-171431">
              <a:buFont typeface="Arial" panose="020B0604020202020204" pitchFamily="34" charset="0"/>
              <a:buChar char="•"/>
            </a:pPr>
            <a:r>
              <a:rPr lang="en-US" baseline="0" dirty="0" smtClean="0"/>
              <a:t>Why would a customer provide their Facebook details to connect to the store </a:t>
            </a:r>
            <a:r>
              <a:rPr lang="en-US" baseline="0" dirty="0" err="1" smtClean="0"/>
              <a:t>wifi</a:t>
            </a:r>
            <a:r>
              <a:rPr lang="en-US" baseline="0" dirty="0" smtClean="0"/>
              <a:t>?  Push them a coupon for $10 off their next purchase…</a:t>
            </a:r>
          </a:p>
          <a:p>
            <a:pPr marL="171431" indent="-171431">
              <a:buFont typeface="Arial" panose="020B0604020202020204" pitchFamily="34" charset="0"/>
              <a:buChar char="•"/>
            </a:pPr>
            <a:r>
              <a:rPr lang="en-US" baseline="0" dirty="0" smtClean="0"/>
              <a:t>This provides the retailers with key information about the customer, demographic information, their likes, their interests</a:t>
            </a:r>
          </a:p>
          <a:p>
            <a:pPr marL="628580" lvl="1" indent="-171431">
              <a:buFont typeface="Arial" panose="020B0604020202020204" pitchFamily="34" charset="0"/>
              <a:buChar char="•"/>
            </a:pPr>
            <a:r>
              <a:rPr lang="en-US" baseline="0" dirty="0" smtClean="0"/>
              <a:t>This provides a means for retailers to engage in ongoing targeted marketing campaigns, even once the visitor has left the store.</a:t>
            </a:r>
            <a:endParaRPr lang="en-US" dirty="0"/>
          </a:p>
        </p:txBody>
      </p:sp>
      <p:sp>
        <p:nvSpPr>
          <p:cNvPr id="4" name="Slide Number Placeholder 3"/>
          <p:cNvSpPr>
            <a:spLocks noGrp="1"/>
          </p:cNvSpPr>
          <p:nvPr>
            <p:ph type="sldNum" sz="quarter" idx="10"/>
          </p:nvPr>
        </p:nvSpPr>
        <p:spPr/>
        <p:txBody>
          <a:bodyPr/>
          <a:lstStyle/>
          <a:p>
            <a:fld id="{368C64CC-4455-4E27-AA16-847BCD7323DB}" type="slidenum">
              <a:rPr lang="en-US" smtClean="0"/>
              <a:pPr/>
              <a:t>104</a:t>
            </a:fld>
            <a:endParaRPr lang="en-US" dirty="0"/>
          </a:p>
        </p:txBody>
      </p:sp>
    </p:spTree>
    <p:extLst>
      <p:ext uri="{BB962C8B-B14F-4D97-AF65-F5344CB8AC3E}">
        <p14:creationId xmlns:p14="http://schemas.microsoft.com/office/powerpoint/2010/main" val="21317920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End-to-end</a:t>
            </a:r>
            <a:r>
              <a:rPr lang="en-US" baseline="0" dirty="0" smtClean="0"/>
              <a:t> example:</a:t>
            </a:r>
            <a:endParaRPr lang="en-US" dirty="0" smtClean="0"/>
          </a:p>
          <a:p>
            <a:endParaRPr lang="en-US" dirty="0" smtClean="0"/>
          </a:p>
          <a:p>
            <a:r>
              <a:rPr lang="en-US" dirty="0" smtClean="0"/>
              <a:t>Present a coupon offer after the login screen</a:t>
            </a:r>
          </a:p>
          <a:p>
            <a:r>
              <a:rPr lang="en-US" dirty="0" smtClean="0"/>
              <a:t>Invite visitor to download your loyalty app</a:t>
            </a:r>
          </a:p>
          <a:p>
            <a:r>
              <a:rPr lang="en-US" dirty="0" smtClean="0"/>
              <a:t>Alert the visitor there’s something interesting nearby :  “It’s almost lunch, the café has new menu items”</a:t>
            </a:r>
          </a:p>
          <a:p>
            <a:r>
              <a:rPr lang="en-US" dirty="0" smtClean="0"/>
              <a:t>Push an offer based on location of customer</a:t>
            </a:r>
          </a:p>
          <a:p>
            <a:pPr lvl="1"/>
            <a:r>
              <a:rPr lang="en-US" dirty="0" smtClean="0"/>
              <a:t>“Happy hour is starting early in hotel bar now”</a:t>
            </a:r>
          </a:p>
          <a:p>
            <a:pPr lvl="1"/>
            <a:r>
              <a:rPr lang="en-US" dirty="0" smtClean="0"/>
              <a:t>“The movie theatre on level 2 is about to start the next showing – show this message for a discount”</a:t>
            </a:r>
          </a:p>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108</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9788" cy="3486150"/>
          </a:xfrm>
        </p:spPr>
      </p:sp>
      <p:sp>
        <p:nvSpPr>
          <p:cNvPr id="3" name="Notes Placeholder 2"/>
          <p:cNvSpPr>
            <a:spLocks noGrp="1"/>
          </p:cNvSpPr>
          <p:nvPr>
            <p:ph type="body" idx="1"/>
          </p:nvPr>
        </p:nvSpPr>
        <p:spPr/>
        <p:txBody>
          <a:bodyPr/>
          <a:lstStyle/>
          <a:p>
            <a:pPr defTabSz="921566">
              <a:defRPr/>
            </a:pPr>
            <a:r>
              <a:rPr lang="en-US" dirty="0" smtClean="0"/>
              <a:t>With FortiOS 5.2, we are going even further.</a:t>
            </a:r>
          </a:p>
        </p:txBody>
      </p:sp>
      <p:sp>
        <p:nvSpPr>
          <p:cNvPr id="4" name="Slide Number Placeholder 3"/>
          <p:cNvSpPr>
            <a:spLocks noGrp="1"/>
          </p:cNvSpPr>
          <p:nvPr>
            <p:ph type="sldNum" sz="quarter" idx="10"/>
          </p:nvPr>
        </p:nvSpPr>
        <p:spPr/>
        <p:txBody>
          <a:bodyPr/>
          <a:lstStyle/>
          <a:p>
            <a:fld id="{74D5A7D9-811F-46AF-8026-15C7F162D6DB}" type="slidenum">
              <a:rPr lang="en-US" smtClean="0"/>
              <a:pPr/>
              <a:t>5</a:t>
            </a:fld>
            <a:endParaRPr lang="en-US"/>
          </a:p>
        </p:txBody>
      </p:sp>
    </p:spTree>
    <p:extLst>
      <p:ext uri="{BB962C8B-B14F-4D97-AF65-F5344CB8AC3E}">
        <p14:creationId xmlns:p14="http://schemas.microsoft.com/office/powerpoint/2010/main" val="1853127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E9F8B1-99F6-8E44-8D73-EEE71ED8DD74}"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E9F8B1-99F6-8E44-8D73-EEE71ED8DD74}"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xfrm>
            <a:off x="1728788" y="600075"/>
            <a:ext cx="3495675" cy="2620963"/>
          </a:xfrm>
          <a:ln/>
        </p:spPr>
      </p:sp>
      <p:sp>
        <p:nvSpPr>
          <p:cNvPr id="38914" name="Notes Placeholder 2"/>
          <p:cNvSpPr>
            <a:spLocks noGrp="1"/>
          </p:cNvSpPr>
          <p:nvPr>
            <p:ph type="body" idx="1"/>
          </p:nvPr>
        </p:nvSpPr>
        <p:spPr>
          <a:noFill/>
          <a:ln/>
        </p:spPr>
        <p:txBody>
          <a:bodyPr/>
          <a:lstStyle/>
          <a:p>
            <a:pPr>
              <a:buFontTx/>
              <a:buChar char="-"/>
            </a:pPr>
            <a:r>
              <a:rPr lang="en-US" dirty="0" smtClean="0">
                <a:latin typeface="Arial" charset="0"/>
                <a:ea typeface="ＭＳ Ｐゴシック" pitchFamily="34" charset="-128"/>
              </a:rPr>
              <a:t>Smart channel management is more</a:t>
            </a:r>
            <a:r>
              <a:rPr lang="en-US" baseline="0" dirty="0" smtClean="0">
                <a:latin typeface="Arial" charset="0"/>
                <a:ea typeface="ＭＳ Ｐゴシック" pitchFamily="34" charset="-128"/>
              </a:rPr>
              <a:t> important than transmission power</a:t>
            </a:r>
          </a:p>
          <a:p>
            <a:pPr>
              <a:buFontTx/>
              <a:buChar char="-"/>
            </a:pPr>
            <a:r>
              <a:rPr lang="en-US" baseline="0" dirty="0" smtClean="0">
                <a:latin typeface="Arial" charset="0"/>
                <a:ea typeface="ＭＳ Ｐゴシック" pitchFamily="34" charset="-128"/>
              </a:rPr>
              <a:t> The solution has to be overlay and should not require client software</a:t>
            </a:r>
            <a:endParaRPr lang="en-US" dirty="0" smtClean="0">
              <a:latin typeface="Arial" charset="0"/>
              <a:ea typeface="ＭＳ Ｐゴシック" pitchFamily="34" charset="-128"/>
            </a:endParaRPr>
          </a:p>
          <a:p>
            <a:endParaRPr lang="en-US" dirty="0" smtClean="0">
              <a:latin typeface="Arial" charset="0"/>
              <a:ea typeface="ＭＳ Ｐゴシック" pitchFamily="34" charset="-128"/>
            </a:endParaRPr>
          </a:p>
          <a:p>
            <a:r>
              <a:rPr lang="en-US" dirty="0" smtClean="0">
                <a:latin typeface="Arial" charset="0"/>
                <a:ea typeface="ＭＳ Ｐゴシック" pitchFamily="34" charset="-128"/>
              </a:rPr>
              <a:t>Note: Automatic TX power backoff and self healing not implemented</a:t>
            </a:r>
          </a:p>
        </p:txBody>
      </p:sp>
      <p:sp>
        <p:nvSpPr>
          <p:cNvPr id="38915" name="Slide Number Placeholder 3"/>
          <p:cNvSpPr>
            <a:spLocks noGrp="1"/>
          </p:cNvSpPr>
          <p:nvPr>
            <p:ph type="sldNum" sz="quarter" idx="5"/>
          </p:nvPr>
        </p:nvSpPr>
        <p:spPr>
          <a:noFill/>
        </p:spPr>
        <p:txBody>
          <a:bodyPr/>
          <a:lstStyle/>
          <a:p>
            <a:fld id="{F509B230-3077-4A09-9881-4B169C707338}" type="slidenum">
              <a:rPr lang="en-US" smtClean="0">
                <a:ea typeface="ＭＳ Ｐゴシック" pitchFamily="34" charset="-128"/>
              </a:rPr>
              <a:pPr/>
              <a:t>10</a:t>
            </a:fld>
            <a:endParaRPr lang="en-US" dirty="0" smtClean="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Fortinet has 2 Wireless LAN Access Point Solutions:</a:t>
            </a:r>
          </a:p>
          <a:p>
            <a:r>
              <a:rPr lang="en-US" dirty="0" err="1"/>
              <a:t>FortiWifi</a:t>
            </a:r>
            <a:r>
              <a:rPr lang="en-US" dirty="0"/>
              <a:t> (</a:t>
            </a:r>
            <a:r>
              <a:rPr lang="en-US" dirty="0" err="1"/>
              <a:t>ThickAP</a:t>
            </a:r>
            <a:r>
              <a:rPr lang="en-US" dirty="0"/>
              <a:t>)	–  Radio built-in to a </a:t>
            </a:r>
            <a:r>
              <a:rPr lang="en-US" dirty="0" err="1"/>
              <a:t>FortiGate</a:t>
            </a:r>
            <a:r>
              <a:rPr lang="en-US" dirty="0"/>
              <a:t> unit.  Can service up to 300 sq meters or 3,000 sq feet</a:t>
            </a:r>
          </a:p>
          <a:p>
            <a:r>
              <a:rPr lang="en-US" dirty="0" err="1"/>
              <a:t>FortiAP</a:t>
            </a:r>
            <a:r>
              <a:rPr lang="en-US" dirty="0"/>
              <a:t> (Thin AP) 	–  Requires a </a:t>
            </a:r>
            <a:r>
              <a:rPr lang="en-US" dirty="0" err="1"/>
              <a:t>FortiGate</a:t>
            </a:r>
            <a:r>
              <a:rPr lang="en-US" dirty="0"/>
              <a:t> Wireless LAN Controller, but can extend a </a:t>
            </a:r>
            <a:r>
              <a:rPr lang="en-US" sz="800" dirty="0"/>
              <a:t>service area beyond 300 sq meters or 3,000 sq feet</a:t>
            </a:r>
            <a:endParaRPr lang="en-US" i="0" dirty="0" smtClean="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12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36064"/>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08583"/>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49" y="6542689"/>
            <a:ext cx="2408621" cy="215444"/>
          </a:xfrm>
          <a:prstGeom prst="rect">
            <a:avLst/>
          </a:prstGeom>
          <a:noFill/>
        </p:spPr>
        <p:txBody>
          <a:bodyPr wrap="square" rtlCol="0">
            <a:spAutoFit/>
          </a:bodyPr>
          <a:lstStyle/>
          <a:p>
            <a:r>
              <a:rPr lang="en-US" sz="800" dirty="0" smtClean="0"/>
              <a:t>© Copyright Fortinet</a:t>
            </a:r>
            <a:r>
              <a:rPr lang="en-US" sz="800" baseline="0" dirty="0" smtClean="0"/>
              <a:t> Inc. All rights reserved.</a:t>
            </a:r>
            <a:r>
              <a:rPr lang="en-US" sz="800" dirty="0" smtClean="0"/>
              <a:t> </a:t>
            </a:r>
            <a:endParaRPr lang="en-US" sz="800" dirty="0"/>
          </a:p>
        </p:txBody>
      </p:sp>
    </p:spTree>
    <p:extLst>
      <p:ext uri="{BB962C8B-B14F-4D97-AF65-F5344CB8AC3E}">
        <p14:creationId xmlns:p14="http://schemas.microsoft.com/office/powerpoint/2010/main" val="3711757191"/>
      </p:ext>
    </p:extLst>
  </p:cSld>
  <p:clrMapOvr>
    <a:masterClrMapping/>
  </p:clrMapOvr>
  <p:transition spd="slow">
    <p:wipe/>
  </p:transition>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spd="slow">
    <p:wipe/>
  </p:transition>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spd="slow">
    <p:wipe/>
  </p:transition>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5226"/>
            <a:ext cx="9144000" cy="6858000"/>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7288" y="3240395"/>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spd="slow">
    <p:wipe/>
  </p:transition>
  <p:timing>
    <p:tnLst>
      <p:par>
        <p:cTn id="1" dur="indefinite" restart="never" nodeType="tmRoot"/>
      </p:par>
    </p:tnLst>
  </p:timing>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20" name="Title 1"/>
          <p:cNvSpPr>
            <a:spLocks noGrp="1"/>
          </p:cNvSpPr>
          <p:nvPr>
            <p:ph type="ctrTitle"/>
          </p:nvPr>
        </p:nvSpPr>
        <p:spPr>
          <a:xfrm>
            <a:off x="690919" y="1532270"/>
            <a:ext cx="7999509" cy="1470025"/>
          </a:xfrm>
          <a:prstGeom prst="rect">
            <a:avLst/>
          </a:prstGeom>
        </p:spPr>
        <p:txBody>
          <a:bodyPr lIns="0" tIns="0" rIns="0" bIns="0" anchor="b" anchorCtr="0">
            <a:normAutofit/>
          </a:bodyPr>
          <a:lstStyle>
            <a:lvl1pPr>
              <a:defRPr sz="3600" b="0" i="0">
                <a:solidFill>
                  <a:schemeClr val="bg1"/>
                </a:solidFill>
                <a:latin typeface="Arial"/>
                <a:cs typeface="Arial"/>
              </a:defRPr>
            </a:lvl1pPr>
          </a:lstStyle>
          <a:p>
            <a:r>
              <a:rPr lang="en-US" smtClean="0"/>
              <a:t>Click to edit Master title style</a:t>
            </a:r>
            <a:endParaRPr lang="en-US" dirty="0"/>
          </a:p>
        </p:txBody>
      </p:sp>
      <p:sp>
        <p:nvSpPr>
          <p:cNvPr id="21" name="Subtitle 2"/>
          <p:cNvSpPr>
            <a:spLocks noGrp="1"/>
          </p:cNvSpPr>
          <p:nvPr>
            <p:ph type="subTitle" idx="1"/>
          </p:nvPr>
        </p:nvSpPr>
        <p:spPr>
          <a:xfrm>
            <a:off x="690919" y="3215475"/>
            <a:ext cx="7999509" cy="834011"/>
          </a:xfrm>
          <a:prstGeom prst="rect">
            <a:avLst/>
          </a:prstGeom>
        </p:spPr>
        <p:txBody>
          <a:bodyPr lIns="0" tIns="0" rIns="0" bIns="0">
            <a:noAutofit/>
          </a:bodyPr>
          <a:lstStyle>
            <a:lvl1pPr marL="0" indent="0" algn="l">
              <a:buNone/>
              <a:defRPr sz="2000" b="0" i="0">
                <a:latin typeface="Arial"/>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wipe dir="r"/>
  </p:transition>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
        <p:nvSpPr>
          <p:cNvPr id="20" name="Title 1"/>
          <p:cNvSpPr>
            <a:spLocks noGrp="1"/>
          </p:cNvSpPr>
          <p:nvPr>
            <p:ph type="ctrTitle"/>
          </p:nvPr>
        </p:nvSpPr>
        <p:spPr>
          <a:xfrm>
            <a:off x="690919" y="1532270"/>
            <a:ext cx="7999509" cy="1470025"/>
          </a:xfrm>
          <a:prstGeom prst="rect">
            <a:avLst/>
          </a:prstGeom>
        </p:spPr>
        <p:txBody>
          <a:bodyPr lIns="0" tIns="0" rIns="0" bIns="0" anchor="b" anchorCtr="0">
            <a:normAutofit/>
          </a:bodyPr>
          <a:lstStyle>
            <a:lvl1pPr>
              <a:defRPr sz="3600" b="0" i="0">
                <a:solidFill>
                  <a:schemeClr val="bg1"/>
                </a:solidFill>
                <a:latin typeface="Arial"/>
                <a:cs typeface="Arial"/>
              </a:defRPr>
            </a:lvl1pPr>
          </a:lstStyle>
          <a:p>
            <a:r>
              <a:rPr lang="en-US" smtClean="0"/>
              <a:t>Click to edit Master title style</a:t>
            </a:r>
            <a:endParaRPr lang="en-US" dirty="0"/>
          </a:p>
        </p:txBody>
      </p:sp>
      <p:sp>
        <p:nvSpPr>
          <p:cNvPr id="21" name="Subtitle 2"/>
          <p:cNvSpPr>
            <a:spLocks noGrp="1"/>
          </p:cNvSpPr>
          <p:nvPr>
            <p:ph type="subTitle" idx="1"/>
          </p:nvPr>
        </p:nvSpPr>
        <p:spPr>
          <a:xfrm>
            <a:off x="690919" y="3215475"/>
            <a:ext cx="7999509" cy="834011"/>
          </a:xfrm>
          <a:prstGeom prst="rect">
            <a:avLst/>
          </a:prstGeom>
        </p:spPr>
        <p:txBody>
          <a:bodyPr lIns="0" tIns="0" rIns="0" bIns="0">
            <a:noAutofit/>
          </a:bodyPr>
          <a:lstStyle>
            <a:lvl1pPr marL="0" indent="0" algn="l">
              <a:buNone/>
              <a:defRPr sz="2000" b="0" i="0">
                <a:latin typeface="Arial"/>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4_Title Slide">
    <p:spTree>
      <p:nvGrpSpPr>
        <p:cNvPr id="1" name=""/>
        <p:cNvGrpSpPr/>
        <p:nvPr/>
      </p:nvGrpSpPr>
      <p:grpSpPr>
        <a:xfrm>
          <a:off x="0" y="0"/>
          <a:ext cx="0" cy="0"/>
          <a:chOff x="0" y="0"/>
          <a:chExt cx="0" cy="0"/>
        </a:xfrm>
      </p:grpSpPr>
      <p:sp>
        <p:nvSpPr>
          <p:cNvPr id="20" name="Title 1"/>
          <p:cNvSpPr>
            <a:spLocks noGrp="1"/>
          </p:cNvSpPr>
          <p:nvPr>
            <p:ph type="ctrTitle"/>
          </p:nvPr>
        </p:nvSpPr>
        <p:spPr>
          <a:xfrm>
            <a:off x="690919" y="1532270"/>
            <a:ext cx="7999509" cy="1470025"/>
          </a:xfrm>
          <a:prstGeom prst="rect">
            <a:avLst/>
          </a:prstGeom>
        </p:spPr>
        <p:txBody>
          <a:bodyPr lIns="0" tIns="0" rIns="0" bIns="0" anchor="b" anchorCtr="0">
            <a:normAutofit/>
          </a:bodyPr>
          <a:lstStyle>
            <a:lvl1pPr>
              <a:defRPr sz="3600" b="0" i="0">
                <a:solidFill>
                  <a:schemeClr val="bg1"/>
                </a:solidFill>
                <a:latin typeface="Arial"/>
                <a:cs typeface="Arial"/>
              </a:defRPr>
            </a:lvl1pPr>
          </a:lstStyle>
          <a:p>
            <a:r>
              <a:rPr lang="en-US" smtClean="0"/>
              <a:t>Click to edit Master title style</a:t>
            </a:r>
            <a:endParaRPr lang="en-US" dirty="0"/>
          </a:p>
        </p:txBody>
      </p:sp>
      <p:sp>
        <p:nvSpPr>
          <p:cNvPr id="21" name="Subtitle 2"/>
          <p:cNvSpPr>
            <a:spLocks noGrp="1"/>
          </p:cNvSpPr>
          <p:nvPr>
            <p:ph type="subTitle" idx="1"/>
          </p:nvPr>
        </p:nvSpPr>
        <p:spPr>
          <a:xfrm>
            <a:off x="690919" y="3215475"/>
            <a:ext cx="7999509" cy="834011"/>
          </a:xfrm>
          <a:prstGeom prst="rect">
            <a:avLst/>
          </a:prstGeom>
        </p:spPr>
        <p:txBody>
          <a:bodyPr lIns="0" tIns="0" rIns="0" bIns="0">
            <a:noAutofit/>
          </a:bodyPr>
          <a:lstStyle>
            <a:lvl1pPr marL="0" indent="0" algn="l">
              <a:buNone/>
              <a:defRPr sz="2000" b="0" i="0">
                <a:latin typeface="Arial"/>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5_Title Slide">
    <p:spTree>
      <p:nvGrpSpPr>
        <p:cNvPr id="1" name=""/>
        <p:cNvGrpSpPr/>
        <p:nvPr/>
      </p:nvGrpSpPr>
      <p:grpSpPr>
        <a:xfrm>
          <a:off x="0" y="0"/>
          <a:ext cx="0" cy="0"/>
          <a:chOff x="0" y="0"/>
          <a:chExt cx="0" cy="0"/>
        </a:xfrm>
      </p:grpSpPr>
      <p:sp>
        <p:nvSpPr>
          <p:cNvPr id="20" name="Title 1"/>
          <p:cNvSpPr>
            <a:spLocks noGrp="1"/>
          </p:cNvSpPr>
          <p:nvPr>
            <p:ph type="ctrTitle"/>
          </p:nvPr>
        </p:nvSpPr>
        <p:spPr>
          <a:xfrm>
            <a:off x="690919" y="1532270"/>
            <a:ext cx="7999509" cy="1470025"/>
          </a:xfrm>
          <a:prstGeom prst="rect">
            <a:avLst/>
          </a:prstGeom>
        </p:spPr>
        <p:txBody>
          <a:bodyPr lIns="0" tIns="0" rIns="0" bIns="0" anchor="b" anchorCtr="0">
            <a:normAutofit/>
          </a:bodyPr>
          <a:lstStyle>
            <a:lvl1pPr>
              <a:defRPr sz="3600" b="0" i="0">
                <a:solidFill>
                  <a:schemeClr val="bg1"/>
                </a:solidFill>
                <a:latin typeface="Arial"/>
                <a:cs typeface="Arial"/>
              </a:defRPr>
            </a:lvl1pPr>
          </a:lstStyle>
          <a:p>
            <a:r>
              <a:rPr lang="en-US" smtClean="0"/>
              <a:t>Click to edit Master title style</a:t>
            </a:r>
            <a:endParaRPr lang="en-US" dirty="0"/>
          </a:p>
        </p:txBody>
      </p:sp>
      <p:sp>
        <p:nvSpPr>
          <p:cNvPr id="21" name="Subtitle 2"/>
          <p:cNvSpPr>
            <a:spLocks noGrp="1"/>
          </p:cNvSpPr>
          <p:nvPr>
            <p:ph type="subTitle" idx="1"/>
          </p:nvPr>
        </p:nvSpPr>
        <p:spPr>
          <a:xfrm>
            <a:off x="690919" y="3215475"/>
            <a:ext cx="7999509" cy="834011"/>
          </a:xfrm>
          <a:prstGeom prst="rect">
            <a:avLst/>
          </a:prstGeom>
        </p:spPr>
        <p:txBody>
          <a:bodyPr lIns="0" tIns="0" rIns="0" bIns="0">
            <a:noAutofit/>
          </a:bodyPr>
          <a:lstStyle>
            <a:lvl1pPr marL="0" indent="0" algn="l">
              <a:buNone/>
              <a:defRPr sz="2000" b="0" i="0">
                <a:latin typeface="Arial"/>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6_Title Slide">
    <p:spTree>
      <p:nvGrpSpPr>
        <p:cNvPr id="1" name=""/>
        <p:cNvGrpSpPr/>
        <p:nvPr/>
      </p:nvGrpSpPr>
      <p:grpSpPr>
        <a:xfrm>
          <a:off x="0" y="0"/>
          <a:ext cx="0" cy="0"/>
          <a:chOff x="0" y="0"/>
          <a:chExt cx="0" cy="0"/>
        </a:xfrm>
      </p:grpSpPr>
      <p:sp>
        <p:nvSpPr>
          <p:cNvPr id="20" name="Title 1"/>
          <p:cNvSpPr>
            <a:spLocks noGrp="1"/>
          </p:cNvSpPr>
          <p:nvPr>
            <p:ph type="ctrTitle"/>
          </p:nvPr>
        </p:nvSpPr>
        <p:spPr>
          <a:xfrm>
            <a:off x="690919" y="1532270"/>
            <a:ext cx="7999509" cy="1470025"/>
          </a:xfrm>
          <a:prstGeom prst="rect">
            <a:avLst/>
          </a:prstGeom>
        </p:spPr>
        <p:txBody>
          <a:bodyPr lIns="0" tIns="0" rIns="0" bIns="0" anchor="b" anchorCtr="0">
            <a:normAutofit/>
          </a:bodyPr>
          <a:lstStyle>
            <a:lvl1pPr>
              <a:defRPr sz="3600" b="0" i="0">
                <a:solidFill>
                  <a:schemeClr val="bg1"/>
                </a:solidFill>
                <a:latin typeface="Arial"/>
                <a:cs typeface="Arial"/>
              </a:defRPr>
            </a:lvl1pPr>
          </a:lstStyle>
          <a:p>
            <a:r>
              <a:rPr lang="en-US" smtClean="0"/>
              <a:t>Click to edit Master title style</a:t>
            </a:r>
            <a:endParaRPr lang="en-US" dirty="0"/>
          </a:p>
        </p:txBody>
      </p:sp>
      <p:sp>
        <p:nvSpPr>
          <p:cNvPr id="21" name="Subtitle 2"/>
          <p:cNvSpPr>
            <a:spLocks noGrp="1"/>
          </p:cNvSpPr>
          <p:nvPr>
            <p:ph type="subTitle" idx="1"/>
          </p:nvPr>
        </p:nvSpPr>
        <p:spPr>
          <a:xfrm>
            <a:off x="690919" y="3215475"/>
            <a:ext cx="7999509" cy="834011"/>
          </a:xfrm>
          <a:prstGeom prst="rect">
            <a:avLst/>
          </a:prstGeom>
        </p:spPr>
        <p:txBody>
          <a:bodyPr lIns="0" tIns="0" rIns="0" bIns="0">
            <a:noAutofit/>
          </a:bodyPr>
          <a:lstStyle>
            <a:lvl1pPr marL="0" indent="0" algn="l">
              <a:buNone/>
              <a:defRPr sz="2000" b="0" i="0">
                <a:latin typeface="Arial"/>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7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229600" cy="565150"/>
          </a:xfrm>
          <a:prstGeom prst="rect">
            <a:avLst/>
          </a:prstGeom>
        </p:spPr>
        <p:txBody>
          <a:bodyPr/>
          <a:lstStyle>
            <a:lvl1pPr>
              <a:defRPr b="0" i="0"/>
            </a:lvl1pPr>
          </a:lstStyle>
          <a:p>
            <a:r>
              <a:rPr lang="en-US" smtClean="0"/>
              <a:t>Click to edit Master title style</a:t>
            </a:r>
            <a:endParaRPr lang="en-US" dirty="0"/>
          </a:p>
        </p:txBody>
      </p:sp>
      <p:sp>
        <p:nvSpPr>
          <p:cNvPr id="8" name="Text Placeholder 7"/>
          <p:cNvSpPr>
            <a:spLocks noGrp="1"/>
          </p:cNvSpPr>
          <p:nvPr>
            <p:ph type="body" sz="quarter" idx="11"/>
          </p:nvPr>
        </p:nvSpPr>
        <p:spPr>
          <a:xfrm>
            <a:off x="458596" y="1218630"/>
            <a:ext cx="8231833" cy="4957900"/>
          </a:xfrm>
          <a:prstGeom prst="rect">
            <a:avLst/>
          </a:prstGeom>
        </p:spPr>
        <p:txBody>
          <a:bodyPr/>
          <a:lstStyle>
            <a:lvl1pPr marL="173038" marR="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sz="2400"/>
            </a:lvl1pPr>
            <a:lvl2pPr marL="463550" marR="0"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2000"/>
            </a:lvl2pPr>
            <a:lvl3pPr marL="747713" marR="0"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3pPr>
            <a:lvl4pPr marL="1139825"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4pPr>
            <a:lvl5pPr marL="1492250"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extLst>
      <p:ext uri="{BB962C8B-B14F-4D97-AF65-F5344CB8AC3E}">
        <p14:creationId xmlns:p14="http://schemas.microsoft.com/office/powerpoint/2010/main" val="327143908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spd="slow">
    <p:wipe/>
  </p:transition>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1471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9942109"/>
      </p:ext>
    </p:extLst>
  </p:cSld>
  <p:clrMapOvr>
    <a:masterClrMapping/>
  </p:clrMapOvr>
  <p:transition>
    <p:wipe dir="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1007266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2768"/>
            <a:ext cx="8128610" cy="45233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spd="slow">
    <p:wipe/>
  </p:transition>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434641" y="1621627"/>
            <a:ext cx="7772400" cy="1202499"/>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884363"/>
            <a:ext cx="7772400" cy="786204"/>
          </a:xfrm>
        </p:spPr>
        <p:txBody>
          <a:bodyPr anchor="t" anchorCtr="0"/>
          <a:lstStyle>
            <a:lvl1pPr marL="0" indent="0" algn="l">
              <a:buNone/>
              <a:defRPr sz="2000"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spd="slow">
    <p:wipe/>
  </p:transition>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spd="slow">
    <p:wipe/>
  </p:transition>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spd="slow">
    <p:wipe/>
  </p:transition>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904892"/>
            <a:ext cx="4040188"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265130"/>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4892"/>
            <a:ext cx="4041775"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spd="slow">
    <p:wipe/>
  </p:transition>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02768"/>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42530"/>
            <a:ext cx="4040188" cy="3883633"/>
          </a:xfrm>
        </p:spPr>
        <p:txBody>
          <a:bodyPr/>
          <a:lstStyle>
            <a:lvl1pPr>
              <a:defRPr sz="2100"/>
            </a:lvl1pPr>
            <a:lvl2pPr>
              <a:defRPr sz="1700"/>
            </a:lvl2pPr>
            <a:lvl3pPr>
              <a:defRPr sz="15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02768"/>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242530"/>
            <a:ext cx="4041775" cy="3883633"/>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spd="slow">
    <p:wipe/>
  </p:transition>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spd="slow">
    <p:wipe/>
  </p:transition>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8" name="Text Box 40"/>
          <p:cNvSpPr txBox="1">
            <a:spLocks noChangeArrowheads="1"/>
          </p:cNvSpPr>
          <p:nvPr/>
        </p:nvSpPr>
        <p:spPr bwMode="auto">
          <a:xfrm>
            <a:off x="8585810" y="6526698"/>
            <a:ext cx="325730"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0" y="26504"/>
            <a:ext cx="7893698" cy="86429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8128610" cy="4861034"/>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 id="2147484260" r:id="rId12"/>
    <p:sldLayoutId id="2147484261" r:id="rId13"/>
    <p:sldLayoutId id="2147484262" r:id="rId14"/>
    <p:sldLayoutId id="2147484263" r:id="rId15"/>
    <p:sldLayoutId id="2147484265" r:id="rId16"/>
    <p:sldLayoutId id="2147484268" r:id="rId17"/>
    <p:sldLayoutId id="2147484269" r:id="rId18"/>
    <p:sldLayoutId id="2147484270" r:id="rId19"/>
    <p:sldLayoutId id="2147484271" r:id="rId20"/>
    <p:sldLayoutId id="2147484272" r:id="rId21"/>
    <p:sldLayoutId id="2147484277" r:id="rId22"/>
  </p:sldLayoutIdLst>
  <p:transition spd="slow">
    <p:wipe/>
  </p:transition>
  <p:timing>
    <p:tnLst>
      <p:par>
        <p:cTn id="1" dur="indefinite" restart="never" nodeType="tmRoot"/>
      </p:par>
    </p:tnLst>
  </p:timing>
  <p:hf hdr="0" dt="0"/>
  <p:txStyles>
    <p:titleStyle>
      <a:lvl1pPr algn="l" defTabSz="9144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69863" indent="-169863" algn="l" defTabSz="914400" rtl="0" eaLnBrk="1" latinLnBrk="0" hangingPunct="1">
        <a:lnSpc>
          <a:spcPct val="100000"/>
        </a:lnSpc>
        <a:spcBef>
          <a:spcPts val="900"/>
        </a:spcBef>
        <a:buClr>
          <a:srgbClr val="FF0000"/>
        </a:buClr>
        <a:buFont typeface="Wingdings" panose="05000000000000000000" pitchFamily="2" charset="2"/>
        <a:buChar char="§"/>
        <a:defRPr sz="2100" kern="1200">
          <a:solidFill>
            <a:schemeClr val="tx1"/>
          </a:solidFill>
          <a:latin typeface="+mn-lt"/>
          <a:ea typeface="+mn-ea"/>
          <a:cs typeface="+mn-cs"/>
        </a:defRPr>
      </a:lvl1pPr>
      <a:lvl2pPr marL="457200" indent="-169863" algn="l" defTabSz="914400" rtl="0" eaLnBrk="1" latinLnBrk="0" hangingPunct="1">
        <a:lnSpc>
          <a:spcPct val="100000"/>
        </a:lnSpc>
        <a:spcBef>
          <a:spcPts val="400"/>
        </a:spcBef>
        <a:buClr>
          <a:srgbClr val="FF0000"/>
        </a:buClr>
        <a:buFont typeface="Arial" panose="020B0604020202020204" pitchFamily="34" charset="0"/>
        <a:buChar char="»"/>
        <a:defRPr sz="1900" kern="1200">
          <a:solidFill>
            <a:schemeClr val="tx1"/>
          </a:solidFill>
          <a:latin typeface="+mn-lt"/>
          <a:ea typeface="+mn-ea"/>
          <a:cs typeface="+mn-cs"/>
        </a:defRPr>
      </a:lvl2pPr>
      <a:lvl3pPr marL="744538" indent="-169863" algn="l" defTabSz="91440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84263" indent="-169863" algn="l" defTabSz="914400" rtl="0" eaLnBrk="1" latinLnBrk="0" hangingPunct="1">
        <a:lnSpc>
          <a:spcPct val="100000"/>
        </a:lnSpc>
        <a:spcBef>
          <a:spcPts val="400"/>
        </a:spcBef>
        <a:buClr>
          <a:srgbClr val="FF0000"/>
        </a:buClr>
        <a:buFont typeface="Arial" panose="020B0604020202020204" pitchFamily="34" charset="0"/>
        <a:buChar char="»"/>
        <a:defRPr sz="1500" kern="1200">
          <a:solidFill>
            <a:schemeClr val="tx1"/>
          </a:solidFill>
          <a:latin typeface="+mn-lt"/>
          <a:ea typeface="+mn-ea"/>
          <a:cs typeface="+mn-cs"/>
        </a:defRPr>
      </a:lvl4pPr>
      <a:lvl5pPr marL="1371600" indent="-169863" algn="l" defTabSz="914400" rtl="0" eaLnBrk="1" latinLnBrk="0" hangingPunct="1">
        <a:lnSpc>
          <a:spcPct val="100000"/>
        </a:lnSpc>
        <a:spcBef>
          <a:spcPts val="4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39.png"/><Relationship Id="rId3" Type="http://schemas.openxmlformats.org/officeDocument/2006/relationships/image" Target="../media/image17.png"/><Relationship Id="rId7" Type="http://schemas.openxmlformats.org/officeDocument/2006/relationships/image" Target="../media/image19.png"/><Relationship Id="rId12"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37.png"/><Relationship Id="rId5" Type="http://schemas.openxmlformats.org/officeDocument/2006/relationships/image" Target="../media/image28.png"/><Relationship Id="rId10" Type="http://schemas.openxmlformats.org/officeDocument/2006/relationships/image" Target="../media/image36.png"/><Relationship Id="rId4" Type="http://schemas.openxmlformats.org/officeDocument/2006/relationships/image" Target="../media/image27.png"/><Relationship Id="rId9" Type="http://schemas.openxmlformats.org/officeDocument/2006/relationships/image" Target="../media/image35.png"/><Relationship Id="rId14" Type="http://schemas.openxmlformats.org/officeDocument/2006/relationships/image" Target="../media/image40.png"/></Relationships>
</file>

<file path=ppt/slides/_rels/slide100.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11.jpeg"/><Relationship Id="rId7" Type="http://schemas.openxmlformats.org/officeDocument/2006/relationships/image" Target="../media/image215.jpeg"/><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image" Target="../media/image214.jpeg"/><Relationship Id="rId5" Type="http://schemas.openxmlformats.org/officeDocument/2006/relationships/image" Target="../media/image213.jpeg"/><Relationship Id="rId4" Type="http://schemas.openxmlformats.org/officeDocument/2006/relationships/image" Target="../media/image212.png"/><Relationship Id="rId9" Type="http://schemas.openxmlformats.org/officeDocument/2006/relationships/image" Target="../media/image217.png"/></Relationships>
</file>

<file path=ppt/slides/_rels/slide102.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3" Type="http://schemas.openxmlformats.org/officeDocument/2006/relationships/image" Target="../media/image220.jpeg"/><Relationship Id="rId2" Type="http://schemas.openxmlformats.org/officeDocument/2006/relationships/image" Target="../media/image219.png"/><Relationship Id="rId1" Type="http://schemas.openxmlformats.org/officeDocument/2006/relationships/slideLayout" Target="../slideLayouts/slideLayout14.xml"/></Relationships>
</file>

<file path=ppt/slides/_rels/slide104.xml.rels><?xml version="1.0" encoding="UTF-8" standalone="yes"?>
<Relationships xmlns="http://schemas.openxmlformats.org/package/2006/relationships"><Relationship Id="rId8" Type="http://schemas.openxmlformats.org/officeDocument/2006/relationships/image" Target="../media/image226.png"/><Relationship Id="rId3" Type="http://schemas.openxmlformats.org/officeDocument/2006/relationships/image" Target="../media/image221.png"/><Relationship Id="rId7" Type="http://schemas.openxmlformats.org/officeDocument/2006/relationships/image" Target="../media/image225.png"/><Relationship Id="rId2" Type="http://schemas.openxmlformats.org/officeDocument/2006/relationships/notesSlide" Target="../notesSlides/notesSlide40.xml"/><Relationship Id="rId1" Type="http://schemas.openxmlformats.org/officeDocument/2006/relationships/slideLayout" Target="../slideLayouts/slideLayout14.xml"/><Relationship Id="rId6" Type="http://schemas.openxmlformats.org/officeDocument/2006/relationships/image" Target="../media/image224.png"/><Relationship Id="rId5" Type="http://schemas.openxmlformats.org/officeDocument/2006/relationships/image" Target="../media/image223.png"/><Relationship Id="rId4" Type="http://schemas.openxmlformats.org/officeDocument/2006/relationships/image" Target="../media/image222.png"/><Relationship Id="rId9" Type="http://schemas.openxmlformats.org/officeDocument/2006/relationships/image" Target="../media/image227.jpeg"/></Relationships>
</file>

<file path=ppt/slides/_rels/slide105.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image" Target="../media/image228.png"/><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3" Type="http://schemas.openxmlformats.org/officeDocument/2006/relationships/hyperlink" Target="https://www.facebook.com/KirstenSOliphant" TargetMode="External"/><Relationship Id="rId2" Type="http://schemas.openxmlformats.org/officeDocument/2006/relationships/hyperlink" Target="http://insight.kianaanalytics.com/auth/online/wifiAccounts.jsp" TargetMode="External"/><Relationship Id="rId1" Type="http://schemas.openxmlformats.org/officeDocument/2006/relationships/slideLayout" Target="../slideLayouts/slideLayout14.xml"/><Relationship Id="rId5" Type="http://schemas.openxmlformats.org/officeDocument/2006/relationships/image" Target="../media/image231.gif"/><Relationship Id="rId4" Type="http://schemas.openxmlformats.org/officeDocument/2006/relationships/image" Target="../media/image230.jpeg"/></Relationships>
</file>

<file path=ppt/slides/_rels/slide107.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41.xml"/><Relationship Id="rId1" Type="http://schemas.openxmlformats.org/officeDocument/2006/relationships/slideLayout" Target="../slideLayouts/slideLayout14.xml"/><Relationship Id="rId5" Type="http://schemas.openxmlformats.org/officeDocument/2006/relationships/image" Target="../media/image235.png"/><Relationship Id="rId4" Type="http://schemas.openxmlformats.org/officeDocument/2006/relationships/image" Target="../media/image234.png"/></Relationships>
</file>

<file path=ppt/slides/_rels/slide109.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image" Target="../media/image217.png"/><Relationship Id="rId7" Type="http://schemas.openxmlformats.org/officeDocument/2006/relationships/image" Target="../media/image238.png"/><Relationship Id="rId2" Type="http://schemas.openxmlformats.org/officeDocument/2006/relationships/image" Target="../media/image236.png"/><Relationship Id="rId1" Type="http://schemas.openxmlformats.org/officeDocument/2006/relationships/slideLayout" Target="../slideLayouts/slideLayout5.xml"/><Relationship Id="rId6" Type="http://schemas.openxmlformats.org/officeDocument/2006/relationships/image" Target="../media/image237.png"/><Relationship Id="rId5" Type="http://schemas.openxmlformats.org/officeDocument/2006/relationships/image" Target="../media/image72.png"/><Relationship Id="rId4" Type="http://schemas.openxmlformats.org/officeDocument/2006/relationships/image" Target="../media/image83.png"/><Relationship Id="rId9" Type="http://schemas.openxmlformats.org/officeDocument/2006/relationships/image" Target="../media/image239.pn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jpeg"/><Relationship Id="rId9" Type="http://schemas.openxmlformats.org/officeDocument/2006/relationships/image" Target="../media/image53.png"/></Relationships>
</file>

<file path=ppt/slides/_rels/slide1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4.png"/><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6.emf"/><Relationship Id="rId11" Type="http://schemas.openxmlformats.org/officeDocument/2006/relationships/image" Target="../media/image61.png"/><Relationship Id="rId5" Type="http://schemas.microsoft.com/office/2007/relationships/hdphoto" Target="../media/hdphoto1.wdp"/><Relationship Id="rId10" Type="http://schemas.openxmlformats.org/officeDocument/2006/relationships/image" Target="../media/image60.png"/><Relationship Id="rId4" Type="http://schemas.openxmlformats.org/officeDocument/2006/relationships/image" Target="../media/image55.png"/><Relationship Id="rId9" Type="http://schemas.openxmlformats.org/officeDocument/2006/relationships/image" Target="../media/image59.png"/></Relationships>
</file>

<file path=ppt/slides/_rels/slide1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microsoft.com/office/2007/relationships/hdphoto" Target="../media/hdphoto2.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0.png"/><Relationship Id="rId18" Type="http://schemas.openxmlformats.org/officeDocument/2006/relationships/image" Target="../media/image85.png"/><Relationship Id="rId3" Type="http://schemas.openxmlformats.org/officeDocument/2006/relationships/image" Target="../media/image71.png"/><Relationship Id="rId7" Type="http://schemas.openxmlformats.org/officeDocument/2006/relationships/image" Target="../media/image75.png"/><Relationship Id="rId12" Type="http://schemas.microsoft.com/office/2007/relationships/hdphoto" Target="../media/hdphoto3.wdp"/><Relationship Id="rId17" Type="http://schemas.openxmlformats.org/officeDocument/2006/relationships/image" Target="../media/image84.png"/><Relationship Id="rId2" Type="http://schemas.openxmlformats.org/officeDocument/2006/relationships/notesSlide" Target="../notesSlides/notesSlide12.xml"/><Relationship Id="rId16" Type="http://schemas.openxmlformats.org/officeDocument/2006/relationships/image" Target="../media/image83.png"/><Relationship Id="rId1" Type="http://schemas.openxmlformats.org/officeDocument/2006/relationships/slideLayout" Target="../slideLayouts/slideLayout9.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5" Type="http://schemas.openxmlformats.org/officeDocument/2006/relationships/image" Target="../media/image82.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8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2.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png"/><Relationship Id="rId1" Type="http://schemas.openxmlformats.org/officeDocument/2006/relationships/slideLayout" Target="../slideLayouts/slideLayout14.xml"/><Relationship Id="rId4" Type="http://schemas.openxmlformats.org/officeDocument/2006/relationships/image" Target="../media/image10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5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4.xml"/><Relationship Id="rId4" Type="http://schemas.openxmlformats.org/officeDocument/2006/relationships/image" Target="../media/image117.png"/></Relationships>
</file>

<file path=ppt/slides/_rels/slide5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119.png"/></Relationships>
</file>

<file path=ppt/slides/_rels/slide5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122.png"/></Relationships>
</file>

<file path=ppt/slides/_rels/slide5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124.png"/><Relationship Id="rId7" Type="http://schemas.openxmlformats.org/officeDocument/2006/relationships/image" Target="../media/image12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26.png"/><Relationship Id="rId11" Type="http://schemas.openxmlformats.org/officeDocument/2006/relationships/hyperlink" Target="http://192.168.234.193:1000/logout" TargetMode="External"/><Relationship Id="rId5" Type="http://schemas.openxmlformats.org/officeDocument/2006/relationships/image" Target="../media/image53.png"/><Relationship Id="rId10" Type="http://schemas.openxmlformats.org/officeDocument/2006/relationships/image" Target="../media/image130.png"/><Relationship Id="rId4" Type="http://schemas.openxmlformats.org/officeDocument/2006/relationships/image" Target="../media/image125.png"/><Relationship Id="rId9" Type="http://schemas.openxmlformats.org/officeDocument/2006/relationships/image" Target="../media/image129.png"/></Relationships>
</file>

<file path=ppt/slides/_rels/slide58.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133.png"/></Relationships>
</file>

<file path=ppt/slides/_rels/slide61.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135.png"/><Relationship Id="rId4" Type="http://schemas.openxmlformats.org/officeDocument/2006/relationships/image" Target="../media/image132.png"/></Relationships>
</file>

<file path=ppt/slides/_rels/slide63.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137.png"/></Relationships>
</file>

<file path=ppt/slides/_rels/slide6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139.png"/></Relationships>
</file>

<file path=ppt/slides/_rels/slide6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24.xml"/><Relationship Id="rId1" Type="http://schemas.openxmlformats.org/officeDocument/2006/relationships/slideLayout" Target="../slideLayouts/slideLayout14.xml"/><Relationship Id="rId5" Type="http://schemas.openxmlformats.org/officeDocument/2006/relationships/image" Target="../media/image142.png"/><Relationship Id="rId4" Type="http://schemas.openxmlformats.org/officeDocument/2006/relationships/image" Target="../media/image14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147.pn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5.xml"/><Relationship Id="rId6" Type="http://schemas.openxmlformats.org/officeDocument/2006/relationships/image" Target="../media/image152.png"/><Relationship Id="rId5" Type="http://schemas.openxmlformats.org/officeDocument/2006/relationships/image" Target="../media/image151.png"/><Relationship Id="rId4" Type="http://schemas.openxmlformats.org/officeDocument/2006/relationships/image" Target="../media/image150.png"/></Relationships>
</file>

<file path=ppt/slides/_rels/slide74.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jpeg"/><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14.xml"/><Relationship Id="rId4" Type="http://schemas.openxmlformats.org/officeDocument/2006/relationships/image" Target="../media/image159.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8" Type="http://schemas.openxmlformats.org/officeDocument/2006/relationships/image" Target="../media/image164.png"/><Relationship Id="rId3" Type="http://schemas.openxmlformats.org/officeDocument/2006/relationships/image" Target="../media/image161.png"/><Relationship Id="rId7" Type="http://schemas.openxmlformats.org/officeDocument/2006/relationships/image" Target="../media/image159.png"/><Relationship Id="rId2" Type="http://schemas.openxmlformats.org/officeDocument/2006/relationships/image" Target="../media/image160.png"/><Relationship Id="rId1" Type="http://schemas.openxmlformats.org/officeDocument/2006/relationships/slideLayout" Target="../slideLayouts/slideLayout14.xml"/><Relationship Id="rId6" Type="http://schemas.openxmlformats.org/officeDocument/2006/relationships/image" Target="../media/image158.png"/><Relationship Id="rId5" Type="http://schemas.openxmlformats.org/officeDocument/2006/relationships/image" Target="../media/image163.png"/><Relationship Id="rId10" Type="http://schemas.openxmlformats.org/officeDocument/2006/relationships/image" Target="../media/image166.png"/><Relationship Id="rId4" Type="http://schemas.openxmlformats.org/officeDocument/2006/relationships/image" Target="../media/image162.png"/><Relationship Id="rId9" Type="http://schemas.openxmlformats.org/officeDocument/2006/relationships/image" Target="../media/image165.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80.xml.rels><?xml version="1.0" encoding="UTF-8" standalone="yes"?>
<Relationships xmlns="http://schemas.openxmlformats.org/package/2006/relationships"><Relationship Id="rId8" Type="http://schemas.openxmlformats.org/officeDocument/2006/relationships/image" Target="../media/image172.png"/><Relationship Id="rId3" Type="http://schemas.openxmlformats.org/officeDocument/2006/relationships/image" Target="../media/image167.png"/><Relationship Id="rId7" Type="http://schemas.openxmlformats.org/officeDocument/2006/relationships/image" Target="../media/image171.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68.png"/></Relationships>
</file>

<file path=ppt/slides/_rels/slide81.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174.png"/></Relationships>
</file>

<file path=ppt/slides/_rels/slide82.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5.xml"/><Relationship Id="rId4" Type="http://schemas.openxmlformats.org/officeDocument/2006/relationships/image" Target="../media/image177.png"/></Relationships>
</file>

<file path=ppt/slides/_rels/slide83.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image" Target="../media/image179.png"/></Relationships>
</file>

<file path=ppt/slides/_rels/slide84.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hyperlink" Target="mailto:fams_admin@fortinet.com" TargetMode="External"/><Relationship Id="rId2" Type="http://schemas.openxmlformats.org/officeDocument/2006/relationships/image" Target="../media/image181.png"/><Relationship Id="rId1" Type="http://schemas.openxmlformats.org/officeDocument/2006/relationships/slideLayout" Target="../slideLayouts/slideLayout14.xml"/><Relationship Id="rId4" Type="http://schemas.openxmlformats.org/officeDocument/2006/relationships/hyperlink" Target="mailto:admin@forticloud.com" TargetMode="External"/></Relationships>
</file>

<file path=ppt/slides/_rels/slide86.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32.xml"/><Relationship Id="rId1" Type="http://schemas.openxmlformats.org/officeDocument/2006/relationships/slideLayout" Target="../slideLayouts/slideLayout21.xml"/><Relationship Id="rId4" Type="http://schemas.openxmlformats.org/officeDocument/2006/relationships/image" Target="../media/image183.png"/></Relationships>
</file>

<file path=ppt/slides/_rels/slide87.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2.png"/><Relationship Id="rId3" Type="http://schemas.openxmlformats.org/officeDocument/2006/relationships/image" Target="../media/image26.png"/><Relationship Id="rId7" Type="http://schemas.openxmlformats.org/officeDocument/2006/relationships/image" Target="../media/image29.png"/><Relationship Id="rId12"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22.png"/><Relationship Id="rId5" Type="http://schemas.openxmlformats.org/officeDocument/2006/relationships/image" Target="../media/image27.png"/><Relationship Id="rId15" Type="http://schemas.openxmlformats.org/officeDocument/2006/relationships/image" Target="../media/image34.png"/><Relationship Id="rId10" Type="http://schemas.openxmlformats.org/officeDocument/2006/relationships/image" Target="../media/image21.png"/><Relationship Id="rId4" Type="http://schemas.openxmlformats.org/officeDocument/2006/relationships/image" Target="../media/image17.png"/><Relationship Id="rId9" Type="http://schemas.openxmlformats.org/officeDocument/2006/relationships/image" Target="../media/image19.png"/><Relationship Id="rId14" Type="http://schemas.openxmlformats.org/officeDocument/2006/relationships/image" Target="../media/image33.png"/></Relationships>
</file>

<file path=ppt/slides/_rels/slide90.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slideLayout" Target="../slideLayouts/slideLayout19.xml"/></Relationships>
</file>

<file path=ppt/slides/_rels/slide91.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191.png"/><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hyperlink" Target="http://docs.fortinet.com/uploaded/files/1730/forticloud-faq-20.pdf" TargetMode="External"/><Relationship Id="rId1" Type="http://schemas.openxmlformats.org/officeDocument/2006/relationships/slideLayout" Target="../slideLayouts/slideLayout19.xml"/></Relationships>
</file>

<file path=ppt/slides/_rels/slide94.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image" Target="../media/image194.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197.jpeg"/><Relationship Id="rId7" Type="http://schemas.openxmlformats.org/officeDocument/2006/relationships/image" Target="../media/image201.png"/><Relationship Id="rId2" Type="http://schemas.openxmlformats.org/officeDocument/2006/relationships/notesSlide" Target="../notesSlides/notesSlide35.xml"/><Relationship Id="rId1" Type="http://schemas.openxmlformats.org/officeDocument/2006/relationships/slideLayout" Target="../slideLayouts/slideLayout14.xml"/><Relationship Id="rId6" Type="http://schemas.openxmlformats.org/officeDocument/2006/relationships/image" Target="../media/image200.png"/><Relationship Id="rId5" Type="http://schemas.openxmlformats.org/officeDocument/2006/relationships/image" Target="../media/image199.png"/><Relationship Id="rId4" Type="http://schemas.openxmlformats.org/officeDocument/2006/relationships/image" Target="../media/image198.png"/></Relationships>
</file>

<file path=ppt/slides/_rels/slide97.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36.xml"/><Relationship Id="rId1" Type="http://schemas.openxmlformats.org/officeDocument/2006/relationships/slideLayout" Target="../slideLayouts/slideLayout14.xml"/><Relationship Id="rId6" Type="http://schemas.openxmlformats.org/officeDocument/2006/relationships/image" Target="../media/image205.png"/><Relationship Id="rId5" Type="http://schemas.openxmlformats.org/officeDocument/2006/relationships/image" Target="../media/image204.png"/><Relationship Id="rId4" Type="http://schemas.openxmlformats.org/officeDocument/2006/relationships/image" Target="../media/image203.png"/></Relationships>
</file>

<file path=ppt/slides/_rels/slide98.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37.xml"/><Relationship Id="rId1" Type="http://schemas.openxmlformats.org/officeDocument/2006/relationships/slideLayout" Target="../slideLayouts/slideLayout14.xml"/><Relationship Id="rId5" Type="http://schemas.openxmlformats.org/officeDocument/2006/relationships/image" Target="../media/image208.png"/><Relationship Id="rId4" Type="http://schemas.openxmlformats.org/officeDocument/2006/relationships/image" Target="../media/image207.png"/></Relationships>
</file>

<file path=ppt/slides/_rels/slide99.xml.rels><?xml version="1.0" encoding="UTF-8" standalone="yes"?>
<Relationships xmlns="http://schemas.openxmlformats.org/package/2006/relationships"><Relationship Id="rId2" Type="http://schemas.openxmlformats.org/officeDocument/2006/relationships/image" Target="../media/image209.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p:txBody>
          <a:bodyPr/>
          <a:lstStyle/>
          <a:p>
            <a:r>
              <a:rPr lang="en-US" dirty="0" smtClean="0"/>
              <a:t>WLAN updates</a:t>
            </a:r>
          </a:p>
        </p:txBody>
      </p:sp>
      <p:sp>
        <p:nvSpPr>
          <p:cNvPr id="8195" name="Rectangle 3"/>
          <p:cNvSpPr>
            <a:spLocks noGrp="1" noChangeArrowheads="1"/>
          </p:cNvSpPr>
          <p:nvPr>
            <p:ph type="subTitle" idx="1"/>
          </p:nvPr>
        </p:nvSpPr>
        <p:spPr/>
        <p:txBody>
          <a:bodyPr/>
          <a:lstStyle/>
          <a:p>
            <a:endParaRPr lang="en-US" dirty="0" smtClean="0"/>
          </a:p>
        </p:txBody>
      </p:sp>
      <p:sp>
        <p:nvSpPr>
          <p:cNvPr id="5" name="Text Placeholder 4"/>
          <p:cNvSpPr>
            <a:spLocks noGrp="1"/>
          </p:cNvSpPr>
          <p:nvPr>
            <p:ph type="body" sz="quarter" idx="10"/>
          </p:nvPr>
        </p:nvSpPr>
        <p:spPr/>
        <p:txBody>
          <a:bodyPr/>
          <a:lstStyle/>
          <a:p>
            <a:r>
              <a:rPr lang="en-US" dirty="0"/>
              <a:t>Q1 </a:t>
            </a:r>
            <a:r>
              <a:rPr lang="en-US" dirty="0" smtClean="0"/>
              <a:t>2015</a:t>
            </a:r>
          </a:p>
          <a:p>
            <a:endParaRPr lang="en-US" sz="2000" dirty="0" smtClean="0"/>
          </a:p>
          <a:p>
            <a:r>
              <a:rPr lang="en-US" sz="2000" dirty="0" smtClean="0"/>
              <a:t>Eric MOUQUE</a:t>
            </a:r>
            <a:endParaRPr lang="en-US" dirty="0"/>
          </a:p>
        </p:txBody>
      </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8066" y="270341"/>
            <a:ext cx="8045413" cy="604837"/>
          </a:xfrm>
        </p:spPr>
        <p:txBody>
          <a:bodyPr/>
          <a:lstStyle/>
          <a:p>
            <a:r>
              <a:rPr lang="en-US" b="0" i="0" dirty="0">
                <a:solidFill>
                  <a:schemeClr val="tx1"/>
                </a:solidFill>
              </a:rPr>
              <a:t>Distributed Automatic Radio Resource </a:t>
            </a:r>
            <a:r>
              <a:rPr lang="en-US" b="0" i="0" dirty="0" smtClean="0">
                <a:solidFill>
                  <a:schemeClr val="tx1"/>
                </a:solidFill>
              </a:rPr>
              <a:t>Provisioning</a:t>
            </a:r>
            <a:r>
              <a:rPr lang="en-US" dirty="0" smtClean="0"/>
              <a:t/>
            </a:r>
            <a:br>
              <a:rPr lang="en-US" dirty="0" smtClean="0"/>
            </a:br>
            <a:endParaRPr lang="en-US" dirty="0"/>
          </a:p>
        </p:txBody>
      </p:sp>
      <p:pic>
        <p:nvPicPr>
          <p:cNvPr id="14" name="Picture 13" descr="Retail_Branch_Lt.png"/>
          <p:cNvPicPr>
            <a:picLocks noChangeAspect="1"/>
          </p:cNvPicPr>
          <p:nvPr/>
        </p:nvPicPr>
        <p:blipFill>
          <a:blip r:embed="rId3"/>
          <a:stretch>
            <a:fillRect/>
          </a:stretch>
        </p:blipFill>
        <p:spPr>
          <a:xfrm>
            <a:off x="2291938" y="1640754"/>
            <a:ext cx="4488873" cy="3563892"/>
          </a:xfrm>
          <a:prstGeom prst="rect">
            <a:avLst/>
          </a:prstGeom>
          <a:ln>
            <a:noFill/>
          </a:ln>
          <a:effectLst>
            <a:outerShdw blurRad="292100" dist="139700" dir="2700000" algn="tl" rotWithShape="0">
              <a:srgbClr val="333333">
                <a:alpha val="65000"/>
              </a:srgbClr>
            </a:outerShdw>
          </a:effectLst>
        </p:spPr>
      </p:pic>
      <p:pic>
        <p:nvPicPr>
          <p:cNvPr id="15" name="Picture 14" descr="IT-Admin_Laptop_Rt.png"/>
          <p:cNvPicPr>
            <a:picLocks noChangeAspect="1"/>
          </p:cNvPicPr>
          <p:nvPr/>
        </p:nvPicPr>
        <p:blipFill>
          <a:blip r:embed="rId4"/>
          <a:stretch>
            <a:fillRect/>
          </a:stretch>
        </p:blipFill>
        <p:spPr>
          <a:xfrm>
            <a:off x="2574236" y="2683816"/>
            <a:ext cx="405504" cy="811008"/>
          </a:xfrm>
          <a:prstGeom prst="rect">
            <a:avLst/>
          </a:prstGeom>
          <a:effectLst>
            <a:outerShdw blurRad="76200" dir="18900000" sy="23000" kx="-1200000" algn="bl">
              <a:srgbClr val="000000">
                <a:alpha val="15000"/>
              </a:srgbClr>
            </a:outerShdw>
          </a:effectLst>
        </p:spPr>
      </p:pic>
      <p:pic>
        <p:nvPicPr>
          <p:cNvPr id="16" name="Picture 15" descr="IT-Admin_Laptop_Lt.png"/>
          <p:cNvPicPr>
            <a:picLocks noChangeAspect="1"/>
          </p:cNvPicPr>
          <p:nvPr/>
        </p:nvPicPr>
        <p:blipFill>
          <a:blip r:embed="rId5"/>
          <a:stretch>
            <a:fillRect/>
          </a:stretch>
        </p:blipFill>
        <p:spPr>
          <a:xfrm>
            <a:off x="4560123" y="3884091"/>
            <a:ext cx="405042" cy="814439"/>
          </a:xfrm>
          <a:prstGeom prst="rect">
            <a:avLst/>
          </a:prstGeom>
          <a:effectLst>
            <a:outerShdw blurRad="76200" dir="18900000" sy="23000" kx="-1200000" algn="bl">
              <a:srgbClr val="000000">
                <a:alpha val="15000"/>
              </a:srgbClr>
            </a:outerShdw>
          </a:effectLst>
        </p:spPr>
      </p:pic>
      <p:pic>
        <p:nvPicPr>
          <p:cNvPr id="19" name="Picture 8" descr="C:\Documents and Settings\erabatan\Desktop\Metro-Signal-Blue-128.png"/>
          <p:cNvPicPr>
            <a:picLocks noChangeAspect="1" noChangeArrowheads="1"/>
          </p:cNvPicPr>
          <p:nvPr/>
        </p:nvPicPr>
        <p:blipFill>
          <a:blip r:embed="rId6"/>
          <a:srcRect/>
          <a:stretch>
            <a:fillRect/>
          </a:stretch>
        </p:blipFill>
        <p:spPr bwMode="auto">
          <a:xfrm rot="14560793">
            <a:off x="4034648" y="2682443"/>
            <a:ext cx="1328031" cy="1317656"/>
          </a:xfrm>
          <a:prstGeom prst="rect">
            <a:avLst/>
          </a:prstGeom>
          <a:noFill/>
        </p:spPr>
      </p:pic>
      <p:pic>
        <p:nvPicPr>
          <p:cNvPr id="20" name="Picture 19" descr="FortiAP_Lt-s.png"/>
          <p:cNvPicPr>
            <a:picLocks noChangeAspect="1"/>
          </p:cNvPicPr>
          <p:nvPr/>
        </p:nvPicPr>
        <p:blipFill>
          <a:blip r:embed="rId7"/>
          <a:stretch>
            <a:fillRect/>
          </a:stretch>
        </p:blipFill>
        <p:spPr>
          <a:xfrm>
            <a:off x="3333005" y="2162447"/>
            <a:ext cx="536439" cy="357626"/>
          </a:xfrm>
          <a:prstGeom prst="rect">
            <a:avLst/>
          </a:prstGeom>
        </p:spPr>
      </p:pic>
      <p:cxnSp>
        <p:nvCxnSpPr>
          <p:cNvPr id="22" name="Straight Connector 21"/>
          <p:cNvCxnSpPr/>
          <p:nvPr/>
        </p:nvCxnSpPr>
        <p:spPr bwMode="auto">
          <a:xfrm flipV="1">
            <a:off x="6210794" y="4048060"/>
            <a:ext cx="396125" cy="274558"/>
          </a:xfrm>
          <a:prstGeom prst="line">
            <a:avLst/>
          </a:prstGeom>
          <a:ln>
            <a:solidFill>
              <a:srgbClr val="7A909E"/>
            </a:solidFill>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23" name="Picture 22" descr="FG-3950_Rt-s.png"/>
          <p:cNvPicPr>
            <a:picLocks noChangeAspect="1"/>
          </p:cNvPicPr>
          <p:nvPr/>
        </p:nvPicPr>
        <p:blipFill>
          <a:blip r:embed="rId8">
            <a:lum contrast="-17000"/>
          </a:blip>
          <a:stretch>
            <a:fillRect/>
          </a:stretch>
        </p:blipFill>
        <p:spPr>
          <a:xfrm flipH="1">
            <a:off x="5654923" y="3950838"/>
            <a:ext cx="999688" cy="853746"/>
          </a:xfrm>
          <a:prstGeom prst="rect">
            <a:avLst/>
          </a:prstGeom>
          <a:scene3d>
            <a:camera prst="orthographicFront">
              <a:rot lat="2302848" lon="1156738" rev="735176"/>
            </a:camera>
            <a:lightRig rig="threePt" dir="t"/>
          </a:scene3d>
        </p:spPr>
      </p:pic>
      <p:pic>
        <p:nvPicPr>
          <p:cNvPr id="24" name="Picture 8" descr="C:\Documents and Settings\erabatan\Desktop\Metro-Signal-Blue-128.png"/>
          <p:cNvPicPr>
            <a:picLocks noChangeAspect="1" noChangeArrowheads="1"/>
          </p:cNvPicPr>
          <p:nvPr/>
        </p:nvPicPr>
        <p:blipFill>
          <a:blip r:embed="rId6"/>
          <a:srcRect/>
          <a:stretch>
            <a:fillRect/>
          </a:stretch>
        </p:blipFill>
        <p:spPr bwMode="auto">
          <a:xfrm rot="10800000">
            <a:off x="3038919" y="2151944"/>
            <a:ext cx="1119563" cy="1110816"/>
          </a:xfrm>
          <a:prstGeom prst="rect">
            <a:avLst/>
          </a:prstGeom>
          <a:noFill/>
        </p:spPr>
      </p:pic>
      <p:cxnSp>
        <p:nvCxnSpPr>
          <p:cNvPr id="45" name="Straight Connector 44"/>
          <p:cNvCxnSpPr/>
          <p:nvPr/>
        </p:nvCxnSpPr>
        <p:spPr bwMode="auto">
          <a:xfrm rot="10800000">
            <a:off x="3990110" y="2090058"/>
            <a:ext cx="2598723" cy="1482435"/>
          </a:xfrm>
          <a:prstGeom prst="line">
            <a:avLst/>
          </a:prstGeom>
          <a:ln>
            <a:solidFill>
              <a:srgbClr val="7A909E"/>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47" name="Straight Connector 46"/>
          <p:cNvCxnSpPr/>
          <p:nvPr/>
        </p:nvCxnSpPr>
        <p:spPr bwMode="auto">
          <a:xfrm rot="16200000" flipV="1">
            <a:off x="6341424" y="3823854"/>
            <a:ext cx="486890" cy="11877"/>
          </a:xfrm>
          <a:prstGeom prst="line">
            <a:avLst/>
          </a:prstGeom>
          <a:ln>
            <a:solidFill>
              <a:srgbClr val="7A909E"/>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50" name="Straight Connector 49"/>
          <p:cNvCxnSpPr/>
          <p:nvPr/>
        </p:nvCxnSpPr>
        <p:spPr bwMode="auto">
          <a:xfrm flipV="1">
            <a:off x="3667495" y="2090057"/>
            <a:ext cx="322614" cy="199901"/>
          </a:xfrm>
          <a:prstGeom prst="line">
            <a:avLst/>
          </a:prstGeom>
          <a:ln>
            <a:solidFill>
              <a:srgbClr val="7A909E"/>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51" name="Straight Connector 50"/>
          <p:cNvCxnSpPr/>
          <p:nvPr/>
        </p:nvCxnSpPr>
        <p:spPr bwMode="auto">
          <a:xfrm flipV="1">
            <a:off x="4512623" y="2512184"/>
            <a:ext cx="249662" cy="195390"/>
          </a:xfrm>
          <a:prstGeom prst="line">
            <a:avLst/>
          </a:prstGeom>
          <a:ln>
            <a:solidFill>
              <a:srgbClr val="7A909E"/>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52" name="Straight Connector 51"/>
          <p:cNvCxnSpPr/>
          <p:nvPr/>
        </p:nvCxnSpPr>
        <p:spPr bwMode="auto">
          <a:xfrm flipV="1">
            <a:off x="5183579" y="2956956"/>
            <a:ext cx="290946" cy="184067"/>
          </a:xfrm>
          <a:prstGeom prst="line">
            <a:avLst/>
          </a:prstGeom>
          <a:ln>
            <a:solidFill>
              <a:srgbClr val="7A909E"/>
            </a:solidFill>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18" name="Picture 17" descr="FortiAP_Lt-s.png"/>
          <p:cNvPicPr>
            <a:picLocks noChangeAspect="1"/>
          </p:cNvPicPr>
          <p:nvPr/>
        </p:nvPicPr>
        <p:blipFill>
          <a:blip r:embed="rId7"/>
          <a:stretch>
            <a:fillRect/>
          </a:stretch>
        </p:blipFill>
        <p:spPr>
          <a:xfrm>
            <a:off x="4866901" y="3007574"/>
            <a:ext cx="536439" cy="357626"/>
          </a:xfrm>
          <a:prstGeom prst="rect">
            <a:avLst/>
          </a:prstGeom>
        </p:spPr>
      </p:pic>
      <p:pic>
        <p:nvPicPr>
          <p:cNvPr id="41" name="Picture 40" descr="FortiAP_Lt-s.png"/>
          <p:cNvPicPr>
            <a:picLocks noChangeAspect="1"/>
          </p:cNvPicPr>
          <p:nvPr/>
        </p:nvPicPr>
        <p:blipFill>
          <a:blip r:embed="rId7"/>
          <a:stretch>
            <a:fillRect/>
          </a:stretch>
        </p:blipFill>
        <p:spPr>
          <a:xfrm>
            <a:off x="4104901" y="2578083"/>
            <a:ext cx="536439" cy="357626"/>
          </a:xfrm>
          <a:prstGeom prst="rect">
            <a:avLst/>
          </a:prstGeom>
        </p:spPr>
      </p:pic>
      <p:pic>
        <p:nvPicPr>
          <p:cNvPr id="1026" name="Picture 2"/>
          <p:cNvPicPr>
            <a:picLocks noChangeAspect="1" noChangeArrowheads="1"/>
          </p:cNvPicPr>
          <p:nvPr/>
        </p:nvPicPr>
        <p:blipFill>
          <a:blip r:embed="rId9"/>
          <a:stretch>
            <a:fillRect/>
          </a:stretch>
        </p:blipFill>
        <p:spPr bwMode="auto">
          <a:xfrm>
            <a:off x="6377078" y="5180079"/>
            <a:ext cx="2305173" cy="262199"/>
          </a:xfrm>
          <a:prstGeom prst="rect">
            <a:avLst/>
          </a:prstGeom>
          <a:ln>
            <a:noFill/>
          </a:ln>
          <a:effectLst>
            <a:outerShdw blurRad="292100" dist="139700" dir="2700000" algn="tl" rotWithShape="0">
              <a:srgbClr val="333333">
                <a:alpha val="65000"/>
              </a:srgbClr>
            </a:outerShdw>
          </a:effectLst>
        </p:spPr>
      </p:pic>
      <p:sp>
        <p:nvSpPr>
          <p:cNvPr id="60" name="TextBox 59"/>
          <p:cNvSpPr txBox="1"/>
          <p:nvPr/>
        </p:nvSpPr>
        <p:spPr>
          <a:xfrm>
            <a:off x="8372106" y="5177642"/>
            <a:ext cx="285008" cy="246221"/>
          </a:xfrm>
          <a:prstGeom prst="rect">
            <a:avLst/>
          </a:prstGeom>
          <a:noFill/>
        </p:spPr>
        <p:txBody>
          <a:bodyPr wrap="square" rtlCol="0">
            <a:spAutoFit/>
          </a:bodyPr>
          <a:lstStyle/>
          <a:p>
            <a:r>
              <a:rPr lang="fr-FR" sz="1000" b="1" dirty="0" smtClean="0">
                <a:solidFill>
                  <a:srgbClr val="FF0000"/>
                </a:solidFill>
                <a:latin typeface="Helvetica 55 Roman"/>
                <a:cs typeface="Helvetica 55 Roman"/>
              </a:rPr>
              <a:t>V</a:t>
            </a:r>
          </a:p>
        </p:txBody>
      </p:sp>
      <p:pic>
        <p:nvPicPr>
          <p:cNvPr id="61" name="Picture 60" descr="cursor.png"/>
          <p:cNvPicPr>
            <a:picLocks noChangeAspect="1"/>
          </p:cNvPicPr>
          <p:nvPr/>
        </p:nvPicPr>
        <p:blipFill>
          <a:blip r:embed="rId10"/>
          <a:stretch>
            <a:fillRect/>
          </a:stretch>
        </p:blipFill>
        <p:spPr>
          <a:xfrm>
            <a:off x="8699044" y="3747535"/>
            <a:ext cx="203175" cy="279365"/>
          </a:xfrm>
          <a:prstGeom prst="rect">
            <a:avLst/>
          </a:prstGeom>
          <a:ln>
            <a:noFill/>
          </a:ln>
          <a:effectLst>
            <a:outerShdw blurRad="292100" dist="139700" dir="2700000" algn="tl" rotWithShape="0">
              <a:srgbClr val="333333">
                <a:alpha val="65000"/>
              </a:srgbClr>
            </a:outerShdw>
          </a:effectLst>
        </p:spPr>
      </p:pic>
      <p:pic>
        <p:nvPicPr>
          <p:cNvPr id="64" name="Picture 63" descr="gear-128.png"/>
          <p:cNvPicPr>
            <a:picLocks noChangeAspect="1"/>
          </p:cNvPicPr>
          <p:nvPr/>
        </p:nvPicPr>
        <p:blipFill>
          <a:blip r:embed="rId11">
            <a:duotone>
              <a:schemeClr val="accent4">
                <a:shade val="45000"/>
                <a:satMod val="135000"/>
              </a:schemeClr>
              <a:prstClr val="white"/>
            </a:duotone>
          </a:blip>
          <a:stretch>
            <a:fillRect/>
          </a:stretch>
        </p:blipFill>
        <p:spPr>
          <a:xfrm>
            <a:off x="6248235" y="3840724"/>
            <a:ext cx="566225" cy="566225"/>
          </a:xfrm>
          <a:prstGeom prst="rect">
            <a:avLst/>
          </a:prstGeom>
        </p:spPr>
      </p:pic>
      <p:pic>
        <p:nvPicPr>
          <p:cNvPr id="42" name="Picture 8" descr="C:\Documents and Settings\erabatan\Desktop\Metro-Signal-Blue-128.png"/>
          <p:cNvPicPr>
            <a:picLocks noChangeAspect="1" noChangeArrowheads="1"/>
          </p:cNvPicPr>
          <p:nvPr/>
        </p:nvPicPr>
        <p:blipFill>
          <a:blip r:embed="rId6"/>
          <a:srcRect/>
          <a:stretch>
            <a:fillRect/>
          </a:stretch>
        </p:blipFill>
        <p:spPr bwMode="auto">
          <a:xfrm rot="13147008">
            <a:off x="3533854" y="2396411"/>
            <a:ext cx="1300303" cy="1290144"/>
          </a:xfrm>
          <a:prstGeom prst="rect">
            <a:avLst/>
          </a:prstGeom>
          <a:noFill/>
        </p:spPr>
      </p:pic>
      <p:pic>
        <p:nvPicPr>
          <p:cNvPr id="65" name="Picture 8" descr="C:\Documents and Settings\erabatan\Desktop\Metro-Signal-Blue-128.png"/>
          <p:cNvPicPr>
            <a:picLocks noChangeAspect="1" noChangeArrowheads="1"/>
          </p:cNvPicPr>
          <p:nvPr/>
        </p:nvPicPr>
        <p:blipFill>
          <a:blip r:embed="rId6">
            <a:duotone>
              <a:schemeClr val="accent2">
                <a:shade val="45000"/>
                <a:satMod val="135000"/>
              </a:schemeClr>
              <a:prstClr val="white"/>
            </a:duotone>
          </a:blip>
          <a:srcRect/>
          <a:stretch>
            <a:fillRect/>
          </a:stretch>
        </p:blipFill>
        <p:spPr bwMode="auto">
          <a:xfrm rot="13147008">
            <a:off x="3531879" y="2382561"/>
            <a:ext cx="1300303" cy="1290144"/>
          </a:xfrm>
          <a:prstGeom prst="rect">
            <a:avLst/>
          </a:prstGeom>
          <a:noFill/>
        </p:spPr>
      </p:pic>
      <p:sp>
        <p:nvSpPr>
          <p:cNvPr id="58" name="TextBox 57"/>
          <p:cNvSpPr txBox="1"/>
          <p:nvPr/>
        </p:nvSpPr>
        <p:spPr>
          <a:xfrm>
            <a:off x="3372593" y="2968832"/>
            <a:ext cx="1508167" cy="261610"/>
          </a:xfrm>
          <a:prstGeom prst="rect">
            <a:avLst/>
          </a:prstGeom>
          <a:noFill/>
        </p:spPr>
        <p:txBody>
          <a:bodyPr wrap="square" rtlCol="0">
            <a:spAutoFit/>
          </a:bodyPr>
          <a:lstStyle/>
          <a:p>
            <a:r>
              <a:rPr lang="fr-FR" sz="1100" b="1" dirty="0" smtClean="0">
                <a:solidFill>
                  <a:schemeClr val="bg1"/>
                </a:solidFill>
                <a:effectLst>
                  <a:outerShdw blurRad="38100" dist="38100" dir="2700000" algn="tl">
                    <a:srgbClr val="000000">
                      <a:alpha val="43137"/>
                    </a:srgbClr>
                  </a:outerShdw>
                </a:effectLst>
                <a:latin typeface="Helvetica 55 Roman"/>
                <a:cs typeface="Helvetica 55 Roman"/>
              </a:rPr>
              <a:t>Channel 1 - 2,4 </a:t>
            </a:r>
            <a:r>
              <a:rPr lang="fr-FR" sz="1100" b="1" dirty="0" err="1" smtClean="0">
                <a:solidFill>
                  <a:schemeClr val="bg1"/>
                </a:solidFill>
                <a:effectLst>
                  <a:outerShdw blurRad="38100" dist="38100" dir="2700000" algn="tl">
                    <a:srgbClr val="000000">
                      <a:alpha val="43137"/>
                    </a:srgbClr>
                  </a:outerShdw>
                </a:effectLst>
                <a:latin typeface="Helvetica 55 Roman"/>
                <a:cs typeface="Helvetica 55 Roman"/>
              </a:rPr>
              <a:t>Ghz</a:t>
            </a:r>
            <a:endParaRPr lang="fr-FR" sz="1100" b="1" dirty="0" smtClean="0">
              <a:solidFill>
                <a:schemeClr val="bg1"/>
              </a:solidFill>
              <a:effectLst>
                <a:outerShdw blurRad="38100" dist="38100" dir="2700000" algn="tl">
                  <a:srgbClr val="000000">
                    <a:alpha val="43137"/>
                  </a:srgbClr>
                </a:outerShdw>
              </a:effectLst>
              <a:latin typeface="Helvetica 55 Roman"/>
              <a:cs typeface="Helvetica 55 Roman"/>
            </a:endParaRPr>
          </a:p>
        </p:txBody>
      </p:sp>
      <p:sp>
        <p:nvSpPr>
          <p:cNvPr id="67" name="TextBox 66"/>
          <p:cNvSpPr txBox="1"/>
          <p:nvPr/>
        </p:nvSpPr>
        <p:spPr>
          <a:xfrm>
            <a:off x="3334995" y="3251864"/>
            <a:ext cx="1508167" cy="261610"/>
          </a:xfrm>
          <a:prstGeom prst="rect">
            <a:avLst/>
          </a:prstGeom>
          <a:noFill/>
        </p:spPr>
        <p:txBody>
          <a:bodyPr wrap="square" rtlCol="0">
            <a:spAutoFit/>
          </a:bodyPr>
          <a:lstStyle/>
          <a:p>
            <a:r>
              <a:rPr lang="fr-FR" sz="1100" b="1" dirty="0" smtClean="0">
                <a:solidFill>
                  <a:srgbClr val="FFC000"/>
                </a:solidFill>
                <a:effectLst>
                  <a:outerShdw blurRad="38100" dist="38100" dir="2700000" algn="tl">
                    <a:srgbClr val="000000">
                      <a:alpha val="43137"/>
                    </a:srgbClr>
                  </a:outerShdw>
                </a:effectLst>
                <a:latin typeface="Helvetica 55 Roman"/>
                <a:cs typeface="Helvetica 55 Roman"/>
              </a:rPr>
              <a:t>Channel 6 </a:t>
            </a:r>
          </a:p>
        </p:txBody>
      </p:sp>
      <p:sp>
        <p:nvSpPr>
          <p:cNvPr id="68" name="TextBox 67"/>
          <p:cNvSpPr txBox="1"/>
          <p:nvPr/>
        </p:nvSpPr>
        <p:spPr>
          <a:xfrm>
            <a:off x="2790706" y="2565066"/>
            <a:ext cx="866894" cy="261610"/>
          </a:xfrm>
          <a:prstGeom prst="rect">
            <a:avLst/>
          </a:prstGeom>
          <a:noFill/>
        </p:spPr>
        <p:txBody>
          <a:bodyPr wrap="square" rtlCol="0">
            <a:spAutoFit/>
          </a:bodyPr>
          <a:lstStyle/>
          <a:p>
            <a:r>
              <a:rPr lang="fr-FR" sz="1100" b="1" dirty="0" smtClean="0">
                <a:solidFill>
                  <a:schemeClr val="bg1"/>
                </a:solidFill>
                <a:effectLst>
                  <a:outerShdw blurRad="38100" dist="38100" dir="2700000" algn="tl">
                    <a:srgbClr val="000000">
                      <a:alpha val="43137"/>
                    </a:srgbClr>
                  </a:outerShdw>
                </a:effectLst>
                <a:latin typeface="Helvetica 55 Roman"/>
                <a:cs typeface="Helvetica 55 Roman"/>
              </a:rPr>
              <a:t>Channel 1</a:t>
            </a:r>
          </a:p>
        </p:txBody>
      </p:sp>
      <p:sp>
        <p:nvSpPr>
          <p:cNvPr id="69" name="TextBox 68"/>
          <p:cNvSpPr txBox="1"/>
          <p:nvPr/>
        </p:nvSpPr>
        <p:spPr>
          <a:xfrm>
            <a:off x="4712526" y="3394364"/>
            <a:ext cx="1508167" cy="261610"/>
          </a:xfrm>
          <a:prstGeom prst="rect">
            <a:avLst/>
          </a:prstGeom>
          <a:noFill/>
        </p:spPr>
        <p:txBody>
          <a:bodyPr wrap="square" rtlCol="0">
            <a:spAutoFit/>
          </a:bodyPr>
          <a:lstStyle/>
          <a:p>
            <a:r>
              <a:rPr lang="fr-FR" sz="1100" b="1" dirty="0" smtClean="0">
                <a:solidFill>
                  <a:schemeClr val="bg1"/>
                </a:solidFill>
                <a:effectLst>
                  <a:outerShdw blurRad="38100" dist="38100" dir="2700000" algn="tl">
                    <a:srgbClr val="000000">
                      <a:alpha val="43137"/>
                    </a:srgbClr>
                  </a:outerShdw>
                </a:effectLst>
                <a:latin typeface="Helvetica 55 Roman"/>
                <a:cs typeface="Helvetica 55 Roman"/>
              </a:rPr>
              <a:t>Channel1</a:t>
            </a:r>
          </a:p>
        </p:txBody>
      </p:sp>
      <p:pic>
        <p:nvPicPr>
          <p:cNvPr id="11" name="Picture 10" descr="Retail_Store_Lt.png"/>
          <p:cNvPicPr>
            <a:picLocks noChangeAspect="1"/>
          </p:cNvPicPr>
          <p:nvPr/>
        </p:nvPicPr>
        <p:blipFill>
          <a:blip r:embed="rId12"/>
          <a:stretch>
            <a:fillRect/>
          </a:stretch>
        </p:blipFill>
        <p:spPr>
          <a:xfrm>
            <a:off x="3990121" y="1527073"/>
            <a:ext cx="4738254" cy="3397828"/>
          </a:xfrm>
          <a:prstGeom prst="rect">
            <a:avLst/>
          </a:prstGeom>
          <a:effectLst>
            <a:outerShdw blurRad="50800" dist="38100" dir="5400000">
              <a:srgbClr val="000000">
                <a:alpha val="43000"/>
              </a:srgbClr>
            </a:outerShdw>
          </a:effectLst>
        </p:spPr>
      </p:pic>
      <p:pic>
        <p:nvPicPr>
          <p:cNvPr id="76" name="Picture 75" descr="Microwave-Oven-256.png"/>
          <p:cNvPicPr>
            <a:picLocks noChangeAspect="1"/>
          </p:cNvPicPr>
          <p:nvPr/>
        </p:nvPicPr>
        <p:blipFill>
          <a:blip r:embed="rId13"/>
          <a:stretch>
            <a:fillRect/>
          </a:stretch>
        </p:blipFill>
        <p:spPr>
          <a:xfrm>
            <a:off x="7994076" y="3738742"/>
            <a:ext cx="693717" cy="693717"/>
          </a:xfrm>
          <a:prstGeom prst="rect">
            <a:avLst/>
          </a:prstGeom>
          <a:scene3d>
            <a:camera prst="orthographicFront">
              <a:rot lat="85571" lon="1852122" rev="19660077"/>
            </a:camera>
            <a:lightRig rig="threePt" dir="t"/>
          </a:scene3d>
        </p:spPr>
      </p:pic>
      <p:pic>
        <p:nvPicPr>
          <p:cNvPr id="75" name="Picture 74" descr="Microwave-Oven-256.png"/>
          <p:cNvPicPr>
            <a:picLocks noChangeAspect="1"/>
          </p:cNvPicPr>
          <p:nvPr/>
        </p:nvPicPr>
        <p:blipFill>
          <a:blip r:embed="rId13"/>
          <a:stretch>
            <a:fillRect/>
          </a:stretch>
        </p:blipFill>
        <p:spPr>
          <a:xfrm>
            <a:off x="7792192" y="3833748"/>
            <a:ext cx="693717" cy="693717"/>
          </a:xfrm>
          <a:prstGeom prst="rect">
            <a:avLst/>
          </a:prstGeom>
          <a:scene3d>
            <a:camera prst="orthographicFront">
              <a:rot lat="85571" lon="1852122" rev="19660077"/>
            </a:camera>
            <a:lightRig rig="threePt" dir="t"/>
          </a:scene3d>
        </p:spPr>
      </p:pic>
      <p:pic>
        <p:nvPicPr>
          <p:cNvPr id="74" name="Picture 73" descr="Microwave-Oven-256.png"/>
          <p:cNvPicPr>
            <a:picLocks noChangeAspect="1"/>
          </p:cNvPicPr>
          <p:nvPr/>
        </p:nvPicPr>
        <p:blipFill>
          <a:blip r:embed="rId13"/>
          <a:stretch>
            <a:fillRect/>
          </a:stretch>
        </p:blipFill>
        <p:spPr>
          <a:xfrm>
            <a:off x="7590313" y="3928751"/>
            <a:ext cx="693717" cy="693717"/>
          </a:xfrm>
          <a:prstGeom prst="rect">
            <a:avLst/>
          </a:prstGeom>
          <a:scene3d>
            <a:camera prst="orthographicFront">
              <a:rot lat="85571" lon="1852122" rev="19660077"/>
            </a:camera>
            <a:lightRig rig="threePt" dir="t"/>
          </a:scene3d>
        </p:spPr>
      </p:pic>
      <p:pic>
        <p:nvPicPr>
          <p:cNvPr id="72" name="Picture 71" descr="Microwave-Oven-256.png"/>
          <p:cNvPicPr>
            <a:picLocks noChangeAspect="1"/>
          </p:cNvPicPr>
          <p:nvPr/>
        </p:nvPicPr>
        <p:blipFill>
          <a:blip r:embed="rId13"/>
          <a:stretch>
            <a:fillRect/>
          </a:stretch>
        </p:blipFill>
        <p:spPr>
          <a:xfrm>
            <a:off x="7378536" y="4037607"/>
            <a:ext cx="693717" cy="693717"/>
          </a:xfrm>
          <a:prstGeom prst="rect">
            <a:avLst/>
          </a:prstGeom>
          <a:scene3d>
            <a:camera prst="orthographicFront">
              <a:rot lat="85571" lon="1852122" rev="19660077"/>
            </a:camera>
            <a:lightRig rig="threePt" dir="t"/>
          </a:scene3d>
        </p:spPr>
      </p:pic>
      <p:pic>
        <p:nvPicPr>
          <p:cNvPr id="70" name="Picture 69" descr="Mobile_Base_Station_Icon_Rt.png"/>
          <p:cNvPicPr>
            <a:picLocks noChangeAspect="1"/>
          </p:cNvPicPr>
          <p:nvPr/>
        </p:nvPicPr>
        <p:blipFill>
          <a:blip r:embed="rId14"/>
          <a:stretch>
            <a:fillRect/>
          </a:stretch>
        </p:blipFill>
        <p:spPr>
          <a:xfrm>
            <a:off x="4089288" y="1110328"/>
            <a:ext cx="1195231" cy="1310560"/>
          </a:xfrm>
          <a:prstGeom prst="rect">
            <a:avLst/>
          </a:prstGeom>
        </p:spPr>
      </p:pic>
      <p:sp>
        <p:nvSpPr>
          <p:cNvPr id="77" name="TextBox 76"/>
          <p:cNvSpPr txBox="1"/>
          <p:nvPr/>
        </p:nvSpPr>
        <p:spPr>
          <a:xfrm>
            <a:off x="3598224" y="1140031"/>
            <a:ext cx="1710046" cy="307777"/>
          </a:xfrm>
          <a:prstGeom prst="rect">
            <a:avLst/>
          </a:prstGeom>
          <a:noFill/>
        </p:spPr>
        <p:txBody>
          <a:bodyPr wrap="square" rtlCol="0">
            <a:spAutoFit/>
          </a:bodyPr>
          <a:lstStyle/>
          <a:p>
            <a:r>
              <a:rPr lang="fr-FR" sz="1400" b="1" dirty="0" smtClean="0">
                <a:solidFill>
                  <a:srgbClr val="00B0F0"/>
                </a:solidFill>
                <a:latin typeface="Helvetica 55 Roman"/>
                <a:cs typeface="Helvetica 55 Roman"/>
              </a:rPr>
              <a:t>channel1</a:t>
            </a:r>
          </a:p>
        </p:txBody>
      </p:sp>
      <p:sp>
        <p:nvSpPr>
          <p:cNvPr id="78" name="TextBox 77"/>
          <p:cNvSpPr txBox="1"/>
          <p:nvPr/>
        </p:nvSpPr>
        <p:spPr>
          <a:xfrm>
            <a:off x="7433954" y="3608119"/>
            <a:ext cx="1710046" cy="307777"/>
          </a:xfrm>
          <a:prstGeom prst="rect">
            <a:avLst/>
          </a:prstGeom>
          <a:noFill/>
        </p:spPr>
        <p:txBody>
          <a:bodyPr wrap="square" rtlCol="0">
            <a:spAutoFit/>
          </a:bodyPr>
          <a:lstStyle/>
          <a:p>
            <a:r>
              <a:rPr lang="fr-FR" sz="1400" b="1" dirty="0" smtClean="0">
                <a:solidFill>
                  <a:srgbClr val="00B0F0"/>
                </a:solidFill>
                <a:latin typeface="Helvetica 55 Roman"/>
                <a:cs typeface="Helvetica 55 Roman"/>
              </a:rPr>
              <a:t>channel1</a:t>
            </a:r>
          </a:p>
        </p:txBody>
      </p:sp>
      <p:pic>
        <p:nvPicPr>
          <p:cNvPr id="80" name="Picture 8" descr="C:\Documents and Settings\erabatan\Desktop\Metro-Signal-Blue-128.png"/>
          <p:cNvPicPr>
            <a:picLocks noChangeAspect="1" noChangeArrowheads="1"/>
          </p:cNvPicPr>
          <p:nvPr/>
        </p:nvPicPr>
        <p:blipFill>
          <a:blip r:embed="rId6"/>
          <a:stretch>
            <a:fillRect/>
          </a:stretch>
        </p:blipFill>
        <p:spPr bwMode="auto">
          <a:xfrm rot="17580547">
            <a:off x="5031966" y="2293550"/>
            <a:ext cx="3055361" cy="3031492"/>
          </a:xfrm>
          <a:prstGeom prst="rect">
            <a:avLst/>
          </a:prstGeom>
          <a:noFill/>
          <a:ln>
            <a:noFill/>
          </a:ln>
        </p:spPr>
      </p:pic>
      <p:pic>
        <p:nvPicPr>
          <p:cNvPr id="81" name="Picture 8" descr="C:\Documents and Settings\erabatan\Desktop\Metro-Signal-Blue-128.png"/>
          <p:cNvPicPr>
            <a:picLocks noChangeAspect="1" noChangeArrowheads="1"/>
          </p:cNvPicPr>
          <p:nvPr/>
        </p:nvPicPr>
        <p:blipFill>
          <a:blip r:embed="rId6"/>
          <a:stretch>
            <a:fillRect/>
          </a:stretch>
        </p:blipFill>
        <p:spPr bwMode="auto">
          <a:xfrm rot="17580547">
            <a:off x="3509954" y="1887810"/>
            <a:ext cx="3055361" cy="3031492"/>
          </a:xfrm>
          <a:prstGeom prst="rect">
            <a:avLst/>
          </a:prstGeom>
          <a:noFill/>
          <a:ln>
            <a:noFill/>
          </a:ln>
        </p:spPr>
      </p:pic>
      <p:pic>
        <p:nvPicPr>
          <p:cNvPr id="82" name="Picture 8" descr="C:\Documents and Settings\erabatan\Desktop\Metro-Signal-Blue-128.png"/>
          <p:cNvPicPr>
            <a:picLocks noChangeAspect="1" noChangeArrowheads="1"/>
          </p:cNvPicPr>
          <p:nvPr/>
        </p:nvPicPr>
        <p:blipFill>
          <a:blip r:embed="rId6"/>
          <a:stretch>
            <a:fillRect/>
          </a:stretch>
        </p:blipFill>
        <p:spPr bwMode="auto">
          <a:xfrm rot="17580547">
            <a:off x="2013656" y="1353420"/>
            <a:ext cx="3055361" cy="3031492"/>
          </a:xfrm>
          <a:prstGeom prst="rect">
            <a:avLst/>
          </a:prstGeom>
          <a:noFill/>
          <a:ln>
            <a:noFill/>
          </a:ln>
        </p:spPr>
      </p:pic>
      <p:pic>
        <p:nvPicPr>
          <p:cNvPr id="83" name="Picture 8" descr="C:\Documents and Settings\erabatan\Desktop\Metro-Signal-Blue-128.png"/>
          <p:cNvPicPr>
            <a:picLocks noChangeAspect="1" noChangeArrowheads="1"/>
          </p:cNvPicPr>
          <p:nvPr/>
        </p:nvPicPr>
        <p:blipFill>
          <a:blip r:embed="rId6"/>
          <a:stretch>
            <a:fillRect/>
          </a:stretch>
        </p:blipFill>
        <p:spPr bwMode="auto">
          <a:xfrm rot="13166007">
            <a:off x="2227409" y="1127790"/>
            <a:ext cx="3055361" cy="3031492"/>
          </a:xfrm>
          <a:prstGeom prst="rect">
            <a:avLst/>
          </a:prstGeom>
          <a:noFill/>
          <a:ln>
            <a:noFill/>
          </a:ln>
        </p:spPr>
      </p:pic>
      <p:pic>
        <p:nvPicPr>
          <p:cNvPr id="84" name="Picture 8" descr="C:\Documents and Settings\erabatan\Desktop\Metro-Signal-Blue-128.png"/>
          <p:cNvPicPr>
            <a:picLocks noChangeAspect="1" noChangeArrowheads="1"/>
          </p:cNvPicPr>
          <p:nvPr/>
        </p:nvPicPr>
        <p:blipFill>
          <a:blip r:embed="rId6">
            <a:duotone>
              <a:prstClr val="black"/>
              <a:srgbClr val="00B050">
                <a:tint val="45000"/>
                <a:satMod val="400000"/>
              </a:srgbClr>
            </a:duotone>
          </a:blip>
          <a:srcRect/>
          <a:stretch>
            <a:fillRect/>
          </a:stretch>
        </p:blipFill>
        <p:spPr bwMode="auto">
          <a:xfrm rot="14560793">
            <a:off x="2002043" y="2621089"/>
            <a:ext cx="1328031" cy="1317656"/>
          </a:xfrm>
          <a:prstGeom prst="rect">
            <a:avLst/>
          </a:prstGeom>
          <a:noFill/>
        </p:spPr>
      </p:pic>
      <p:pic>
        <p:nvPicPr>
          <p:cNvPr id="86" name="Picture 8" descr="C:\Documents and Settings\erabatan\Desktop\Metro-Signal-Blue-128.png"/>
          <p:cNvPicPr>
            <a:picLocks noChangeAspect="1" noChangeArrowheads="1"/>
          </p:cNvPicPr>
          <p:nvPr/>
        </p:nvPicPr>
        <p:blipFill>
          <a:blip r:embed="rId6">
            <a:duotone>
              <a:prstClr val="black"/>
              <a:srgbClr val="00B050">
                <a:tint val="45000"/>
                <a:satMod val="400000"/>
              </a:srgbClr>
            </a:duotone>
          </a:blip>
          <a:srcRect/>
          <a:stretch>
            <a:fillRect/>
          </a:stretch>
        </p:blipFill>
        <p:spPr bwMode="auto">
          <a:xfrm rot="10800000">
            <a:off x="994444" y="2090594"/>
            <a:ext cx="1119563" cy="1110816"/>
          </a:xfrm>
          <a:prstGeom prst="rect">
            <a:avLst/>
          </a:prstGeom>
          <a:noFill/>
        </p:spPr>
      </p:pic>
      <p:sp>
        <p:nvSpPr>
          <p:cNvPr id="87" name="TextBox 86"/>
          <p:cNvSpPr txBox="1"/>
          <p:nvPr/>
        </p:nvSpPr>
        <p:spPr>
          <a:xfrm>
            <a:off x="2774874" y="3321139"/>
            <a:ext cx="1508167" cy="261610"/>
          </a:xfrm>
          <a:prstGeom prst="rect">
            <a:avLst/>
          </a:prstGeom>
          <a:noFill/>
        </p:spPr>
        <p:txBody>
          <a:bodyPr wrap="square" rtlCol="0">
            <a:spAutoFit/>
          </a:bodyPr>
          <a:lstStyle/>
          <a:p>
            <a:r>
              <a:rPr lang="fr-FR" sz="1100" b="1" dirty="0" smtClean="0">
                <a:solidFill>
                  <a:srgbClr val="00B050"/>
                </a:solidFill>
                <a:effectLst>
                  <a:outerShdw blurRad="38100" dist="38100" dir="2700000" algn="tl">
                    <a:srgbClr val="000000">
                      <a:alpha val="43137"/>
                    </a:srgbClr>
                  </a:outerShdw>
                </a:effectLst>
                <a:latin typeface="Helvetica 55 Roman"/>
                <a:cs typeface="Helvetica 55 Roman"/>
              </a:rPr>
              <a:t>Channel11</a:t>
            </a:r>
          </a:p>
        </p:txBody>
      </p:sp>
      <p:sp>
        <p:nvSpPr>
          <p:cNvPr id="88" name="TextBox 87"/>
          <p:cNvSpPr txBox="1"/>
          <p:nvPr/>
        </p:nvSpPr>
        <p:spPr>
          <a:xfrm>
            <a:off x="706573" y="2404762"/>
            <a:ext cx="1508167" cy="261610"/>
          </a:xfrm>
          <a:prstGeom prst="rect">
            <a:avLst/>
          </a:prstGeom>
          <a:noFill/>
        </p:spPr>
        <p:txBody>
          <a:bodyPr wrap="square" rtlCol="0">
            <a:spAutoFit/>
          </a:bodyPr>
          <a:lstStyle/>
          <a:p>
            <a:r>
              <a:rPr lang="fr-FR" sz="1100" b="1" dirty="0" smtClean="0">
                <a:solidFill>
                  <a:srgbClr val="00B050"/>
                </a:solidFill>
                <a:effectLst>
                  <a:outerShdw blurRad="38100" dist="38100" dir="2700000" algn="tl">
                    <a:srgbClr val="000000">
                      <a:alpha val="43137"/>
                    </a:srgbClr>
                  </a:outerShdw>
                </a:effectLst>
                <a:latin typeface="Helvetica 55 Roman"/>
                <a:cs typeface="Helvetica 55 Roman"/>
              </a:rPr>
              <a:t>Channel11</a:t>
            </a:r>
          </a:p>
        </p:txBody>
      </p:sp>
      <p:sp>
        <p:nvSpPr>
          <p:cNvPr id="89" name="TextBox 88"/>
          <p:cNvSpPr txBox="1"/>
          <p:nvPr/>
        </p:nvSpPr>
        <p:spPr>
          <a:xfrm>
            <a:off x="4417619" y="1769424"/>
            <a:ext cx="4726381" cy="646331"/>
          </a:xfrm>
          <a:prstGeom prst="rect">
            <a:avLst/>
          </a:prstGeom>
          <a:noFill/>
        </p:spPr>
        <p:txBody>
          <a:bodyPr wrap="square" rtlCol="0">
            <a:spAutoFit/>
          </a:bodyPr>
          <a:lstStyle/>
          <a:p>
            <a:pPr>
              <a:buFont typeface="Arial" pitchFamily="34" charset="0"/>
              <a:buChar char="•"/>
            </a:pPr>
            <a:r>
              <a:rPr lang="fr-FR" sz="1800" dirty="0" smtClean="0">
                <a:solidFill>
                  <a:srgbClr val="404040"/>
                </a:solidFill>
                <a:latin typeface="Helvetica 55 Roman"/>
                <a:cs typeface="Helvetica 55 Roman"/>
              </a:rPr>
              <a:t>New </a:t>
            </a:r>
            <a:r>
              <a:rPr lang="fr-FR" sz="1800" dirty="0" err="1" smtClean="0">
                <a:solidFill>
                  <a:srgbClr val="404040"/>
                </a:solidFill>
                <a:latin typeface="Helvetica 55 Roman"/>
                <a:cs typeface="Helvetica 55 Roman"/>
              </a:rPr>
              <a:t>channel</a:t>
            </a:r>
            <a:r>
              <a:rPr lang="fr-FR" sz="1800" dirty="0" smtClean="0">
                <a:solidFill>
                  <a:srgbClr val="404040"/>
                </a:solidFill>
                <a:latin typeface="Helvetica 55 Roman"/>
                <a:cs typeface="Helvetica 55 Roman"/>
              </a:rPr>
              <a:t> </a:t>
            </a:r>
            <a:r>
              <a:rPr lang="fr-FR" sz="1800" dirty="0" err="1" smtClean="0">
                <a:solidFill>
                  <a:srgbClr val="404040"/>
                </a:solidFill>
                <a:latin typeface="Helvetica 55 Roman"/>
                <a:cs typeface="Helvetica 55 Roman"/>
              </a:rPr>
              <a:t>selection</a:t>
            </a:r>
            <a:r>
              <a:rPr lang="fr-FR" sz="1800" dirty="0" smtClean="0">
                <a:solidFill>
                  <a:srgbClr val="404040"/>
                </a:solidFill>
                <a:latin typeface="Helvetica 55 Roman"/>
                <a:cs typeface="Helvetica 55 Roman"/>
              </a:rPr>
              <a:t> </a:t>
            </a:r>
            <a:r>
              <a:rPr lang="fr-FR" sz="1800" dirty="0" err="1" smtClean="0">
                <a:solidFill>
                  <a:srgbClr val="404040"/>
                </a:solidFill>
                <a:latin typeface="Helvetica 55 Roman"/>
                <a:cs typeface="Helvetica 55 Roman"/>
              </a:rPr>
              <a:t>every</a:t>
            </a:r>
            <a:r>
              <a:rPr lang="fr-FR" sz="1800" dirty="0" smtClean="0">
                <a:solidFill>
                  <a:srgbClr val="404040"/>
                </a:solidFill>
                <a:latin typeface="Helvetica 55 Roman"/>
                <a:cs typeface="Helvetica 55 Roman"/>
              </a:rPr>
              <a:t> 5 min</a:t>
            </a:r>
          </a:p>
          <a:p>
            <a:pPr>
              <a:buFont typeface="Arial" pitchFamily="34" charset="0"/>
              <a:buChar char="•"/>
            </a:pPr>
            <a:r>
              <a:rPr lang="fr-FR" sz="1800" dirty="0" smtClean="0">
                <a:solidFill>
                  <a:srgbClr val="404040"/>
                </a:solidFill>
                <a:latin typeface="Helvetica 55 Roman"/>
                <a:cs typeface="Helvetica 55 Roman"/>
              </a:rPr>
              <a:t>Use the </a:t>
            </a:r>
            <a:r>
              <a:rPr lang="fr-FR" sz="1800" dirty="0" err="1" smtClean="0">
                <a:solidFill>
                  <a:srgbClr val="404040"/>
                </a:solidFill>
                <a:latin typeface="Helvetica 55 Roman"/>
                <a:cs typeface="Helvetica 55 Roman"/>
              </a:rPr>
              <a:t>whole</a:t>
            </a:r>
            <a:r>
              <a:rPr lang="fr-FR" sz="1800" dirty="0" smtClean="0">
                <a:solidFill>
                  <a:srgbClr val="404040"/>
                </a:solidFill>
                <a:latin typeface="Helvetica 55 Roman"/>
                <a:cs typeface="Helvetica 55 Roman"/>
              </a:rPr>
              <a:t> </a:t>
            </a:r>
            <a:r>
              <a:rPr lang="fr-FR" sz="1800" dirty="0" err="1" smtClean="0">
                <a:solidFill>
                  <a:srgbClr val="404040"/>
                </a:solidFill>
                <a:latin typeface="Helvetica 55 Roman"/>
                <a:cs typeface="Helvetica 55 Roman"/>
              </a:rPr>
              <a:t>available</a:t>
            </a:r>
            <a:r>
              <a:rPr lang="fr-FR" sz="1800" dirty="0" smtClean="0">
                <a:solidFill>
                  <a:srgbClr val="404040"/>
                </a:solidFill>
                <a:latin typeface="Helvetica 55 Roman"/>
                <a:cs typeface="Helvetica 55 Roman"/>
              </a:rPr>
              <a:t> </a:t>
            </a:r>
            <a:r>
              <a:rPr lang="fr-FR" sz="1800" dirty="0" err="1" smtClean="0">
                <a:solidFill>
                  <a:srgbClr val="404040"/>
                </a:solidFill>
                <a:latin typeface="Helvetica 55 Roman"/>
                <a:cs typeface="Helvetica 55 Roman"/>
              </a:rPr>
              <a:t>spectrum</a:t>
            </a:r>
            <a:endParaRPr lang="fr-FR" sz="1800" dirty="0" smtClean="0">
              <a:solidFill>
                <a:srgbClr val="404040"/>
              </a:solidFill>
              <a:latin typeface="Helvetica 55 Roman"/>
              <a:cs typeface="Helvetica 55 Roman"/>
            </a:endParaRPr>
          </a:p>
        </p:txBody>
      </p:sp>
    </p:spTree>
    <p:extLst>
      <p:ext uri="{BB962C8B-B14F-4D97-AF65-F5344CB8AC3E}">
        <p14:creationId xmlns:p14="http://schemas.microsoft.com/office/powerpoint/2010/main" val="12158673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par>
                          <p:cTn id="8" fill="hold">
                            <p:stCondLst>
                              <p:cond delay="1000"/>
                            </p:stCondLst>
                            <p:childTnLst>
                              <p:par>
                                <p:cTn id="9" presetID="9" presetClass="emph" presetSubtype="0" nodeType="afterEffect">
                                  <p:stCondLst>
                                    <p:cond delay="0"/>
                                  </p:stCondLst>
                                  <p:childTnLst>
                                    <p:set>
                                      <p:cBhvr rctx="PPT">
                                        <p:cTn id="10" dur="indefinite"/>
                                        <p:tgtEl>
                                          <p:spTgt spid="14"/>
                                        </p:tgtEl>
                                        <p:attrNameLst>
                                          <p:attrName>style.opacity</p:attrName>
                                        </p:attrNameLst>
                                      </p:cBhvr>
                                      <p:to>
                                        <p:strVal val="0.4"/>
                                      </p:to>
                                    </p:set>
                                    <p:animEffect filter="image" prLst="opacity: 0.4">
                                      <p:cBhvr rctx="IE">
                                        <p:cTn id="11" dur="indefinite"/>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down)">
                                      <p:cBhvr>
                                        <p:cTn id="31" dur="500"/>
                                        <p:tgtEl>
                                          <p:spTgt spid="47"/>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down)">
                                      <p:cBhvr>
                                        <p:cTn id="35" dur="500"/>
                                        <p:tgtEl>
                                          <p:spTgt spid="45"/>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up)">
                                      <p:cBhvr>
                                        <p:cTn id="39" dur="500"/>
                                        <p:tgtEl>
                                          <p:spTgt spid="52"/>
                                        </p:tgtEl>
                                      </p:cBhvr>
                                    </p:animEffect>
                                  </p:childTnLst>
                                </p:cTn>
                              </p:par>
                              <p:par>
                                <p:cTn id="40" presetID="22" presetClass="entr" presetSubtype="1" fill="hold"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up)">
                                      <p:cBhvr>
                                        <p:cTn id="42" dur="500"/>
                                        <p:tgtEl>
                                          <p:spTgt spid="51"/>
                                        </p:tgtEl>
                                      </p:cBhvr>
                                    </p:animEffect>
                                  </p:childTnLst>
                                </p:cTn>
                              </p:par>
                              <p:par>
                                <p:cTn id="43" presetID="22" presetClass="entr" presetSubtype="1"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up)">
                                      <p:cBhvr>
                                        <p:cTn id="45" dur="500"/>
                                        <p:tgtEl>
                                          <p:spTgt spid="50"/>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repeatCount="2000" fill="hold"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up)">
                                      <p:cBhvr>
                                        <p:cTn id="60" dur="500"/>
                                        <p:tgtEl>
                                          <p:spTgt spid="19"/>
                                        </p:tgtEl>
                                      </p:cBhvr>
                                    </p:animEffect>
                                  </p:childTnLst>
                                </p:cTn>
                              </p:par>
                              <p:par>
                                <p:cTn id="61" presetID="22" presetClass="entr" presetSubtype="1" repeatCount="2000"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up)">
                                      <p:cBhvr>
                                        <p:cTn id="63" dur="500"/>
                                        <p:tgtEl>
                                          <p:spTgt spid="24"/>
                                        </p:tgtEl>
                                      </p:cBhvr>
                                    </p:animEffect>
                                  </p:childTnLst>
                                </p:cTn>
                              </p:par>
                              <p:par>
                                <p:cTn id="64" presetID="22" presetClass="entr" presetSubtype="1" repeatCount="2000" fill="hold"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up)">
                                      <p:cBhvr>
                                        <p:cTn id="66" dur="500"/>
                                        <p:tgtEl>
                                          <p:spTgt spid="42"/>
                                        </p:tgtEl>
                                      </p:cBhvr>
                                    </p:animEffect>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0" fill="hold" nodeType="clickEffect">
                                  <p:stCondLst>
                                    <p:cond delay="0"/>
                                  </p:stCondLst>
                                  <p:childTnLst>
                                    <p:set>
                                      <p:cBhvr>
                                        <p:cTn id="74" dur="1" fill="hold">
                                          <p:stCondLst>
                                            <p:cond delay="0"/>
                                          </p:stCondLst>
                                        </p:cTn>
                                        <p:tgtEl>
                                          <p:spTgt spid="1026"/>
                                        </p:tgtEl>
                                        <p:attrNameLst>
                                          <p:attrName>style.visibility</p:attrName>
                                        </p:attrNameLst>
                                      </p:cBhvr>
                                      <p:to>
                                        <p:strVal val="visible"/>
                                      </p:to>
                                    </p:set>
                                    <p:anim calcmode="lin" valueType="num">
                                      <p:cBhvr>
                                        <p:cTn id="75" dur="500" fill="hold"/>
                                        <p:tgtEl>
                                          <p:spTgt spid="1026"/>
                                        </p:tgtEl>
                                        <p:attrNameLst>
                                          <p:attrName>ppt_w</p:attrName>
                                        </p:attrNameLst>
                                      </p:cBhvr>
                                      <p:tavLst>
                                        <p:tav tm="0">
                                          <p:val>
                                            <p:fltVal val="0"/>
                                          </p:val>
                                        </p:tav>
                                        <p:tav tm="100000">
                                          <p:val>
                                            <p:strVal val="#ppt_w"/>
                                          </p:val>
                                        </p:tav>
                                      </p:tavLst>
                                    </p:anim>
                                    <p:anim calcmode="lin" valueType="num">
                                      <p:cBhvr>
                                        <p:cTn id="76" dur="500" fill="hold"/>
                                        <p:tgtEl>
                                          <p:spTgt spid="1026"/>
                                        </p:tgtEl>
                                        <p:attrNameLst>
                                          <p:attrName>ppt_h</p:attrName>
                                        </p:attrNameLst>
                                      </p:cBhvr>
                                      <p:tavLst>
                                        <p:tav tm="0">
                                          <p:val>
                                            <p:fltVal val="0"/>
                                          </p:val>
                                        </p:tav>
                                        <p:tav tm="100000">
                                          <p:val>
                                            <p:strVal val="#ppt_h"/>
                                          </p:val>
                                        </p:tav>
                                      </p:tavLst>
                                    </p:anim>
                                    <p:animEffect transition="in" filter="fade">
                                      <p:cBhvr>
                                        <p:cTn id="77" dur="500"/>
                                        <p:tgtEl>
                                          <p:spTgt spid="1026"/>
                                        </p:tgtEl>
                                      </p:cBhvr>
                                    </p:animEffect>
                                  </p:childTnLst>
                                </p:cTn>
                              </p:par>
                              <p:par>
                                <p:cTn id="78" presetID="0" presetClass="path" presetSubtype="0" accel="50000" decel="50000" fill="hold" nodeType="withEffect">
                                  <p:stCondLst>
                                    <p:cond delay="0"/>
                                  </p:stCondLst>
                                  <p:childTnLst>
                                    <p:animMotion origin="layout" path="M -0.14427 -0.14223 L -2.22222E-6 7.30805E-7 " pathEditMode="relative" rAng="0" ptsTypes="AA">
                                      <p:cBhvr>
                                        <p:cTn id="79" dur="500" fill="hold"/>
                                        <p:tgtEl>
                                          <p:spTgt spid="1026"/>
                                        </p:tgtEl>
                                        <p:attrNameLst>
                                          <p:attrName>ppt_x</p:attrName>
                                          <p:attrName>ppt_y</p:attrName>
                                        </p:attrNameLst>
                                      </p:cBhvr>
                                      <p:rCtr x="7200" y="7100"/>
                                    </p:animMotion>
                                  </p:childTnLst>
                                </p:cTn>
                              </p:par>
                            </p:childTnLst>
                          </p:cTn>
                        </p:par>
                        <p:par>
                          <p:cTn id="80" fill="hold">
                            <p:stCondLst>
                              <p:cond delay="500"/>
                            </p:stCondLst>
                            <p:childTnLst>
                              <p:par>
                                <p:cTn id="81" presetID="2" presetClass="entr" presetSubtype="2" fill="hold" nodeType="afterEffect">
                                  <p:stCondLst>
                                    <p:cond delay="0"/>
                                  </p:stCondLst>
                                  <p:childTnLst>
                                    <p:set>
                                      <p:cBhvr>
                                        <p:cTn id="82" dur="1" fill="hold">
                                          <p:stCondLst>
                                            <p:cond delay="0"/>
                                          </p:stCondLst>
                                        </p:cTn>
                                        <p:tgtEl>
                                          <p:spTgt spid="61"/>
                                        </p:tgtEl>
                                        <p:attrNameLst>
                                          <p:attrName>style.visibility</p:attrName>
                                        </p:attrNameLst>
                                      </p:cBhvr>
                                      <p:to>
                                        <p:strVal val="visible"/>
                                      </p:to>
                                    </p:set>
                                    <p:anim calcmode="lin" valueType="num">
                                      <p:cBhvr additive="base">
                                        <p:cTn id="83" dur="500" fill="hold"/>
                                        <p:tgtEl>
                                          <p:spTgt spid="61"/>
                                        </p:tgtEl>
                                        <p:attrNameLst>
                                          <p:attrName>ppt_x</p:attrName>
                                        </p:attrNameLst>
                                      </p:cBhvr>
                                      <p:tavLst>
                                        <p:tav tm="0">
                                          <p:val>
                                            <p:strVal val="1+#ppt_w/2"/>
                                          </p:val>
                                        </p:tav>
                                        <p:tav tm="100000">
                                          <p:val>
                                            <p:strVal val="#ppt_x"/>
                                          </p:val>
                                        </p:tav>
                                      </p:tavLst>
                                    </p:anim>
                                    <p:anim calcmode="lin" valueType="num">
                                      <p:cBhvr additive="base">
                                        <p:cTn id="84" dur="500" fill="hold"/>
                                        <p:tgtEl>
                                          <p:spTgt spid="61"/>
                                        </p:tgtEl>
                                        <p:attrNameLst>
                                          <p:attrName>ppt_y</p:attrName>
                                        </p:attrNameLst>
                                      </p:cBhvr>
                                      <p:tavLst>
                                        <p:tav tm="0">
                                          <p:val>
                                            <p:strVal val="#ppt_y"/>
                                          </p:val>
                                        </p:tav>
                                        <p:tav tm="100000">
                                          <p:val>
                                            <p:strVal val="#ppt_y"/>
                                          </p:val>
                                        </p:tav>
                                      </p:tavLst>
                                    </p:anim>
                                  </p:childTnLst>
                                </p:cTn>
                              </p:par>
                            </p:childTnLst>
                          </p:cTn>
                        </p:par>
                        <p:par>
                          <p:cTn id="85" fill="hold">
                            <p:stCondLst>
                              <p:cond delay="1000"/>
                            </p:stCondLst>
                            <p:childTnLst>
                              <p:par>
                                <p:cTn id="86" presetID="0" presetClass="path" presetSubtype="0" accel="50000" decel="50000" fill="hold" nodeType="afterEffect">
                                  <p:stCondLst>
                                    <p:cond delay="0"/>
                                  </p:stCondLst>
                                  <p:childTnLst>
                                    <p:animMotion origin="layout" path="M -2.5E-6 -2.63645E-6 L -0.0217 0.22271 " pathEditMode="relative" rAng="0" ptsTypes="AA">
                                      <p:cBhvr>
                                        <p:cTn id="87" dur="500" fill="hold"/>
                                        <p:tgtEl>
                                          <p:spTgt spid="61"/>
                                        </p:tgtEl>
                                        <p:attrNameLst>
                                          <p:attrName>ppt_x</p:attrName>
                                          <p:attrName>ppt_y</p:attrName>
                                        </p:attrNameLst>
                                      </p:cBhvr>
                                      <p:rCtr x="-1100" y="11100"/>
                                    </p:animMotion>
                                  </p:childTnLst>
                                </p:cTn>
                              </p:par>
                            </p:childTnLst>
                          </p:cTn>
                        </p:par>
                        <p:par>
                          <p:cTn id="88" fill="hold">
                            <p:stCondLst>
                              <p:cond delay="1500"/>
                            </p:stCondLst>
                            <p:childTnLst>
                              <p:par>
                                <p:cTn id="89" presetID="26" presetClass="emph" presetSubtype="0" fill="hold" nodeType="afterEffect">
                                  <p:stCondLst>
                                    <p:cond delay="0"/>
                                  </p:stCondLst>
                                  <p:childTnLst>
                                    <p:animEffect transition="out" filter="fade">
                                      <p:cBhvr>
                                        <p:cTn id="90" dur="500" tmFilter="0, 0; .2, .5; .8, .5; 1, 0"/>
                                        <p:tgtEl>
                                          <p:spTgt spid="61"/>
                                        </p:tgtEl>
                                      </p:cBhvr>
                                    </p:animEffect>
                                    <p:animScale>
                                      <p:cBhvr>
                                        <p:cTn id="91" dur="250" autoRev="1" fill="hold"/>
                                        <p:tgtEl>
                                          <p:spTgt spid="61"/>
                                        </p:tgtEl>
                                      </p:cBhvr>
                                      <p:by x="105000" y="105000"/>
                                    </p:animScale>
                                  </p:childTnLst>
                                </p:cTn>
                              </p:par>
                            </p:childTnLst>
                          </p:cTn>
                        </p:par>
                        <p:par>
                          <p:cTn id="92" fill="hold">
                            <p:stCondLst>
                              <p:cond delay="2000"/>
                            </p:stCondLst>
                            <p:childTnLst>
                              <p:par>
                                <p:cTn id="93" presetID="1" presetClass="entr" presetSubtype="0" fill="hold" grpId="0" nodeType="afterEffect">
                                  <p:stCondLst>
                                    <p:cond delay="0"/>
                                  </p:stCondLst>
                                  <p:childTnLst>
                                    <p:set>
                                      <p:cBhvr>
                                        <p:cTn id="94" dur="1" fill="hold">
                                          <p:stCondLst>
                                            <p:cond delay="0"/>
                                          </p:stCondLst>
                                        </p:cTn>
                                        <p:tgtEl>
                                          <p:spTgt spid="60"/>
                                        </p:tgtEl>
                                        <p:attrNameLst>
                                          <p:attrName>style.visibility</p:attrName>
                                        </p:attrNameLst>
                                      </p:cBhvr>
                                      <p:to>
                                        <p:strVal val="visible"/>
                                      </p:to>
                                    </p:set>
                                  </p:childTnLst>
                                </p:cTn>
                              </p:par>
                            </p:childTnLst>
                          </p:cTn>
                        </p:par>
                        <p:par>
                          <p:cTn id="95" fill="hold">
                            <p:stCondLst>
                              <p:cond delay="2000"/>
                            </p:stCondLst>
                            <p:childTnLst>
                              <p:par>
                                <p:cTn id="96" presetID="12" presetClass="entr" presetSubtype="4" fill="hold" nodeType="afterEffect">
                                  <p:stCondLst>
                                    <p:cond delay="0"/>
                                  </p:stCondLst>
                                  <p:childTnLst>
                                    <p:set>
                                      <p:cBhvr>
                                        <p:cTn id="97" dur="1" fill="hold">
                                          <p:stCondLst>
                                            <p:cond delay="0"/>
                                          </p:stCondLst>
                                        </p:cTn>
                                        <p:tgtEl>
                                          <p:spTgt spid="64"/>
                                        </p:tgtEl>
                                        <p:attrNameLst>
                                          <p:attrName>style.visibility</p:attrName>
                                        </p:attrNameLst>
                                      </p:cBhvr>
                                      <p:to>
                                        <p:strVal val="visible"/>
                                      </p:to>
                                    </p:set>
                                    <p:animEffect transition="in" filter="slide(fromBottom)">
                                      <p:cBhvr>
                                        <p:cTn id="98" dur="500"/>
                                        <p:tgtEl>
                                          <p:spTgt spid="64"/>
                                        </p:tgtEl>
                                      </p:cBhvr>
                                    </p:animEffect>
                                  </p:childTnLst>
                                </p:cTn>
                              </p:par>
                            </p:childTnLst>
                          </p:cTn>
                        </p:par>
                        <p:par>
                          <p:cTn id="99" fill="hold">
                            <p:stCondLst>
                              <p:cond delay="2500"/>
                            </p:stCondLst>
                            <p:childTnLst>
                              <p:par>
                                <p:cTn id="100" presetID="8" presetClass="emph" presetSubtype="0" fill="hold" nodeType="afterEffect">
                                  <p:stCondLst>
                                    <p:cond delay="0"/>
                                  </p:stCondLst>
                                  <p:childTnLst>
                                    <p:animRot by="10800000">
                                      <p:cBhvr>
                                        <p:cTn id="101" dur="1000" fill="hold"/>
                                        <p:tgtEl>
                                          <p:spTgt spid="64"/>
                                        </p:tgtEl>
                                        <p:attrNameLst>
                                          <p:attrName>r</p:attrName>
                                        </p:attrNameLst>
                                      </p:cBhvr>
                                    </p:animRot>
                                  </p:childTnLst>
                                </p:cTn>
                              </p:par>
                            </p:childTnLst>
                          </p:cTn>
                        </p:par>
                        <p:par>
                          <p:cTn id="102" fill="hold">
                            <p:stCondLst>
                              <p:cond delay="3500"/>
                            </p:stCondLst>
                            <p:childTnLst>
                              <p:par>
                                <p:cTn id="103" presetID="1" presetClass="exit" presetSubtype="0" fill="hold" nodeType="afterEffect">
                                  <p:stCondLst>
                                    <p:cond delay="0"/>
                                  </p:stCondLst>
                                  <p:childTnLst>
                                    <p:set>
                                      <p:cBhvr>
                                        <p:cTn id="104" dur="1" fill="hold">
                                          <p:stCondLst>
                                            <p:cond delay="0"/>
                                          </p:stCondLst>
                                        </p:cTn>
                                        <p:tgtEl>
                                          <p:spTgt spid="64"/>
                                        </p:tgtEl>
                                        <p:attrNameLst>
                                          <p:attrName>style.visibility</p:attrName>
                                        </p:attrNameLst>
                                      </p:cBhvr>
                                      <p:to>
                                        <p:strVal val="hidden"/>
                                      </p:to>
                                    </p:set>
                                  </p:childTnLst>
                                </p:cTn>
                              </p:par>
                            </p:childTnLst>
                          </p:cTn>
                        </p:par>
                        <p:par>
                          <p:cTn id="105" fill="hold">
                            <p:stCondLst>
                              <p:cond delay="3500"/>
                            </p:stCondLst>
                            <p:childTnLst>
                              <p:par>
                                <p:cTn id="106" presetID="10" presetClass="exit" presetSubtype="0" fill="hold" nodeType="afterEffect">
                                  <p:stCondLst>
                                    <p:cond delay="0"/>
                                  </p:stCondLst>
                                  <p:childTnLst>
                                    <p:animEffect transition="out" filter="fade">
                                      <p:cBhvr>
                                        <p:cTn id="107" dur="1000"/>
                                        <p:tgtEl>
                                          <p:spTgt spid="42"/>
                                        </p:tgtEl>
                                      </p:cBhvr>
                                    </p:animEffect>
                                    <p:set>
                                      <p:cBhvr>
                                        <p:cTn id="108" dur="1" fill="hold">
                                          <p:stCondLst>
                                            <p:cond delay="999"/>
                                          </p:stCondLst>
                                        </p:cTn>
                                        <p:tgtEl>
                                          <p:spTgt spid="42"/>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58"/>
                                        </p:tgtEl>
                                        <p:attrNameLst>
                                          <p:attrName>style.visibility</p:attrName>
                                        </p:attrNameLst>
                                      </p:cBhvr>
                                      <p:to>
                                        <p:strVal val="hidden"/>
                                      </p:to>
                                    </p:set>
                                  </p:childTnLst>
                                </p:cTn>
                              </p:par>
                              <p:par>
                                <p:cTn id="111" presetID="10" presetClass="entr" presetSubtype="0" fill="hold" nodeType="withEffect">
                                  <p:stCondLst>
                                    <p:cond delay="0"/>
                                  </p:stCondLst>
                                  <p:childTnLst>
                                    <p:set>
                                      <p:cBhvr>
                                        <p:cTn id="112" dur="1" fill="hold">
                                          <p:stCondLst>
                                            <p:cond delay="0"/>
                                          </p:stCondLst>
                                        </p:cTn>
                                        <p:tgtEl>
                                          <p:spTgt spid="65"/>
                                        </p:tgtEl>
                                        <p:attrNameLst>
                                          <p:attrName>style.visibility</p:attrName>
                                        </p:attrNameLst>
                                      </p:cBhvr>
                                      <p:to>
                                        <p:strVal val="visible"/>
                                      </p:to>
                                    </p:set>
                                    <p:animEffect transition="in" filter="fade">
                                      <p:cBhvr>
                                        <p:cTn id="113" dur="1000"/>
                                        <p:tgtEl>
                                          <p:spTgt spid="65"/>
                                        </p:tgtEl>
                                      </p:cBhvr>
                                    </p:animEffect>
                                  </p:childTnLst>
                                </p:cTn>
                              </p:par>
                            </p:childTnLst>
                          </p:cTn>
                        </p:par>
                        <p:par>
                          <p:cTn id="114" fill="hold">
                            <p:stCondLst>
                              <p:cond delay="4500"/>
                            </p:stCondLst>
                            <p:childTnLst>
                              <p:par>
                                <p:cTn id="115" presetID="10" presetClass="entr" presetSubtype="0" fill="hold" grpId="0" nodeType="afterEffect">
                                  <p:stCondLst>
                                    <p:cond delay="0"/>
                                  </p:stCondLst>
                                  <p:childTnLst>
                                    <p:set>
                                      <p:cBhvr>
                                        <p:cTn id="116" dur="1" fill="hold">
                                          <p:stCondLst>
                                            <p:cond delay="0"/>
                                          </p:stCondLst>
                                        </p:cTn>
                                        <p:tgtEl>
                                          <p:spTgt spid="67"/>
                                        </p:tgtEl>
                                        <p:attrNameLst>
                                          <p:attrName>style.visibility</p:attrName>
                                        </p:attrNameLst>
                                      </p:cBhvr>
                                      <p:to>
                                        <p:strVal val="visible"/>
                                      </p:to>
                                    </p:set>
                                    <p:animEffect transition="in" filter="fade">
                                      <p:cBhvr>
                                        <p:cTn id="117" dur="500"/>
                                        <p:tgtEl>
                                          <p:spTgt spid="67"/>
                                        </p:tgtEl>
                                      </p:cBhvr>
                                    </p:animEffect>
                                  </p:childTnLst>
                                </p:cTn>
                              </p:par>
                            </p:childTnLst>
                          </p:cTn>
                        </p:par>
                        <p:par>
                          <p:cTn id="118" fill="hold">
                            <p:stCondLst>
                              <p:cond delay="5000"/>
                            </p:stCondLst>
                            <p:childTnLst>
                              <p:par>
                                <p:cTn id="119" presetID="10" presetClass="entr" presetSubtype="0" fill="hold" grpId="0" nodeType="afterEffect">
                                  <p:stCondLst>
                                    <p:cond delay="0"/>
                                  </p:stCondLst>
                                  <p:childTnLst>
                                    <p:set>
                                      <p:cBhvr>
                                        <p:cTn id="120" dur="1" fill="hold">
                                          <p:stCondLst>
                                            <p:cond delay="0"/>
                                          </p:stCondLst>
                                        </p:cTn>
                                        <p:tgtEl>
                                          <p:spTgt spid="68"/>
                                        </p:tgtEl>
                                        <p:attrNameLst>
                                          <p:attrName>style.visibility</p:attrName>
                                        </p:attrNameLst>
                                      </p:cBhvr>
                                      <p:to>
                                        <p:strVal val="visible"/>
                                      </p:to>
                                    </p:set>
                                    <p:animEffect transition="in" filter="fade">
                                      <p:cBhvr>
                                        <p:cTn id="121" dur="500"/>
                                        <p:tgtEl>
                                          <p:spTgt spid="68"/>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69"/>
                                        </p:tgtEl>
                                        <p:attrNameLst>
                                          <p:attrName>style.visibility</p:attrName>
                                        </p:attrNameLst>
                                      </p:cBhvr>
                                      <p:to>
                                        <p:strVal val="visible"/>
                                      </p:to>
                                    </p:set>
                                    <p:animEffect transition="in" filter="fade">
                                      <p:cBhvr>
                                        <p:cTn id="124" dur="500"/>
                                        <p:tgtEl>
                                          <p:spTgt spid="69"/>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xit" presetSubtype="0" fill="hold" grpId="1" nodeType="clickEffect">
                                  <p:stCondLst>
                                    <p:cond delay="0"/>
                                  </p:stCondLst>
                                  <p:childTnLst>
                                    <p:animEffect transition="out" filter="fade">
                                      <p:cBhvr>
                                        <p:cTn id="128" dur="500"/>
                                        <p:tgtEl>
                                          <p:spTgt spid="60"/>
                                        </p:tgtEl>
                                      </p:cBhvr>
                                    </p:animEffect>
                                    <p:set>
                                      <p:cBhvr>
                                        <p:cTn id="129" dur="1" fill="hold">
                                          <p:stCondLst>
                                            <p:cond delay="499"/>
                                          </p:stCondLst>
                                        </p:cTn>
                                        <p:tgtEl>
                                          <p:spTgt spid="60"/>
                                        </p:tgtEl>
                                        <p:attrNameLst>
                                          <p:attrName>style.visibility</p:attrName>
                                        </p:attrNameLst>
                                      </p:cBhvr>
                                      <p:to>
                                        <p:strVal val="hidden"/>
                                      </p:to>
                                    </p:set>
                                  </p:childTnLst>
                                </p:cTn>
                              </p:par>
                              <p:par>
                                <p:cTn id="130" presetID="10" presetClass="exit" presetSubtype="0" fill="hold" nodeType="withEffect">
                                  <p:stCondLst>
                                    <p:cond delay="0"/>
                                  </p:stCondLst>
                                  <p:childTnLst>
                                    <p:animEffect transition="out" filter="fade">
                                      <p:cBhvr>
                                        <p:cTn id="131" dur="500"/>
                                        <p:tgtEl>
                                          <p:spTgt spid="61"/>
                                        </p:tgtEl>
                                      </p:cBhvr>
                                    </p:animEffect>
                                    <p:set>
                                      <p:cBhvr>
                                        <p:cTn id="132" dur="1" fill="hold">
                                          <p:stCondLst>
                                            <p:cond delay="499"/>
                                          </p:stCondLst>
                                        </p:cTn>
                                        <p:tgtEl>
                                          <p:spTgt spid="61"/>
                                        </p:tgtEl>
                                        <p:attrNameLst>
                                          <p:attrName>style.visibility</p:attrName>
                                        </p:attrNameLst>
                                      </p:cBhvr>
                                      <p:to>
                                        <p:strVal val="hidden"/>
                                      </p:to>
                                    </p:set>
                                  </p:childTnLst>
                                </p:cTn>
                              </p:par>
                              <p:par>
                                <p:cTn id="133" presetID="10" presetClass="exit" presetSubtype="0" fill="hold" nodeType="withEffect">
                                  <p:stCondLst>
                                    <p:cond delay="0"/>
                                  </p:stCondLst>
                                  <p:childTnLst>
                                    <p:animEffect transition="out" filter="fade">
                                      <p:cBhvr>
                                        <p:cTn id="134" dur="500"/>
                                        <p:tgtEl>
                                          <p:spTgt spid="1026"/>
                                        </p:tgtEl>
                                      </p:cBhvr>
                                    </p:animEffect>
                                    <p:set>
                                      <p:cBhvr>
                                        <p:cTn id="135" dur="1" fill="hold">
                                          <p:stCondLst>
                                            <p:cond delay="499"/>
                                          </p:stCondLst>
                                        </p:cTn>
                                        <p:tgtEl>
                                          <p:spTgt spid="1026"/>
                                        </p:tgtEl>
                                        <p:attrNameLst>
                                          <p:attrName>style.visibility</p:attrName>
                                        </p:attrNameLst>
                                      </p:cBhvr>
                                      <p:to>
                                        <p:strVal val="hidden"/>
                                      </p:to>
                                    </p:set>
                                  </p:childTnLst>
                                </p:cTn>
                              </p:par>
                            </p:childTnLst>
                          </p:cTn>
                        </p:par>
                        <p:par>
                          <p:cTn id="136" fill="hold">
                            <p:stCondLst>
                              <p:cond delay="500"/>
                            </p:stCondLst>
                            <p:childTnLst>
                              <p:par>
                                <p:cTn id="137" presetID="0" presetClass="path" presetSubtype="0" accel="50000" decel="50000" fill="hold" nodeType="afterEffect">
                                  <p:stCondLst>
                                    <p:cond delay="0"/>
                                  </p:stCondLst>
                                  <p:childTnLst>
                                    <p:animMotion origin="layout" path="M 0 0 L -0.22483 -0.00509 " pathEditMode="relative" ptsTypes="AA">
                                      <p:cBhvr>
                                        <p:cTn id="138" dur="1000" fill="hold"/>
                                        <p:tgtEl>
                                          <p:spTgt spid="14"/>
                                        </p:tgtEl>
                                        <p:attrNameLst>
                                          <p:attrName>ppt_x</p:attrName>
                                          <p:attrName>ppt_y</p:attrName>
                                        </p:attrNameLst>
                                      </p:cBhvr>
                                    </p:animMotion>
                                  </p:childTnLst>
                                </p:cTn>
                              </p:par>
                              <p:par>
                                <p:cTn id="139" presetID="0" presetClass="path" presetSubtype="0" accel="50000" decel="50000" fill="hold" nodeType="withEffect">
                                  <p:stCondLst>
                                    <p:cond delay="0"/>
                                  </p:stCondLst>
                                  <p:childTnLst>
                                    <p:animMotion origin="layout" path="M 0 0 L -0.22483 -0.00509 " pathEditMode="relative" ptsTypes="AA">
                                      <p:cBhvr>
                                        <p:cTn id="140" dur="1000" fill="hold"/>
                                        <p:tgtEl>
                                          <p:spTgt spid="15"/>
                                        </p:tgtEl>
                                        <p:attrNameLst>
                                          <p:attrName>ppt_x</p:attrName>
                                          <p:attrName>ppt_y</p:attrName>
                                        </p:attrNameLst>
                                      </p:cBhvr>
                                    </p:animMotion>
                                  </p:childTnLst>
                                </p:cTn>
                              </p:par>
                              <p:par>
                                <p:cTn id="141" presetID="0" presetClass="path" presetSubtype="0" accel="50000" decel="50000" fill="hold" nodeType="withEffect">
                                  <p:stCondLst>
                                    <p:cond delay="0"/>
                                  </p:stCondLst>
                                  <p:childTnLst>
                                    <p:animMotion origin="layout" path="M 0 0 L -0.22483 -0.00509 " pathEditMode="relative" ptsTypes="AA">
                                      <p:cBhvr>
                                        <p:cTn id="142" dur="1000" fill="hold"/>
                                        <p:tgtEl>
                                          <p:spTgt spid="16"/>
                                        </p:tgtEl>
                                        <p:attrNameLst>
                                          <p:attrName>ppt_x</p:attrName>
                                          <p:attrName>ppt_y</p:attrName>
                                        </p:attrNameLst>
                                      </p:cBhvr>
                                    </p:animMotion>
                                  </p:childTnLst>
                                </p:cTn>
                              </p:par>
                              <p:par>
                                <p:cTn id="143" presetID="0" presetClass="path" presetSubtype="0" accel="50000" decel="50000" fill="hold" nodeType="withEffect">
                                  <p:stCondLst>
                                    <p:cond delay="0"/>
                                  </p:stCondLst>
                                  <p:childTnLst>
                                    <p:animMotion origin="layout" path="M 0 0 L -0.22483 -0.00509 " pathEditMode="relative" ptsTypes="AA">
                                      <p:cBhvr>
                                        <p:cTn id="144" dur="1000" fill="hold"/>
                                        <p:tgtEl>
                                          <p:spTgt spid="19"/>
                                        </p:tgtEl>
                                        <p:attrNameLst>
                                          <p:attrName>ppt_x</p:attrName>
                                          <p:attrName>ppt_y</p:attrName>
                                        </p:attrNameLst>
                                      </p:cBhvr>
                                    </p:animMotion>
                                  </p:childTnLst>
                                </p:cTn>
                              </p:par>
                              <p:par>
                                <p:cTn id="145" presetID="0" presetClass="path" presetSubtype="0" accel="50000" decel="50000" fill="hold" nodeType="withEffect">
                                  <p:stCondLst>
                                    <p:cond delay="0"/>
                                  </p:stCondLst>
                                  <p:childTnLst>
                                    <p:animMotion origin="layout" path="M 0 0 L -0.22483 -0.00509 " pathEditMode="relative" ptsTypes="AA">
                                      <p:cBhvr>
                                        <p:cTn id="146" dur="1000" fill="hold"/>
                                        <p:tgtEl>
                                          <p:spTgt spid="20"/>
                                        </p:tgtEl>
                                        <p:attrNameLst>
                                          <p:attrName>ppt_x</p:attrName>
                                          <p:attrName>ppt_y</p:attrName>
                                        </p:attrNameLst>
                                      </p:cBhvr>
                                    </p:animMotion>
                                  </p:childTnLst>
                                </p:cTn>
                              </p:par>
                              <p:par>
                                <p:cTn id="147" presetID="0" presetClass="path" presetSubtype="0" accel="50000" decel="50000" fill="hold" nodeType="withEffect">
                                  <p:stCondLst>
                                    <p:cond delay="0"/>
                                  </p:stCondLst>
                                  <p:childTnLst>
                                    <p:animMotion origin="layout" path="M 0 0 L -0.22483 -0.00509 " pathEditMode="relative" ptsTypes="AA">
                                      <p:cBhvr>
                                        <p:cTn id="148" dur="1000" fill="hold"/>
                                        <p:tgtEl>
                                          <p:spTgt spid="22"/>
                                        </p:tgtEl>
                                        <p:attrNameLst>
                                          <p:attrName>ppt_x</p:attrName>
                                          <p:attrName>ppt_y</p:attrName>
                                        </p:attrNameLst>
                                      </p:cBhvr>
                                    </p:animMotion>
                                  </p:childTnLst>
                                </p:cTn>
                              </p:par>
                              <p:par>
                                <p:cTn id="149" presetID="0" presetClass="path" presetSubtype="0" accel="50000" decel="50000" fill="hold" nodeType="withEffect">
                                  <p:stCondLst>
                                    <p:cond delay="0"/>
                                  </p:stCondLst>
                                  <p:childTnLst>
                                    <p:animMotion origin="layout" path="M 0 0 L -0.22483 -0.00509 " pathEditMode="relative" ptsTypes="AA">
                                      <p:cBhvr>
                                        <p:cTn id="150" dur="1000" fill="hold"/>
                                        <p:tgtEl>
                                          <p:spTgt spid="23"/>
                                        </p:tgtEl>
                                        <p:attrNameLst>
                                          <p:attrName>ppt_x</p:attrName>
                                          <p:attrName>ppt_y</p:attrName>
                                        </p:attrNameLst>
                                      </p:cBhvr>
                                    </p:animMotion>
                                  </p:childTnLst>
                                </p:cTn>
                              </p:par>
                              <p:par>
                                <p:cTn id="151" presetID="0" presetClass="path" presetSubtype="0" accel="50000" decel="50000" fill="hold" nodeType="withEffect">
                                  <p:stCondLst>
                                    <p:cond delay="0"/>
                                  </p:stCondLst>
                                  <p:childTnLst>
                                    <p:animMotion origin="layout" path="M 0 0 L -0.22483 -0.00509 " pathEditMode="relative" ptsTypes="AA">
                                      <p:cBhvr>
                                        <p:cTn id="152" dur="1000" fill="hold"/>
                                        <p:tgtEl>
                                          <p:spTgt spid="24"/>
                                        </p:tgtEl>
                                        <p:attrNameLst>
                                          <p:attrName>ppt_x</p:attrName>
                                          <p:attrName>ppt_y</p:attrName>
                                        </p:attrNameLst>
                                      </p:cBhvr>
                                    </p:animMotion>
                                  </p:childTnLst>
                                </p:cTn>
                              </p:par>
                              <p:par>
                                <p:cTn id="153" presetID="0" presetClass="path" presetSubtype="0" accel="50000" decel="50000" fill="hold" nodeType="withEffect">
                                  <p:stCondLst>
                                    <p:cond delay="0"/>
                                  </p:stCondLst>
                                  <p:childTnLst>
                                    <p:animMotion origin="layout" path="M 0 0 L -0.22483 -0.00509 " pathEditMode="relative" ptsTypes="AA">
                                      <p:cBhvr>
                                        <p:cTn id="154" dur="1000" fill="hold"/>
                                        <p:tgtEl>
                                          <p:spTgt spid="45"/>
                                        </p:tgtEl>
                                        <p:attrNameLst>
                                          <p:attrName>ppt_x</p:attrName>
                                          <p:attrName>ppt_y</p:attrName>
                                        </p:attrNameLst>
                                      </p:cBhvr>
                                    </p:animMotion>
                                  </p:childTnLst>
                                </p:cTn>
                              </p:par>
                              <p:par>
                                <p:cTn id="155" presetID="0" presetClass="path" presetSubtype="0" accel="50000" decel="50000" fill="hold" nodeType="withEffect">
                                  <p:stCondLst>
                                    <p:cond delay="0"/>
                                  </p:stCondLst>
                                  <p:childTnLst>
                                    <p:animMotion origin="layout" path="M 0 0 L -0.22483 -0.00509 " pathEditMode="relative" ptsTypes="AA">
                                      <p:cBhvr>
                                        <p:cTn id="156" dur="1000" fill="hold"/>
                                        <p:tgtEl>
                                          <p:spTgt spid="47"/>
                                        </p:tgtEl>
                                        <p:attrNameLst>
                                          <p:attrName>ppt_x</p:attrName>
                                          <p:attrName>ppt_y</p:attrName>
                                        </p:attrNameLst>
                                      </p:cBhvr>
                                    </p:animMotion>
                                  </p:childTnLst>
                                </p:cTn>
                              </p:par>
                              <p:par>
                                <p:cTn id="157" presetID="0" presetClass="path" presetSubtype="0" accel="50000" decel="50000" fill="hold" nodeType="withEffect">
                                  <p:stCondLst>
                                    <p:cond delay="0"/>
                                  </p:stCondLst>
                                  <p:childTnLst>
                                    <p:animMotion origin="layout" path="M 0 0 L -0.22483 -0.00509 " pathEditMode="relative" ptsTypes="AA">
                                      <p:cBhvr>
                                        <p:cTn id="158" dur="1000" fill="hold"/>
                                        <p:tgtEl>
                                          <p:spTgt spid="50"/>
                                        </p:tgtEl>
                                        <p:attrNameLst>
                                          <p:attrName>ppt_x</p:attrName>
                                          <p:attrName>ppt_y</p:attrName>
                                        </p:attrNameLst>
                                      </p:cBhvr>
                                    </p:animMotion>
                                  </p:childTnLst>
                                </p:cTn>
                              </p:par>
                              <p:par>
                                <p:cTn id="159" presetID="0" presetClass="path" presetSubtype="0" accel="50000" decel="50000" fill="hold" nodeType="withEffect">
                                  <p:stCondLst>
                                    <p:cond delay="0"/>
                                  </p:stCondLst>
                                  <p:childTnLst>
                                    <p:animMotion origin="layout" path="M 0 0 L -0.22483 -0.00509 " pathEditMode="relative" ptsTypes="AA">
                                      <p:cBhvr>
                                        <p:cTn id="160" dur="1000" fill="hold"/>
                                        <p:tgtEl>
                                          <p:spTgt spid="51"/>
                                        </p:tgtEl>
                                        <p:attrNameLst>
                                          <p:attrName>ppt_x</p:attrName>
                                          <p:attrName>ppt_y</p:attrName>
                                        </p:attrNameLst>
                                      </p:cBhvr>
                                    </p:animMotion>
                                  </p:childTnLst>
                                </p:cTn>
                              </p:par>
                              <p:par>
                                <p:cTn id="161" presetID="0" presetClass="path" presetSubtype="0" accel="50000" decel="50000" fill="hold" nodeType="withEffect">
                                  <p:stCondLst>
                                    <p:cond delay="0"/>
                                  </p:stCondLst>
                                  <p:childTnLst>
                                    <p:animMotion origin="layout" path="M 0 0 L -0.22483 -0.00509 " pathEditMode="relative" ptsTypes="AA">
                                      <p:cBhvr>
                                        <p:cTn id="162" dur="1000" fill="hold"/>
                                        <p:tgtEl>
                                          <p:spTgt spid="52"/>
                                        </p:tgtEl>
                                        <p:attrNameLst>
                                          <p:attrName>ppt_x</p:attrName>
                                          <p:attrName>ppt_y</p:attrName>
                                        </p:attrNameLst>
                                      </p:cBhvr>
                                    </p:animMotion>
                                  </p:childTnLst>
                                </p:cTn>
                              </p:par>
                              <p:par>
                                <p:cTn id="163" presetID="0" presetClass="path" presetSubtype="0" accel="50000" decel="50000" fill="hold" nodeType="withEffect">
                                  <p:stCondLst>
                                    <p:cond delay="0"/>
                                  </p:stCondLst>
                                  <p:childTnLst>
                                    <p:animMotion origin="layout" path="M 0 0 L -0.22483 -0.00509 " pathEditMode="relative" ptsTypes="AA">
                                      <p:cBhvr>
                                        <p:cTn id="164" dur="1000" fill="hold"/>
                                        <p:tgtEl>
                                          <p:spTgt spid="18"/>
                                        </p:tgtEl>
                                        <p:attrNameLst>
                                          <p:attrName>ppt_x</p:attrName>
                                          <p:attrName>ppt_y</p:attrName>
                                        </p:attrNameLst>
                                      </p:cBhvr>
                                    </p:animMotion>
                                  </p:childTnLst>
                                </p:cTn>
                              </p:par>
                              <p:par>
                                <p:cTn id="165" presetID="0" presetClass="path" presetSubtype="0" accel="50000" decel="50000" fill="hold" nodeType="withEffect">
                                  <p:stCondLst>
                                    <p:cond delay="0"/>
                                  </p:stCondLst>
                                  <p:childTnLst>
                                    <p:animMotion origin="layout" path="M 0 0 L -0.22483 -0.00509 " pathEditMode="relative" ptsTypes="AA">
                                      <p:cBhvr>
                                        <p:cTn id="166" dur="1000" fill="hold"/>
                                        <p:tgtEl>
                                          <p:spTgt spid="41"/>
                                        </p:tgtEl>
                                        <p:attrNameLst>
                                          <p:attrName>ppt_x</p:attrName>
                                          <p:attrName>ppt_y</p:attrName>
                                        </p:attrNameLst>
                                      </p:cBhvr>
                                    </p:animMotion>
                                  </p:childTnLst>
                                </p:cTn>
                              </p:par>
                              <p:par>
                                <p:cTn id="167" presetID="0" presetClass="path" presetSubtype="0" accel="50000" decel="50000" fill="hold" nodeType="withEffect">
                                  <p:stCondLst>
                                    <p:cond delay="0"/>
                                  </p:stCondLst>
                                  <p:childTnLst>
                                    <p:animMotion origin="layout" path="M 0 0 L -0.22483 -0.00509 " pathEditMode="relative" ptsTypes="AA">
                                      <p:cBhvr>
                                        <p:cTn id="168" dur="1000" fill="hold"/>
                                        <p:tgtEl>
                                          <p:spTgt spid="64"/>
                                        </p:tgtEl>
                                        <p:attrNameLst>
                                          <p:attrName>ppt_x</p:attrName>
                                          <p:attrName>ppt_y</p:attrName>
                                        </p:attrNameLst>
                                      </p:cBhvr>
                                    </p:animMotion>
                                  </p:childTnLst>
                                </p:cTn>
                              </p:par>
                              <p:par>
                                <p:cTn id="169" presetID="0" presetClass="path" presetSubtype="0" accel="50000" decel="50000" fill="hold" nodeType="withEffect">
                                  <p:stCondLst>
                                    <p:cond delay="0"/>
                                  </p:stCondLst>
                                  <p:childTnLst>
                                    <p:animMotion origin="layout" path="M 0 0 L -0.22483 -0.00509 " pathEditMode="relative" ptsTypes="AA">
                                      <p:cBhvr>
                                        <p:cTn id="170" dur="1000" fill="hold"/>
                                        <p:tgtEl>
                                          <p:spTgt spid="42"/>
                                        </p:tgtEl>
                                        <p:attrNameLst>
                                          <p:attrName>ppt_x</p:attrName>
                                          <p:attrName>ppt_y</p:attrName>
                                        </p:attrNameLst>
                                      </p:cBhvr>
                                    </p:animMotion>
                                  </p:childTnLst>
                                </p:cTn>
                              </p:par>
                              <p:par>
                                <p:cTn id="171" presetID="0" presetClass="path" presetSubtype="0" accel="50000" decel="50000" fill="hold" nodeType="withEffect">
                                  <p:stCondLst>
                                    <p:cond delay="0"/>
                                  </p:stCondLst>
                                  <p:childTnLst>
                                    <p:animMotion origin="layout" path="M 0 0 L -0.22483 -0.00509 " pathEditMode="relative" ptsTypes="AA">
                                      <p:cBhvr>
                                        <p:cTn id="172" dur="1000" fill="hold"/>
                                        <p:tgtEl>
                                          <p:spTgt spid="65"/>
                                        </p:tgtEl>
                                        <p:attrNameLst>
                                          <p:attrName>ppt_x</p:attrName>
                                          <p:attrName>ppt_y</p:attrName>
                                        </p:attrNameLst>
                                      </p:cBhvr>
                                    </p:animMotion>
                                  </p:childTnLst>
                                </p:cTn>
                              </p:par>
                              <p:par>
                                <p:cTn id="173" presetID="0" presetClass="path" presetSubtype="0" accel="50000" decel="50000" fill="hold" grpId="2" nodeType="withEffect">
                                  <p:stCondLst>
                                    <p:cond delay="0"/>
                                  </p:stCondLst>
                                  <p:childTnLst>
                                    <p:animMotion origin="layout" path="M 0 0 L -0.22483 -0.00509 " pathEditMode="relative" ptsTypes="AA">
                                      <p:cBhvr>
                                        <p:cTn id="174" dur="1000" fill="hold"/>
                                        <p:tgtEl>
                                          <p:spTgt spid="58"/>
                                        </p:tgtEl>
                                        <p:attrNameLst>
                                          <p:attrName>ppt_x</p:attrName>
                                          <p:attrName>ppt_y</p:attrName>
                                        </p:attrNameLst>
                                      </p:cBhvr>
                                    </p:animMotion>
                                  </p:childTnLst>
                                </p:cTn>
                              </p:par>
                              <p:par>
                                <p:cTn id="175" presetID="0" presetClass="path" presetSubtype="0" accel="50000" decel="50000" fill="hold" grpId="1" nodeType="withEffect">
                                  <p:stCondLst>
                                    <p:cond delay="0"/>
                                  </p:stCondLst>
                                  <p:childTnLst>
                                    <p:animMotion origin="layout" path="M 0 0 L -0.22483 -0.00509 " pathEditMode="relative" ptsTypes="AA">
                                      <p:cBhvr>
                                        <p:cTn id="176" dur="1000" fill="hold"/>
                                        <p:tgtEl>
                                          <p:spTgt spid="67"/>
                                        </p:tgtEl>
                                        <p:attrNameLst>
                                          <p:attrName>ppt_x</p:attrName>
                                          <p:attrName>ppt_y</p:attrName>
                                        </p:attrNameLst>
                                      </p:cBhvr>
                                    </p:animMotion>
                                  </p:childTnLst>
                                </p:cTn>
                              </p:par>
                              <p:par>
                                <p:cTn id="177" presetID="0" presetClass="path" presetSubtype="0" accel="50000" decel="50000" fill="hold" grpId="1" nodeType="withEffect">
                                  <p:stCondLst>
                                    <p:cond delay="0"/>
                                  </p:stCondLst>
                                  <p:childTnLst>
                                    <p:animMotion origin="layout" path="M 0 0 L -0.22483 -0.00509 " pathEditMode="relative" ptsTypes="AA">
                                      <p:cBhvr>
                                        <p:cTn id="178" dur="1000" fill="hold"/>
                                        <p:tgtEl>
                                          <p:spTgt spid="68"/>
                                        </p:tgtEl>
                                        <p:attrNameLst>
                                          <p:attrName>ppt_x</p:attrName>
                                          <p:attrName>ppt_y</p:attrName>
                                        </p:attrNameLst>
                                      </p:cBhvr>
                                    </p:animMotion>
                                  </p:childTnLst>
                                </p:cTn>
                              </p:par>
                              <p:par>
                                <p:cTn id="179" presetID="0" presetClass="path" presetSubtype="0" accel="50000" decel="50000" fill="hold" grpId="1" nodeType="withEffect">
                                  <p:stCondLst>
                                    <p:cond delay="0"/>
                                  </p:stCondLst>
                                  <p:childTnLst>
                                    <p:animMotion origin="layout" path="M 0 0 L -0.22483 -0.00509 " pathEditMode="relative" ptsTypes="AA">
                                      <p:cBhvr>
                                        <p:cTn id="180" dur="1000" fill="hold"/>
                                        <p:tgtEl>
                                          <p:spTgt spid="69"/>
                                        </p:tgtEl>
                                        <p:attrNameLst>
                                          <p:attrName>ppt_x</p:attrName>
                                          <p:attrName>ppt_y</p:attrName>
                                        </p:attrNameLst>
                                      </p:cBhvr>
                                    </p:animMotion>
                                  </p:childTnLst>
                                </p:cTn>
                              </p:par>
                            </p:childTnLst>
                          </p:cTn>
                        </p:par>
                        <p:par>
                          <p:cTn id="181" fill="hold">
                            <p:stCondLst>
                              <p:cond delay="1500"/>
                            </p:stCondLst>
                            <p:childTnLst>
                              <p:par>
                                <p:cTn id="182" presetID="47" presetClass="entr" presetSubtype="0" fill="hold" nodeType="afterEffect">
                                  <p:stCondLst>
                                    <p:cond delay="0"/>
                                  </p:stCondLst>
                                  <p:childTnLst>
                                    <p:set>
                                      <p:cBhvr>
                                        <p:cTn id="183" dur="1" fill="hold">
                                          <p:stCondLst>
                                            <p:cond delay="0"/>
                                          </p:stCondLst>
                                        </p:cTn>
                                        <p:tgtEl>
                                          <p:spTgt spid="11"/>
                                        </p:tgtEl>
                                        <p:attrNameLst>
                                          <p:attrName>style.visibility</p:attrName>
                                        </p:attrNameLst>
                                      </p:cBhvr>
                                      <p:to>
                                        <p:strVal val="visible"/>
                                      </p:to>
                                    </p:set>
                                    <p:animEffect transition="in" filter="fade">
                                      <p:cBhvr>
                                        <p:cTn id="184" dur="1000"/>
                                        <p:tgtEl>
                                          <p:spTgt spid="11"/>
                                        </p:tgtEl>
                                      </p:cBhvr>
                                    </p:animEffect>
                                    <p:anim calcmode="lin" valueType="num">
                                      <p:cBhvr>
                                        <p:cTn id="185" dur="1000" fill="hold"/>
                                        <p:tgtEl>
                                          <p:spTgt spid="11"/>
                                        </p:tgtEl>
                                        <p:attrNameLst>
                                          <p:attrName>ppt_x</p:attrName>
                                        </p:attrNameLst>
                                      </p:cBhvr>
                                      <p:tavLst>
                                        <p:tav tm="0">
                                          <p:val>
                                            <p:strVal val="#ppt_x"/>
                                          </p:val>
                                        </p:tav>
                                        <p:tav tm="100000">
                                          <p:val>
                                            <p:strVal val="#ppt_x"/>
                                          </p:val>
                                        </p:tav>
                                      </p:tavLst>
                                    </p:anim>
                                    <p:anim calcmode="lin" valueType="num">
                                      <p:cBhvr>
                                        <p:cTn id="186" dur="1000" fill="hold"/>
                                        <p:tgtEl>
                                          <p:spTgt spid="11"/>
                                        </p:tgtEl>
                                        <p:attrNameLst>
                                          <p:attrName>ppt_y</p:attrName>
                                        </p:attrNameLst>
                                      </p:cBhvr>
                                      <p:tavLst>
                                        <p:tav tm="0">
                                          <p:val>
                                            <p:strVal val="#ppt_y-.1"/>
                                          </p:val>
                                        </p:tav>
                                        <p:tav tm="100000">
                                          <p:val>
                                            <p:strVal val="#ppt_y"/>
                                          </p:val>
                                        </p:tav>
                                      </p:tavLst>
                                    </p:anim>
                                  </p:childTnLst>
                                </p:cTn>
                              </p:par>
                            </p:childTnLst>
                          </p:cTn>
                        </p:par>
                        <p:par>
                          <p:cTn id="187" fill="hold">
                            <p:stCondLst>
                              <p:cond delay="2500"/>
                            </p:stCondLst>
                            <p:childTnLst>
                              <p:par>
                                <p:cTn id="188" presetID="10" presetClass="entr" presetSubtype="0" fill="hold" nodeType="afterEffect">
                                  <p:stCondLst>
                                    <p:cond delay="0"/>
                                  </p:stCondLst>
                                  <p:childTnLst>
                                    <p:set>
                                      <p:cBhvr>
                                        <p:cTn id="189" dur="1" fill="hold">
                                          <p:stCondLst>
                                            <p:cond delay="0"/>
                                          </p:stCondLst>
                                        </p:cTn>
                                        <p:tgtEl>
                                          <p:spTgt spid="70"/>
                                        </p:tgtEl>
                                        <p:attrNameLst>
                                          <p:attrName>style.visibility</p:attrName>
                                        </p:attrNameLst>
                                      </p:cBhvr>
                                      <p:to>
                                        <p:strVal val="visible"/>
                                      </p:to>
                                    </p:set>
                                    <p:animEffect transition="in" filter="fade">
                                      <p:cBhvr>
                                        <p:cTn id="190" dur="500"/>
                                        <p:tgtEl>
                                          <p:spTgt spid="70"/>
                                        </p:tgtEl>
                                      </p:cBhvr>
                                    </p:animEffect>
                                  </p:childTnLst>
                                </p:cTn>
                              </p:par>
                              <p:par>
                                <p:cTn id="191" presetID="10" presetClass="entr" presetSubtype="0" fill="hold" grpId="0" nodeType="withEffect">
                                  <p:stCondLst>
                                    <p:cond delay="0"/>
                                  </p:stCondLst>
                                  <p:childTnLst>
                                    <p:set>
                                      <p:cBhvr>
                                        <p:cTn id="192" dur="1" fill="hold">
                                          <p:stCondLst>
                                            <p:cond delay="0"/>
                                          </p:stCondLst>
                                        </p:cTn>
                                        <p:tgtEl>
                                          <p:spTgt spid="77"/>
                                        </p:tgtEl>
                                        <p:attrNameLst>
                                          <p:attrName>style.visibility</p:attrName>
                                        </p:attrNameLst>
                                      </p:cBhvr>
                                      <p:to>
                                        <p:strVal val="visible"/>
                                      </p:to>
                                    </p:set>
                                    <p:animEffect transition="in" filter="fade">
                                      <p:cBhvr>
                                        <p:cTn id="193" dur="500"/>
                                        <p:tgtEl>
                                          <p:spTgt spid="77"/>
                                        </p:tgtEl>
                                      </p:cBhvr>
                                    </p:animEffect>
                                  </p:childTnLst>
                                </p:cTn>
                              </p:par>
                            </p:childTnLst>
                          </p:cTn>
                        </p:par>
                        <p:par>
                          <p:cTn id="194" fill="hold">
                            <p:stCondLst>
                              <p:cond delay="3000"/>
                            </p:stCondLst>
                            <p:childTnLst>
                              <p:par>
                                <p:cTn id="195" presetID="10" presetClass="entr" presetSubtype="0" fill="hold" nodeType="afterEffect">
                                  <p:stCondLst>
                                    <p:cond delay="0"/>
                                  </p:stCondLst>
                                  <p:childTnLst>
                                    <p:set>
                                      <p:cBhvr>
                                        <p:cTn id="196" dur="1" fill="hold">
                                          <p:stCondLst>
                                            <p:cond delay="0"/>
                                          </p:stCondLst>
                                        </p:cTn>
                                        <p:tgtEl>
                                          <p:spTgt spid="72"/>
                                        </p:tgtEl>
                                        <p:attrNameLst>
                                          <p:attrName>style.visibility</p:attrName>
                                        </p:attrNameLst>
                                      </p:cBhvr>
                                      <p:to>
                                        <p:strVal val="visible"/>
                                      </p:to>
                                    </p:set>
                                    <p:animEffect transition="in" filter="fade">
                                      <p:cBhvr>
                                        <p:cTn id="197" dur="500"/>
                                        <p:tgtEl>
                                          <p:spTgt spid="72"/>
                                        </p:tgtEl>
                                      </p:cBhvr>
                                    </p:animEffect>
                                  </p:childTnLst>
                                </p:cTn>
                              </p:par>
                            </p:childTnLst>
                          </p:cTn>
                        </p:par>
                        <p:par>
                          <p:cTn id="198" fill="hold">
                            <p:stCondLst>
                              <p:cond delay="3500"/>
                            </p:stCondLst>
                            <p:childTnLst>
                              <p:par>
                                <p:cTn id="199" presetID="10" presetClass="entr" presetSubtype="0" fill="hold" nodeType="afterEffect">
                                  <p:stCondLst>
                                    <p:cond delay="0"/>
                                  </p:stCondLst>
                                  <p:childTnLst>
                                    <p:set>
                                      <p:cBhvr>
                                        <p:cTn id="200" dur="1" fill="hold">
                                          <p:stCondLst>
                                            <p:cond delay="0"/>
                                          </p:stCondLst>
                                        </p:cTn>
                                        <p:tgtEl>
                                          <p:spTgt spid="74"/>
                                        </p:tgtEl>
                                        <p:attrNameLst>
                                          <p:attrName>style.visibility</p:attrName>
                                        </p:attrNameLst>
                                      </p:cBhvr>
                                      <p:to>
                                        <p:strVal val="visible"/>
                                      </p:to>
                                    </p:set>
                                    <p:animEffect transition="in" filter="fade">
                                      <p:cBhvr>
                                        <p:cTn id="201" dur="500"/>
                                        <p:tgtEl>
                                          <p:spTgt spid="74"/>
                                        </p:tgtEl>
                                      </p:cBhvr>
                                    </p:animEffect>
                                  </p:childTnLst>
                                </p:cTn>
                              </p:par>
                            </p:childTnLst>
                          </p:cTn>
                        </p:par>
                        <p:par>
                          <p:cTn id="202" fill="hold">
                            <p:stCondLst>
                              <p:cond delay="4000"/>
                            </p:stCondLst>
                            <p:childTnLst>
                              <p:par>
                                <p:cTn id="203" presetID="10" presetClass="entr" presetSubtype="0" fill="hold" nodeType="afterEffect">
                                  <p:stCondLst>
                                    <p:cond delay="0"/>
                                  </p:stCondLst>
                                  <p:childTnLst>
                                    <p:set>
                                      <p:cBhvr>
                                        <p:cTn id="204" dur="1" fill="hold">
                                          <p:stCondLst>
                                            <p:cond delay="0"/>
                                          </p:stCondLst>
                                        </p:cTn>
                                        <p:tgtEl>
                                          <p:spTgt spid="75"/>
                                        </p:tgtEl>
                                        <p:attrNameLst>
                                          <p:attrName>style.visibility</p:attrName>
                                        </p:attrNameLst>
                                      </p:cBhvr>
                                      <p:to>
                                        <p:strVal val="visible"/>
                                      </p:to>
                                    </p:set>
                                    <p:animEffect transition="in" filter="fade">
                                      <p:cBhvr>
                                        <p:cTn id="205" dur="500"/>
                                        <p:tgtEl>
                                          <p:spTgt spid="75"/>
                                        </p:tgtEl>
                                      </p:cBhvr>
                                    </p:animEffect>
                                  </p:childTnLst>
                                </p:cTn>
                              </p:par>
                            </p:childTnLst>
                          </p:cTn>
                        </p:par>
                        <p:par>
                          <p:cTn id="206" fill="hold">
                            <p:stCondLst>
                              <p:cond delay="4500"/>
                            </p:stCondLst>
                            <p:childTnLst>
                              <p:par>
                                <p:cTn id="207" presetID="10" presetClass="entr" presetSubtype="0" fill="hold" nodeType="afterEffect">
                                  <p:stCondLst>
                                    <p:cond delay="0"/>
                                  </p:stCondLst>
                                  <p:childTnLst>
                                    <p:set>
                                      <p:cBhvr>
                                        <p:cTn id="208" dur="1" fill="hold">
                                          <p:stCondLst>
                                            <p:cond delay="0"/>
                                          </p:stCondLst>
                                        </p:cTn>
                                        <p:tgtEl>
                                          <p:spTgt spid="76"/>
                                        </p:tgtEl>
                                        <p:attrNameLst>
                                          <p:attrName>style.visibility</p:attrName>
                                        </p:attrNameLst>
                                      </p:cBhvr>
                                      <p:to>
                                        <p:strVal val="visible"/>
                                      </p:to>
                                    </p:set>
                                    <p:animEffect transition="in" filter="fade">
                                      <p:cBhvr>
                                        <p:cTn id="209" dur="500"/>
                                        <p:tgtEl>
                                          <p:spTgt spid="76"/>
                                        </p:tgtEl>
                                      </p:cBhvr>
                                    </p:animEffect>
                                  </p:childTnLst>
                                </p:cTn>
                              </p:par>
                            </p:childTnLst>
                          </p:cTn>
                        </p:par>
                        <p:par>
                          <p:cTn id="210" fill="hold">
                            <p:stCondLst>
                              <p:cond delay="5000"/>
                            </p:stCondLst>
                            <p:childTnLst>
                              <p:par>
                                <p:cTn id="211" presetID="22" presetClass="entr" presetSubtype="2" repeatCount="2000" fill="hold" nodeType="afterEffect">
                                  <p:stCondLst>
                                    <p:cond delay="0"/>
                                  </p:stCondLst>
                                  <p:childTnLst>
                                    <p:set>
                                      <p:cBhvr>
                                        <p:cTn id="212" dur="1" fill="hold">
                                          <p:stCondLst>
                                            <p:cond delay="0"/>
                                          </p:stCondLst>
                                        </p:cTn>
                                        <p:tgtEl>
                                          <p:spTgt spid="80"/>
                                        </p:tgtEl>
                                        <p:attrNameLst>
                                          <p:attrName>style.visibility</p:attrName>
                                        </p:attrNameLst>
                                      </p:cBhvr>
                                      <p:to>
                                        <p:strVal val="visible"/>
                                      </p:to>
                                    </p:set>
                                    <p:animEffect transition="in" filter="wipe(right)">
                                      <p:cBhvr>
                                        <p:cTn id="213" dur="500"/>
                                        <p:tgtEl>
                                          <p:spTgt spid="80"/>
                                        </p:tgtEl>
                                      </p:cBhvr>
                                    </p:animEffect>
                                  </p:childTnLst>
                                </p:cTn>
                              </p:par>
                              <p:par>
                                <p:cTn id="214" presetID="10" presetClass="entr" presetSubtype="0" fill="hold" grpId="0" nodeType="withEffect">
                                  <p:stCondLst>
                                    <p:cond delay="0"/>
                                  </p:stCondLst>
                                  <p:childTnLst>
                                    <p:set>
                                      <p:cBhvr>
                                        <p:cTn id="215" dur="1" fill="hold">
                                          <p:stCondLst>
                                            <p:cond delay="0"/>
                                          </p:stCondLst>
                                        </p:cTn>
                                        <p:tgtEl>
                                          <p:spTgt spid="78"/>
                                        </p:tgtEl>
                                        <p:attrNameLst>
                                          <p:attrName>style.visibility</p:attrName>
                                        </p:attrNameLst>
                                      </p:cBhvr>
                                      <p:to>
                                        <p:strVal val="visible"/>
                                      </p:to>
                                    </p:set>
                                    <p:animEffect transition="in" filter="fade">
                                      <p:cBhvr>
                                        <p:cTn id="216" dur="500"/>
                                        <p:tgtEl>
                                          <p:spTgt spid="78"/>
                                        </p:tgtEl>
                                      </p:cBhvr>
                                    </p:animEffect>
                                  </p:childTnLst>
                                </p:cTn>
                              </p:par>
                            </p:childTnLst>
                          </p:cTn>
                        </p:par>
                        <p:par>
                          <p:cTn id="217" fill="hold">
                            <p:stCondLst>
                              <p:cond delay="6000"/>
                            </p:stCondLst>
                            <p:childTnLst>
                              <p:par>
                                <p:cTn id="218" presetID="22" presetClass="entr" presetSubtype="2" fill="hold" nodeType="afterEffect">
                                  <p:stCondLst>
                                    <p:cond delay="0"/>
                                  </p:stCondLst>
                                  <p:childTnLst>
                                    <p:set>
                                      <p:cBhvr>
                                        <p:cTn id="219" dur="1" fill="hold">
                                          <p:stCondLst>
                                            <p:cond delay="0"/>
                                          </p:stCondLst>
                                        </p:cTn>
                                        <p:tgtEl>
                                          <p:spTgt spid="81"/>
                                        </p:tgtEl>
                                        <p:attrNameLst>
                                          <p:attrName>style.visibility</p:attrName>
                                        </p:attrNameLst>
                                      </p:cBhvr>
                                      <p:to>
                                        <p:strVal val="visible"/>
                                      </p:to>
                                    </p:set>
                                    <p:animEffect transition="in" filter="wipe(right)">
                                      <p:cBhvr>
                                        <p:cTn id="220" dur="500"/>
                                        <p:tgtEl>
                                          <p:spTgt spid="81"/>
                                        </p:tgtEl>
                                      </p:cBhvr>
                                    </p:animEffect>
                                  </p:childTnLst>
                                </p:cTn>
                              </p:par>
                            </p:childTnLst>
                          </p:cTn>
                        </p:par>
                        <p:par>
                          <p:cTn id="221" fill="hold">
                            <p:stCondLst>
                              <p:cond delay="6500"/>
                            </p:stCondLst>
                            <p:childTnLst>
                              <p:par>
                                <p:cTn id="222" presetID="22" presetClass="entr" presetSubtype="2" fill="hold" nodeType="afterEffect">
                                  <p:stCondLst>
                                    <p:cond delay="0"/>
                                  </p:stCondLst>
                                  <p:childTnLst>
                                    <p:set>
                                      <p:cBhvr>
                                        <p:cTn id="223" dur="1" fill="hold">
                                          <p:stCondLst>
                                            <p:cond delay="0"/>
                                          </p:stCondLst>
                                        </p:cTn>
                                        <p:tgtEl>
                                          <p:spTgt spid="82"/>
                                        </p:tgtEl>
                                        <p:attrNameLst>
                                          <p:attrName>style.visibility</p:attrName>
                                        </p:attrNameLst>
                                      </p:cBhvr>
                                      <p:to>
                                        <p:strVal val="visible"/>
                                      </p:to>
                                    </p:set>
                                    <p:animEffect transition="in" filter="wipe(right)">
                                      <p:cBhvr>
                                        <p:cTn id="224" dur="500"/>
                                        <p:tgtEl>
                                          <p:spTgt spid="82"/>
                                        </p:tgtEl>
                                      </p:cBhvr>
                                    </p:animEffect>
                                  </p:childTnLst>
                                </p:cTn>
                              </p:par>
                            </p:childTnLst>
                          </p:cTn>
                        </p:par>
                        <p:par>
                          <p:cTn id="225" fill="hold">
                            <p:stCondLst>
                              <p:cond delay="7000"/>
                            </p:stCondLst>
                            <p:childTnLst>
                              <p:par>
                                <p:cTn id="226" presetID="1" presetClass="exit" presetSubtype="0" fill="hold" nodeType="afterEffect">
                                  <p:stCondLst>
                                    <p:cond delay="0"/>
                                  </p:stCondLst>
                                  <p:childTnLst>
                                    <p:set>
                                      <p:cBhvr>
                                        <p:cTn id="227" dur="1" fill="hold">
                                          <p:stCondLst>
                                            <p:cond delay="0"/>
                                          </p:stCondLst>
                                        </p:cTn>
                                        <p:tgtEl>
                                          <p:spTgt spid="82"/>
                                        </p:tgtEl>
                                        <p:attrNameLst>
                                          <p:attrName>style.visibility</p:attrName>
                                        </p:attrNameLst>
                                      </p:cBhvr>
                                      <p:to>
                                        <p:strVal val="hidden"/>
                                      </p:to>
                                    </p:set>
                                  </p:childTnLst>
                                </p:cTn>
                              </p:par>
                            </p:childTnLst>
                          </p:cTn>
                        </p:par>
                        <p:par>
                          <p:cTn id="228" fill="hold">
                            <p:stCondLst>
                              <p:cond delay="7000"/>
                            </p:stCondLst>
                            <p:childTnLst>
                              <p:par>
                                <p:cTn id="229" presetID="1" presetClass="exit" presetSubtype="0" fill="hold" nodeType="afterEffect">
                                  <p:stCondLst>
                                    <p:cond delay="0"/>
                                  </p:stCondLst>
                                  <p:childTnLst>
                                    <p:set>
                                      <p:cBhvr>
                                        <p:cTn id="230" dur="1" fill="hold">
                                          <p:stCondLst>
                                            <p:cond delay="0"/>
                                          </p:stCondLst>
                                        </p:cTn>
                                        <p:tgtEl>
                                          <p:spTgt spid="81"/>
                                        </p:tgtEl>
                                        <p:attrNameLst>
                                          <p:attrName>style.visibility</p:attrName>
                                        </p:attrNameLst>
                                      </p:cBhvr>
                                      <p:to>
                                        <p:strVal val="hidden"/>
                                      </p:to>
                                    </p:set>
                                  </p:childTnLst>
                                </p:cTn>
                              </p:par>
                            </p:childTnLst>
                          </p:cTn>
                        </p:par>
                        <p:par>
                          <p:cTn id="231" fill="hold">
                            <p:stCondLst>
                              <p:cond delay="7000"/>
                            </p:stCondLst>
                            <p:childTnLst>
                              <p:par>
                                <p:cTn id="232" presetID="1" presetClass="exit" presetSubtype="0" fill="hold" nodeType="afterEffect">
                                  <p:stCondLst>
                                    <p:cond delay="0"/>
                                  </p:stCondLst>
                                  <p:childTnLst>
                                    <p:set>
                                      <p:cBhvr>
                                        <p:cTn id="233" dur="1" fill="hold">
                                          <p:stCondLst>
                                            <p:cond delay="0"/>
                                          </p:stCondLst>
                                        </p:cTn>
                                        <p:tgtEl>
                                          <p:spTgt spid="80"/>
                                        </p:tgtEl>
                                        <p:attrNameLst>
                                          <p:attrName>style.visibility</p:attrName>
                                        </p:attrNameLst>
                                      </p:cBhvr>
                                      <p:to>
                                        <p:strVal val="hidden"/>
                                      </p:to>
                                    </p:set>
                                  </p:childTnLst>
                                </p:cTn>
                              </p:par>
                            </p:childTnLst>
                          </p:cTn>
                        </p:par>
                        <p:par>
                          <p:cTn id="234" fill="hold">
                            <p:stCondLst>
                              <p:cond delay="7000"/>
                            </p:stCondLst>
                            <p:childTnLst>
                              <p:par>
                                <p:cTn id="235" presetID="22" presetClass="entr" presetSubtype="2" repeatCount="2000" fill="hold" nodeType="afterEffect">
                                  <p:stCondLst>
                                    <p:cond delay="0"/>
                                  </p:stCondLst>
                                  <p:childTnLst>
                                    <p:set>
                                      <p:cBhvr>
                                        <p:cTn id="236" dur="1" fill="hold">
                                          <p:stCondLst>
                                            <p:cond delay="0"/>
                                          </p:stCondLst>
                                        </p:cTn>
                                        <p:tgtEl>
                                          <p:spTgt spid="83"/>
                                        </p:tgtEl>
                                        <p:attrNameLst>
                                          <p:attrName>style.visibility</p:attrName>
                                        </p:attrNameLst>
                                      </p:cBhvr>
                                      <p:to>
                                        <p:strVal val="visible"/>
                                      </p:to>
                                    </p:set>
                                    <p:animEffect transition="in" filter="wipe(right)">
                                      <p:cBhvr>
                                        <p:cTn id="237" dur="500"/>
                                        <p:tgtEl>
                                          <p:spTgt spid="83"/>
                                        </p:tgtEl>
                                      </p:cBhvr>
                                    </p:animEffect>
                                  </p:childTnLst>
                                </p:cTn>
                              </p:par>
                            </p:childTnLst>
                          </p:cTn>
                        </p:par>
                      </p:childTnLst>
                    </p:cTn>
                  </p:par>
                  <p:par>
                    <p:cTn id="238" fill="hold">
                      <p:stCondLst>
                        <p:cond delay="indefinite"/>
                      </p:stCondLst>
                      <p:childTnLst>
                        <p:par>
                          <p:cTn id="239" fill="hold">
                            <p:stCondLst>
                              <p:cond delay="0"/>
                            </p:stCondLst>
                            <p:childTnLst>
                              <p:par>
                                <p:cTn id="240" presetID="1" presetClass="exit" presetSubtype="0" fill="hold" nodeType="clickEffect">
                                  <p:stCondLst>
                                    <p:cond delay="0"/>
                                  </p:stCondLst>
                                  <p:childTnLst>
                                    <p:set>
                                      <p:cBhvr>
                                        <p:cTn id="241" dur="1" fill="hold">
                                          <p:stCondLst>
                                            <p:cond delay="0"/>
                                          </p:stCondLst>
                                        </p:cTn>
                                        <p:tgtEl>
                                          <p:spTgt spid="83"/>
                                        </p:tgtEl>
                                        <p:attrNameLst>
                                          <p:attrName>style.visibility</p:attrName>
                                        </p:attrNameLst>
                                      </p:cBhvr>
                                      <p:to>
                                        <p:strVal val="hidden"/>
                                      </p:to>
                                    </p:set>
                                  </p:childTnLst>
                                </p:cTn>
                              </p:par>
                            </p:childTnLst>
                          </p:cTn>
                        </p:par>
                        <p:par>
                          <p:cTn id="242" fill="hold">
                            <p:stCondLst>
                              <p:cond delay="0"/>
                            </p:stCondLst>
                            <p:childTnLst>
                              <p:par>
                                <p:cTn id="243" presetID="10" presetClass="exit" presetSubtype="0" fill="hold" nodeType="afterEffect">
                                  <p:stCondLst>
                                    <p:cond delay="0"/>
                                  </p:stCondLst>
                                  <p:childTnLst>
                                    <p:animEffect transition="out" filter="fade">
                                      <p:cBhvr>
                                        <p:cTn id="244" dur="1000"/>
                                        <p:tgtEl>
                                          <p:spTgt spid="19"/>
                                        </p:tgtEl>
                                      </p:cBhvr>
                                    </p:animEffect>
                                    <p:set>
                                      <p:cBhvr>
                                        <p:cTn id="245" dur="1" fill="hold">
                                          <p:stCondLst>
                                            <p:cond delay="999"/>
                                          </p:stCondLst>
                                        </p:cTn>
                                        <p:tgtEl>
                                          <p:spTgt spid="19"/>
                                        </p:tgtEl>
                                        <p:attrNameLst>
                                          <p:attrName>style.visibility</p:attrName>
                                        </p:attrNameLst>
                                      </p:cBhvr>
                                      <p:to>
                                        <p:strVal val="hidden"/>
                                      </p:to>
                                    </p:set>
                                  </p:childTnLst>
                                </p:cTn>
                              </p:par>
                              <p:par>
                                <p:cTn id="246" presetID="10" presetClass="exit" presetSubtype="0" fill="hold" nodeType="withEffect">
                                  <p:stCondLst>
                                    <p:cond delay="0"/>
                                  </p:stCondLst>
                                  <p:childTnLst>
                                    <p:animEffect transition="out" filter="fade">
                                      <p:cBhvr>
                                        <p:cTn id="247" dur="1000"/>
                                        <p:tgtEl>
                                          <p:spTgt spid="24"/>
                                        </p:tgtEl>
                                      </p:cBhvr>
                                    </p:animEffect>
                                    <p:set>
                                      <p:cBhvr>
                                        <p:cTn id="248" dur="1" fill="hold">
                                          <p:stCondLst>
                                            <p:cond delay="999"/>
                                          </p:stCondLst>
                                        </p:cTn>
                                        <p:tgtEl>
                                          <p:spTgt spid="24"/>
                                        </p:tgtEl>
                                        <p:attrNameLst>
                                          <p:attrName>style.visibility</p:attrName>
                                        </p:attrNameLst>
                                      </p:cBhvr>
                                      <p:to>
                                        <p:strVal val="hidden"/>
                                      </p:to>
                                    </p:set>
                                  </p:childTnLst>
                                </p:cTn>
                              </p:par>
                              <p:par>
                                <p:cTn id="249" presetID="10" presetClass="exit" presetSubtype="0" fill="hold" grpId="2" nodeType="withEffect">
                                  <p:stCondLst>
                                    <p:cond delay="0"/>
                                  </p:stCondLst>
                                  <p:childTnLst>
                                    <p:animEffect transition="out" filter="fade">
                                      <p:cBhvr>
                                        <p:cTn id="250" dur="500"/>
                                        <p:tgtEl>
                                          <p:spTgt spid="69"/>
                                        </p:tgtEl>
                                      </p:cBhvr>
                                    </p:animEffect>
                                    <p:set>
                                      <p:cBhvr>
                                        <p:cTn id="251" dur="1" fill="hold">
                                          <p:stCondLst>
                                            <p:cond delay="499"/>
                                          </p:stCondLst>
                                        </p:cTn>
                                        <p:tgtEl>
                                          <p:spTgt spid="69"/>
                                        </p:tgtEl>
                                        <p:attrNameLst>
                                          <p:attrName>style.visibility</p:attrName>
                                        </p:attrNameLst>
                                      </p:cBhvr>
                                      <p:to>
                                        <p:strVal val="hidden"/>
                                      </p:to>
                                    </p:set>
                                  </p:childTnLst>
                                </p:cTn>
                              </p:par>
                              <p:par>
                                <p:cTn id="252" presetID="10" presetClass="exit" presetSubtype="0" fill="hold" grpId="2" nodeType="withEffect">
                                  <p:stCondLst>
                                    <p:cond delay="0"/>
                                  </p:stCondLst>
                                  <p:childTnLst>
                                    <p:animEffect transition="out" filter="fade">
                                      <p:cBhvr>
                                        <p:cTn id="253" dur="500"/>
                                        <p:tgtEl>
                                          <p:spTgt spid="68"/>
                                        </p:tgtEl>
                                      </p:cBhvr>
                                    </p:animEffect>
                                    <p:set>
                                      <p:cBhvr>
                                        <p:cTn id="254" dur="1" fill="hold">
                                          <p:stCondLst>
                                            <p:cond delay="499"/>
                                          </p:stCondLst>
                                        </p:cTn>
                                        <p:tgtEl>
                                          <p:spTgt spid="68"/>
                                        </p:tgtEl>
                                        <p:attrNameLst>
                                          <p:attrName>style.visibility</p:attrName>
                                        </p:attrNameLst>
                                      </p:cBhvr>
                                      <p:to>
                                        <p:strVal val="hidden"/>
                                      </p:to>
                                    </p:set>
                                  </p:childTnLst>
                                </p:cTn>
                              </p:par>
                            </p:childTnLst>
                          </p:cTn>
                        </p:par>
                        <p:par>
                          <p:cTn id="255" fill="hold">
                            <p:stCondLst>
                              <p:cond delay="1000"/>
                            </p:stCondLst>
                            <p:childTnLst>
                              <p:par>
                                <p:cTn id="256" presetID="22" presetClass="entr" presetSubtype="2" repeatCount="2000" fill="hold" nodeType="afterEffect">
                                  <p:stCondLst>
                                    <p:cond delay="0"/>
                                  </p:stCondLst>
                                  <p:childTnLst>
                                    <p:set>
                                      <p:cBhvr>
                                        <p:cTn id="257" dur="1" fill="hold">
                                          <p:stCondLst>
                                            <p:cond delay="0"/>
                                          </p:stCondLst>
                                        </p:cTn>
                                        <p:tgtEl>
                                          <p:spTgt spid="84"/>
                                        </p:tgtEl>
                                        <p:attrNameLst>
                                          <p:attrName>style.visibility</p:attrName>
                                        </p:attrNameLst>
                                      </p:cBhvr>
                                      <p:to>
                                        <p:strVal val="visible"/>
                                      </p:to>
                                    </p:set>
                                    <p:animEffect transition="in" filter="wipe(right)">
                                      <p:cBhvr>
                                        <p:cTn id="258" dur="500"/>
                                        <p:tgtEl>
                                          <p:spTgt spid="84"/>
                                        </p:tgtEl>
                                      </p:cBhvr>
                                    </p:animEffect>
                                  </p:childTnLst>
                                </p:cTn>
                              </p:par>
                              <p:par>
                                <p:cTn id="259" presetID="22" presetClass="entr" presetSubtype="1" repeatCount="2000" fill="hold" nodeType="withEffect">
                                  <p:stCondLst>
                                    <p:cond delay="0"/>
                                  </p:stCondLst>
                                  <p:childTnLst>
                                    <p:set>
                                      <p:cBhvr>
                                        <p:cTn id="260" dur="1" fill="hold">
                                          <p:stCondLst>
                                            <p:cond delay="0"/>
                                          </p:stCondLst>
                                        </p:cTn>
                                        <p:tgtEl>
                                          <p:spTgt spid="86"/>
                                        </p:tgtEl>
                                        <p:attrNameLst>
                                          <p:attrName>style.visibility</p:attrName>
                                        </p:attrNameLst>
                                      </p:cBhvr>
                                      <p:to>
                                        <p:strVal val="visible"/>
                                      </p:to>
                                    </p:set>
                                    <p:animEffect transition="in" filter="wipe(up)">
                                      <p:cBhvr>
                                        <p:cTn id="261" dur="500"/>
                                        <p:tgtEl>
                                          <p:spTgt spid="86"/>
                                        </p:tgtEl>
                                      </p:cBhvr>
                                    </p:animEffect>
                                  </p:childTnLst>
                                </p:cTn>
                              </p:par>
                              <p:par>
                                <p:cTn id="262" presetID="10" presetClass="entr" presetSubtype="0" fill="hold" grpId="0" nodeType="withEffect">
                                  <p:stCondLst>
                                    <p:cond delay="0"/>
                                  </p:stCondLst>
                                  <p:childTnLst>
                                    <p:set>
                                      <p:cBhvr>
                                        <p:cTn id="263" dur="1" fill="hold">
                                          <p:stCondLst>
                                            <p:cond delay="0"/>
                                          </p:stCondLst>
                                        </p:cTn>
                                        <p:tgtEl>
                                          <p:spTgt spid="87"/>
                                        </p:tgtEl>
                                        <p:attrNameLst>
                                          <p:attrName>style.visibility</p:attrName>
                                        </p:attrNameLst>
                                      </p:cBhvr>
                                      <p:to>
                                        <p:strVal val="visible"/>
                                      </p:to>
                                    </p:set>
                                    <p:animEffect transition="in" filter="fade">
                                      <p:cBhvr>
                                        <p:cTn id="264" dur="500"/>
                                        <p:tgtEl>
                                          <p:spTgt spid="87"/>
                                        </p:tgtEl>
                                      </p:cBhvr>
                                    </p:animEffect>
                                  </p:childTnLst>
                                </p:cTn>
                              </p:par>
                              <p:par>
                                <p:cTn id="265" presetID="10" presetClass="entr" presetSubtype="0" fill="hold" grpId="0" nodeType="withEffect">
                                  <p:stCondLst>
                                    <p:cond delay="0"/>
                                  </p:stCondLst>
                                  <p:childTnLst>
                                    <p:set>
                                      <p:cBhvr>
                                        <p:cTn id="266" dur="1" fill="hold">
                                          <p:stCondLst>
                                            <p:cond delay="0"/>
                                          </p:stCondLst>
                                        </p:cTn>
                                        <p:tgtEl>
                                          <p:spTgt spid="88"/>
                                        </p:tgtEl>
                                        <p:attrNameLst>
                                          <p:attrName>style.visibility</p:attrName>
                                        </p:attrNameLst>
                                      </p:cBhvr>
                                      <p:to>
                                        <p:strVal val="visible"/>
                                      </p:to>
                                    </p:set>
                                    <p:animEffect transition="in" filter="fade">
                                      <p:cBhvr>
                                        <p:cTn id="267" dur="500"/>
                                        <p:tgtEl>
                                          <p:spTgt spid="88"/>
                                        </p:tgtEl>
                                      </p:cBhvr>
                                    </p:animEffect>
                                  </p:childTnLst>
                                </p:cTn>
                              </p:par>
                            </p:childTnLst>
                          </p:cTn>
                        </p:par>
                      </p:childTnLst>
                    </p:cTn>
                  </p:par>
                  <p:par>
                    <p:cTn id="268" fill="hold">
                      <p:stCondLst>
                        <p:cond delay="indefinite"/>
                      </p:stCondLst>
                      <p:childTnLst>
                        <p:par>
                          <p:cTn id="269" fill="hold">
                            <p:stCondLst>
                              <p:cond delay="0"/>
                            </p:stCondLst>
                            <p:childTnLst>
                              <p:par>
                                <p:cTn id="270" presetID="10" presetClass="exit" presetSubtype="0" fill="hold" nodeType="clickEffect">
                                  <p:stCondLst>
                                    <p:cond delay="0"/>
                                  </p:stCondLst>
                                  <p:childTnLst>
                                    <p:animEffect transition="out" filter="fade">
                                      <p:cBhvr>
                                        <p:cTn id="271" dur="500"/>
                                        <p:tgtEl>
                                          <p:spTgt spid="11"/>
                                        </p:tgtEl>
                                      </p:cBhvr>
                                    </p:animEffect>
                                    <p:set>
                                      <p:cBhvr>
                                        <p:cTn id="272" dur="1" fill="hold">
                                          <p:stCondLst>
                                            <p:cond delay="499"/>
                                          </p:stCondLst>
                                        </p:cTn>
                                        <p:tgtEl>
                                          <p:spTgt spid="11"/>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70"/>
                                        </p:tgtEl>
                                      </p:cBhvr>
                                    </p:animEffect>
                                    <p:set>
                                      <p:cBhvr>
                                        <p:cTn id="275" dur="1" fill="hold">
                                          <p:stCondLst>
                                            <p:cond delay="499"/>
                                          </p:stCondLst>
                                        </p:cTn>
                                        <p:tgtEl>
                                          <p:spTgt spid="70"/>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72"/>
                                        </p:tgtEl>
                                      </p:cBhvr>
                                    </p:animEffect>
                                    <p:set>
                                      <p:cBhvr>
                                        <p:cTn id="278" dur="1" fill="hold">
                                          <p:stCondLst>
                                            <p:cond delay="499"/>
                                          </p:stCondLst>
                                        </p:cTn>
                                        <p:tgtEl>
                                          <p:spTgt spid="72"/>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74"/>
                                        </p:tgtEl>
                                      </p:cBhvr>
                                    </p:animEffect>
                                    <p:set>
                                      <p:cBhvr>
                                        <p:cTn id="281" dur="1" fill="hold">
                                          <p:stCondLst>
                                            <p:cond delay="499"/>
                                          </p:stCondLst>
                                        </p:cTn>
                                        <p:tgtEl>
                                          <p:spTgt spid="7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75"/>
                                        </p:tgtEl>
                                      </p:cBhvr>
                                    </p:animEffect>
                                    <p:set>
                                      <p:cBhvr>
                                        <p:cTn id="284" dur="1" fill="hold">
                                          <p:stCondLst>
                                            <p:cond delay="499"/>
                                          </p:stCondLst>
                                        </p:cTn>
                                        <p:tgtEl>
                                          <p:spTgt spid="75"/>
                                        </p:tgtEl>
                                        <p:attrNameLst>
                                          <p:attrName>style.visibility</p:attrName>
                                        </p:attrNameLst>
                                      </p:cBhvr>
                                      <p:to>
                                        <p:strVal val="hidden"/>
                                      </p:to>
                                    </p:set>
                                  </p:childTnLst>
                                </p:cTn>
                              </p:par>
                              <p:par>
                                <p:cTn id="285" presetID="10" presetClass="exit" presetSubtype="0" fill="hold" nodeType="withEffect">
                                  <p:stCondLst>
                                    <p:cond delay="0"/>
                                  </p:stCondLst>
                                  <p:childTnLst>
                                    <p:animEffect transition="out" filter="fade">
                                      <p:cBhvr>
                                        <p:cTn id="286" dur="500"/>
                                        <p:tgtEl>
                                          <p:spTgt spid="76"/>
                                        </p:tgtEl>
                                      </p:cBhvr>
                                    </p:animEffect>
                                    <p:set>
                                      <p:cBhvr>
                                        <p:cTn id="287" dur="1" fill="hold">
                                          <p:stCondLst>
                                            <p:cond delay="499"/>
                                          </p:stCondLst>
                                        </p:cTn>
                                        <p:tgtEl>
                                          <p:spTgt spid="76"/>
                                        </p:tgtEl>
                                        <p:attrNameLst>
                                          <p:attrName>style.visibility</p:attrName>
                                        </p:attrNameLst>
                                      </p:cBhvr>
                                      <p:to>
                                        <p:strVal val="hidden"/>
                                      </p:to>
                                    </p:set>
                                  </p:childTnLst>
                                </p:cTn>
                              </p:par>
                              <p:par>
                                <p:cTn id="288" presetID="10" presetClass="exit" presetSubtype="0" fill="hold" grpId="1" nodeType="withEffect">
                                  <p:stCondLst>
                                    <p:cond delay="0"/>
                                  </p:stCondLst>
                                  <p:childTnLst>
                                    <p:animEffect transition="out" filter="fade">
                                      <p:cBhvr>
                                        <p:cTn id="289" dur="500"/>
                                        <p:tgtEl>
                                          <p:spTgt spid="78"/>
                                        </p:tgtEl>
                                      </p:cBhvr>
                                    </p:animEffect>
                                    <p:set>
                                      <p:cBhvr>
                                        <p:cTn id="290" dur="1" fill="hold">
                                          <p:stCondLst>
                                            <p:cond delay="499"/>
                                          </p:stCondLst>
                                        </p:cTn>
                                        <p:tgtEl>
                                          <p:spTgt spid="78"/>
                                        </p:tgtEl>
                                        <p:attrNameLst>
                                          <p:attrName>style.visibility</p:attrName>
                                        </p:attrNameLst>
                                      </p:cBhvr>
                                      <p:to>
                                        <p:strVal val="hidden"/>
                                      </p:to>
                                    </p:set>
                                  </p:childTnLst>
                                </p:cTn>
                              </p:par>
                              <p:par>
                                <p:cTn id="291" presetID="10" presetClass="exit" presetSubtype="0" fill="hold" grpId="1" nodeType="withEffect">
                                  <p:stCondLst>
                                    <p:cond delay="0"/>
                                  </p:stCondLst>
                                  <p:childTnLst>
                                    <p:animEffect transition="out" filter="fade">
                                      <p:cBhvr>
                                        <p:cTn id="292" dur="500"/>
                                        <p:tgtEl>
                                          <p:spTgt spid="77"/>
                                        </p:tgtEl>
                                      </p:cBhvr>
                                    </p:animEffect>
                                    <p:set>
                                      <p:cBhvr>
                                        <p:cTn id="293" dur="1" fill="hold">
                                          <p:stCondLst>
                                            <p:cond delay="499"/>
                                          </p:stCondLst>
                                        </p:cTn>
                                        <p:tgtEl>
                                          <p:spTgt spid="77"/>
                                        </p:tgtEl>
                                        <p:attrNameLst>
                                          <p:attrName>style.visibility</p:attrName>
                                        </p:attrNameLst>
                                      </p:cBhvr>
                                      <p:to>
                                        <p:strVal val="hidden"/>
                                      </p:to>
                                    </p:set>
                                  </p:childTnLst>
                                </p:cTn>
                              </p:par>
                            </p:childTnLst>
                          </p:cTn>
                        </p:par>
                      </p:childTnLst>
                    </p:cTn>
                  </p:par>
                  <p:par>
                    <p:cTn id="294" fill="hold">
                      <p:stCondLst>
                        <p:cond delay="indefinite"/>
                      </p:stCondLst>
                      <p:childTnLst>
                        <p:par>
                          <p:cTn id="295" fill="hold">
                            <p:stCondLst>
                              <p:cond delay="0"/>
                            </p:stCondLst>
                            <p:childTnLst>
                              <p:par>
                                <p:cTn id="296" presetID="22" presetClass="entr" presetSubtype="8" fill="hold" nodeType="clickEffect">
                                  <p:stCondLst>
                                    <p:cond delay="0"/>
                                  </p:stCondLst>
                                  <p:childTnLst>
                                    <p:set>
                                      <p:cBhvr>
                                        <p:cTn id="297" dur="1" fill="hold">
                                          <p:stCondLst>
                                            <p:cond delay="0"/>
                                          </p:stCondLst>
                                        </p:cTn>
                                        <p:tgtEl>
                                          <p:spTgt spid="89">
                                            <p:txEl>
                                              <p:pRg st="0" end="0"/>
                                            </p:txEl>
                                          </p:spTgt>
                                        </p:tgtEl>
                                        <p:attrNameLst>
                                          <p:attrName>style.visibility</p:attrName>
                                        </p:attrNameLst>
                                      </p:cBhvr>
                                      <p:to>
                                        <p:strVal val="visible"/>
                                      </p:to>
                                    </p:set>
                                    <p:animEffect transition="in" filter="wipe(left)">
                                      <p:cBhvr>
                                        <p:cTn id="298" dur="500"/>
                                        <p:tgtEl>
                                          <p:spTgt spid="89">
                                            <p:txEl>
                                              <p:pRg st="0" end="0"/>
                                            </p:txEl>
                                          </p:spTgt>
                                        </p:tgtEl>
                                      </p:cBhvr>
                                    </p:animEffect>
                                  </p:childTnLst>
                                </p:cTn>
                              </p:par>
                            </p:childTnLst>
                          </p:cTn>
                        </p:par>
                      </p:childTnLst>
                    </p:cTn>
                  </p:par>
                  <p:par>
                    <p:cTn id="299" fill="hold">
                      <p:stCondLst>
                        <p:cond delay="indefinite"/>
                      </p:stCondLst>
                      <p:childTnLst>
                        <p:par>
                          <p:cTn id="300" fill="hold">
                            <p:stCondLst>
                              <p:cond delay="0"/>
                            </p:stCondLst>
                            <p:childTnLst>
                              <p:par>
                                <p:cTn id="301" presetID="22" presetClass="entr" presetSubtype="8" fill="hold" nodeType="clickEffect">
                                  <p:stCondLst>
                                    <p:cond delay="0"/>
                                  </p:stCondLst>
                                  <p:childTnLst>
                                    <p:set>
                                      <p:cBhvr>
                                        <p:cTn id="302" dur="1" fill="hold">
                                          <p:stCondLst>
                                            <p:cond delay="0"/>
                                          </p:stCondLst>
                                        </p:cTn>
                                        <p:tgtEl>
                                          <p:spTgt spid="89">
                                            <p:txEl>
                                              <p:pRg st="1" end="1"/>
                                            </p:txEl>
                                          </p:spTgt>
                                        </p:tgtEl>
                                        <p:attrNameLst>
                                          <p:attrName>style.visibility</p:attrName>
                                        </p:attrNameLst>
                                      </p:cBhvr>
                                      <p:to>
                                        <p:strVal val="visible"/>
                                      </p:to>
                                    </p:set>
                                    <p:animEffect transition="in" filter="wipe(left)">
                                      <p:cBhvr>
                                        <p:cTn id="303" dur="500"/>
                                        <p:tgtEl>
                                          <p:spTgt spid="8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0" grpId="1"/>
      <p:bldP spid="58" grpId="0"/>
      <p:bldP spid="58" grpId="1"/>
      <p:bldP spid="58" grpId="2"/>
      <p:bldP spid="67" grpId="0"/>
      <p:bldP spid="67" grpId="1"/>
      <p:bldP spid="68" grpId="0"/>
      <p:bldP spid="68" grpId="1"/>
      <p:bldP spid="68" grpId="2"/>
      <p:bldP spid="69" grpId="0"/>
      <p:bldP spid="69" grpId="1"/>
      <p:bldP spid="69" grpId="2"/>
      <p:bldP spid="77" grpId="0"/>
      <p:bldP spid="77" grpId="1"/>
      <p:bldP spid="78" grpId="0"/>
      <p:bldP spid="78" grpId="1"/>
      <p:bldP spid="87" grpId="0"/>
      <p:bldP spid="8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Traffic by store.png"/>
          <p:cNvPicPr>
            <a:picLocks noChangeAspect="1"/>
          </p:cNvPicPr>
          <p:nvPr/>
        </p:nvPicPr>
        <p:blipFill rotWithShape="1">
          <a:blip r:embed="rId3" cstate="print">
            <a:extLst>
              <a:ext uri="{28A0092B-C50C-407E-A947-70E740481C1C}">
                <a14:useLocalDpi xmlns:a14="http://schemas.microsoft.com/office/drawing/2010/main"/>
              </a:ext>
            </a:extLst>
          </a:blip>
          <a:srcRect b="3267"/>
          <a:stretch/>
        </p:blipFill>
        <p:spPr bwMode="auto">
          <a:xfrm>
            <a:off x="2057400" y="3733800"/>
            <a:ext cx="3306762" cy="24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solidFill>
                  <a:srgbClr val="060321"/>
                </a:solidFill>
              </a:rPr>
              <a:t>Benefits of Presence Analytics</a:t>
            </a:r>
            <a:endParaRPr lang="en-US" dirty="0">
              <a:solidFill>
                <a:srgbClr val="060321"/>
              </a:solidFill>
            </a:endParaRPr>
          </a:p>
        </p:txBody>
      </p:sp>
      <p:sp>
        <p:nvSpPr>
          <p:cNvPr id="3" name="Content Placeholder 2"/>
          <p:cNvSpPr>
            <a:spLocks noGrp="1"/>
          </p:cNvSpPr>
          <p:nvPr>
            <p:ph type="body" sz="quarter" idx="11"/>
          </p:nvPr>
        </p:nvSpPr>
        <p:spPr>
          <a:xfrm>
            <a:off x="457200" y="1269471"/>
            <a:ext cx="8229600" cy="1321330"/>
          </a:xfrm>
        </p:spPr>
        <p:txBody>
          <a:bodyPr/>
          <a:lstStyle/>
          <a:p>
            <a:r>
              <a:rPr lang="en-US" dirty="0"/>
              <a:t>Operations, Merchandising, Marketing &amp; Security will benefit from precise indoor traffic analysis to measure, optimize and improve core Key Performance Indicators (KPIs), including</a:t>
            </a:r>
            <a:r>
              <a:rPr lang="en-US" dirty="0" smtClean="0"/>
              <a:t>:</a:t>
            </a:r>
            <a:endParaRPr lang="en-US" dirty="0"/>
          </a:p>
        </p:txBody>
      </p:sp>
      <p:sp>
        <p:nvSpPr>
          <p:cNvPr id="5" name="Content Placeholder 2"/>
          <p:cNvSpPr txBox="1">
            <a:spLocks/>
          </p:cNvSpPr>
          <p:nvPr/>
        </p:nvSpPr>
        <p:spPr>
          <a:xfrm>
            <a:off x="457200" y="2488670"/>
            <a:ext cx="8229600" cy="2159530"/>
          </a:xfrm>
          <a:prstGeom prst="rect">
            <a:avLst/>
          </a:prstGeom>
        </p:spPr>
        <p:txBody>
          <a:bodyPr numCol="2" spcCol="640080"/>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defRPr/>
            </a:pPr>
            <a:r>
              <a:rPr lang="en-US" kern="0" dirty="0" smtClean="0"/>
              <a:t>Store Performance	</a:t>
            </a:r>
          </a:p>
          <a:p>
            <a:pPr>
              <a:defRPr/>
            </a:pPr>
            <a:r>
              <a:rPr lang="en-US" kern="0" dirty="0" smtClean="0"/>
              <a:t>Conversion</a:t>
            </a:r>
          </a:p>
          <a:p>
            <a:pPr>
              <a:defRPr/>
            </a:pPr>
            <a:r>
              <a:rPr lang="en-US" kern="0" dirty="0" smtClean="0"/>
              <a:t>Traffic Volume</a:t>
            </a:r>
          </a:p>
          <a:p>
            <a:pPr>
              <a:defRPr/>
            </a:pPr>
            <a:r>
              <a:rPr lang="en-US" kern="0" dirty="0" smtClean="0"/>
              <a:t>Traffic Dwell</a:t>
            </a:r>
          </a:p>
          <a:p>
            <a:pPr>
              <a:defRPr/>
            </a:pPr>
            <a:r>
              <a:rPr lang="en-US" kern="0" dirty="0" smtClean="0"/>
              <a:t>Staff Ratios	</a:t>
            </a:r>
          </a:p>
          <a:p>
            <a:pPr>
              <a:defRPr/>
            </a:pPr>
            <a:endParaRPr lang="en-US" kern="0" dirty="0" smtClean="0"/>
          </a:p>
          <a:p>
            <a:pPr>
              <a:defRPr/>
            </a:pPr>
            <a:r>
              <a:rPr lang="en-US" kern="0" dirty="0" smtClean="0"/>
              <a:t>Customer Intent</a:t>
            </a:r>
          </a:p>
          <a:p>
            <a:pPr>
              <a:defRPr/>
            </a:pPr>
            <a:r>
              <a:rPr lang="en-US" kern="0" dirty="0" smtClean="0"/>
              <a:t>Customer Engagement</a:t>
            </a:r>
          </a:p>
          <a:p>
            <a:pPr>
              <a:defRPr/>
            </a:pPr>
            <a:r>
              <a:rPr lang="en-US" kern="0" dirty="0" smtClean="0"/>
              <a:t>Cross Store/Restaurant Behaviors</a:t>
            </a:r>
          </a:p>
          <a:p>
            <a:pPr>
              <a:defRPr/>
            </a:pPr>
            <a:r>
              <a:rPr lang="en-US" kern="0" dirty="0" smtClean="0"/>
              <a:t>Queue Management</a:t>
            </a:r>
          </a:p>
          <a:p>
            <a:endParaRPr lang="en-US" kern="0" dirty="0"/>
          </a:p>
        </p:txBody>
      </p:sp>
    </p:spTree>
    <p:extLst>
      <p:ext uri="{BB962C8B-B14F-4D97-AF65-F5344CB8AC3E}">
        <p14:creationId xmlns:p14="http://schemas.microsoft.com/office/powerpoint/2010/main" val="916434277"/>
      </p:ext>
    </p:extLst>
  </p:cSld>
  <p:clrMapOvr>
    <a:masterClrMapping/>
  </p:clrMapOvr>
  <p:transition>
    <p:wipe dir="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Cloud 44"/>
          <p:cNvSpPr/>
          <p:nvPr/>
        </p:nvSpPr>
        <p:spPr>
          <a:xfrm>
            <a:off x="5207928" y="3704556"/>
            <a:ext cx="1561271" cy="1111347"/>
          </a:xfrm>
          <a:prstGeom prst="cloud">
            <a:avLst/>
          </a:prstGeom>
        </p:spPr>
        <p:style>
          <a:lnRef idx="0">
            <a:schemeClr val="accent4"/>
          </a:lnRef>
          <a:fillRef idx="3">
            <a:schemeClr val="accent4"/>
          </a:fillRef>
          <a:effectRef idx="3">
            <a:schemeClr val="accent4"/>
          </a:effectRef>
          <a:fontRef idx="minor">
            <a:schemeClr val="lt1"/>
          </a:fontRef>
        </p:style>
        <p:txBody>
          <a:bodyPr spcFirstLastPara="0" vert="horz" wrap="square" lIns="99510" tIns="99510" rIns="99510" bIns="99510" numCol="1" spcCol="1270" anchor="ctr" anchorCtr="0">
            <a:noAutofit/>
          </a:bodyPr>
          <a:lstStyle/>
          <a:p>
            <a:pPr algn="ctr" defTabSz="666750">
              <a:lnSpc>
                <a:spcPct val="90000"/>
              </a:lnSpc>
              <a:spcAft>
                <a:spcPct val="35000"/>
              </a:spcAft>
            </a:pPr>
            <a:r>
              <a:rPr lang="en-US" sz="1500" dirty="0" smtClean="0"/>
              <a:t>Cloud Analytics Engine</a:t>
            </a:r>
          </a:p>
        </p:txBody>
      </p:sp>
      <p:sp>
        <p:nvSpPr>
          <p:cNvPr id="42" name="Cloud 41"/>
          <p:cNvSpPr/>
          <p:nvPr/>
        </p:nvSpPr>
        <p:spPr>
          <a:xfrm>
            <a:off x="5074578" y="2056264"/>
            <a:ext cx="1820594" cy="1220336"/>
          </a:xfrm>
          <a:prstGeom prst="cloud">
            <a:avLst/>
          </a:prstGeom>
        </p:spPr>
        <p:style>
          <a:lnRef idx="0">
            <a:schemeClr val="accent4"/>
          </a:lnRef>
          <a:fillRef idx="3">
            <a:schemeClr val="accent4"/>
          </a:fillRef>
          <a:effectRef idx="3">
            <a:schemeClr val="accent4"/>
          </a:effectRef>
          <a:fontRef idx="minor">
            <a:schemeClr val="lt1"/>
          </a:fontRef>
        </p:style>
        <p:txBody>
          <a:bodyPr spcFirstLastPara="0" vert="horz" wrap="square" lIns="99510" tIns="99510" rIns="99510" bIns="99510" numCol="1" spcCol="1270" anchor="ctr" anchorCtr="0">
            <a:noAutofit/>
          </a:bodyPr>
          <a:lstStyle/>
          <a:p>
            <a:pPr algn="ctr" defTabSz="666750">
              <a:lnSpc>
                <a:spcPct val="90000"/>
              </a:lnSpc>
              <a:spcAft>
                <a:spcPct val="35000"/>
              </a:spcAft>
            </a:pPr>
            <a:r>
              <a:rPr lang="en-US" sz="1500" dirty="0" smtClean="0"/>
              <a:t>Data Pulled from FortiGate</a:t>
            </a:r>
          </a:p>
        </p:txBody>
      </p:sp>
      <p:sp>
        <p:nvSpPr>
          <p:cNvPr id="8" name="Freeform 7"/>
          <p:cNvSpPr/>
          <p:nvPr/>
        </p:nvSpPr>
        <p:spPr>
          <a:xfrm>
            <a:off x="876411" y="2196202"/>
            <a:ext cx="1411451" cy="867742"/>
          </a:xfrm>
          <a:custGeom>
            <a:avLst/>
            <a:gdLst>
              <a:gd name="connsiteX0" fmla="*/ 0 w 1334988"/>
              <a:gd name="connsiteY0" fmla="*/ 144627 h 867742"/>
              <a:gd name="connsiteX1" fmla="*/ 42360 w 1334988"/>
              <a:gd name="connsiteY1" fmla="*/ 42360 h 867742"/>
              <a:gd name="connsiteX2" fmla="*/ 144627 w 1334988"/>
              <a:gd name="connsiteY2" fmla="*/ 0 h 867742"/>
              <a:gd name="connsiteX3" fmla="*/ 1190361 w 1334988"/>
              <a:gd name="connsiteY3" fmla="*/ 0 h 867742"/>
              <a:gd name="connsiteX4" fmla="*/ 1292628 w 1334988"/>
              <a:gd name="connsiteY4" fmla="*/ 42360 h 867742"/>
              <a:gd name="connsiteX5" fmla="*/ 1334988 w 1334988"/>
              <a:gd name="connsiteY5" fmla="*/ 144627 h 867742"/>
              <a:gd name="connsiteX6" fmla="*/ 1334988 w 1334988"/>
              <a:gd name="connsiteY6" fmla="*/ 723115 h 867742"/>
              <a:gd name="connsiteX7" fmla="*/ 1292628 w 1334988"/>
              <a:gd name="connsiteY7" fmla="*/ 825382 h 867742"/>
              <a:gd name="connsiteX8" fmla="*/ 1190361 w 1334988"/>
              <a:gd name="connsiteY8" fmla="*/ 867742 h 867742"/>
              <a:gd name="connsiteX9" fmla="*/ 144627 w 1334988"/>
              <a:gd name="connsiteY9" fmla="*/ 867742 h 867742"/>
              <a:gd name="connsiteX10" fmla="*/ 42360 w 1334988"/>
              <a:gd name="connsiteY10" fmla="*/ 825382 h 867742"/>
              <a:gd name="connsiteX11" fmla="*/ 0 w 1334988"/>
              <a:gd name="connsiteY11" fmla="*/ 723115 h 867742"/>
              <a:gd name="connsiteX12" fmla="*/ 0 w 1334988"/>
              <a:gd name="connsiteY12" fmla="*/ 144627 h 86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4988" h="867742">
                <a:moveTo>
                  <a:pt x="0" y="144627"/>
                </a:moveTo>
                <a:cubicBezTo>
                  <a:pt x="0" y="106270"/>
                  <a:pt x="15238" y="69483"/>
                  <a:pt x="42360" y="42360"/>
                </a:cubicBezTo>
                <a:cubicBezTo>
                  <a:pt x="69483" y="15237"/>
                  <a:pt x="106269" y="0"/>
                  <a:pt x="144627" y="0"/>
                </a:cubicBezTo>
                <a:lnTo>
                  <a:pt x="1190361" y="0"/>
                </a:lnTo>
                <a:cubicBezTo>
                  <a:pt x="1228718" y="0"/>
                  <a:pt x="1265505" y="15238"/>
                  <a:pt x="1292628" y="42360"/>
                </a:cubicBezTo>
                <a:cubicBezTo>
                  <a:pt x="1319751" y="69483"/>
                  <a:pt x="1334988" y="106269"/>
                  <a:pt x="1334988" y="144627"/>
                </a:cubicBezTo>
                <a:lnTo>
                  <a:pt x="1334988" y="723115"/>
                </a:lnTo>
                <a:cubicBezTo>
                  <a:pt x="1334988" y="761472"/>
                  <a:pt x="1319751" y="798259"/>
                  <a:pt x="1292628" y="825382"/>
                </a:cubicBezTo>
                <a:cubicBezTo>
                  <a:pt x="1265505" y="852505"/>
                  <a:pt x="1228719" y="867742"/>
                  <a:pt x="1190361" y="867742"/>
                </a:cubicBezTo>
                <a:lnTo>
                  <a:pt x="144627" y="867742"/>
                </a:lnTo>
                <a:cubicBezTo>
                  <a:pt x="106270" y="867742"/>
                  <a:pt x="69483" y="852505"/>
                  <a:pt x="42360" y="825382"/>
                </a:cubicBezTo>
                <a:cubicBezTo>
                  <a:pt x="15237" y="798259"/>
                  <a:pt x="0" y="761473"/>
                  <a:pt x="0" y="723115"/>
                </a:cubicBezTo>
                <a:lnTo>
                  <a:pt x="0" y="144627"/>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99510" tIns="99510" rIns="99510" bIns="99510" numCol="1" spcCol="1270" anchor="ctr" anchorCtr="0">
            <a:noAutofit/>
          </a:bodyPr>
          <a:lstStyle/>
          <a:p>
            <a:pPr lvl="0" algn="ctr" defTabSz="666750">
              <a:lnSpc>
                <a:spcPct val="90000"/>
              </a:lnSpc>
              <a:spcAft>
                <a:spcPct val="35000"/>
              </a:spcAft>
            </a:pPr>
            <a:r>
              <a:rPr lang="en-US" sz="1500" dirty="0" err="1" smtClean="0"/>
              <a:t>FortiAP</a:t>
            </a:r>
            <a:r>
              <a:rPr lang="en-US" sz="1500" dirty="0" smtClean="0"/>
              <a:t> captures signal</a:t>
            </a:r>
          </a:p>
        </p:txBody>
      </p:sp>
      <p:sp>
        <p:nvSpPr>
          <p:cNvPr id="14" name="Freeform 13"/>
          <p:cNvSpPr/>
          <p:nvPr/>
        </p:nvSpPr>
        <p:spPr>
          <a:xfrm>
            <a:off x="6099658" y="5228258"/>
            <a:ext cx="1334988" cy="867742"/>
          </a:xfrm>
          <a:custGeom>
            <a:avLst/>
            <a:gdLst>
              <a:gd name="connsiteX0" fmla="*/ 0 w 1334988"/>
              <a:gd name="connsiteY0" fmla="*/ 144627 h 867742"/>
              <a:gd name="connsiteX1" fmla="*/ 42360 w 1334988"/>
              <a:gd name="connsiteY1" fmla="*/ 42360 h 867742"/>
              <a:gd name="connsiteX2" fmla="*/ 144627 w 1334988"/>
              <a:gd name="connsiteY2" fmla="*/ 0 h 867742"/>
              <a:gd name="connsiteX3" fmla="*/ 1190361 w 1334988"/>
              <a:gd name="connsiteY3" fmla="*/ 0 h 867742"/>
              <a:gd name="connsiteX4" fmla="*/ 1292628 w 1334988"/>
              <a:gd name="connsiteY4" fmla="*/ 42360 h 867742"/>
              <a:gd name="connsiteX5" fmla="*/ 1334988 w 1334988"/>
              <a:gd name="connsiteY5" fmla="*/ 144627 h 867742"/>
              <a:gd name="connsiteX6" fmla="*/ 1334988 w 1334988"/>
              <a:gd name="connsiteY6" fmla="*/ 723115 h 867742"/>
              <a:gd name="connsiteX7" fmla="*/ 1292628 w 1334988"/>
              <a:gd name="connsiteY7" fmla="*/ 825382 h 867742"/>
              <a:gd name="connsiteX8" fmla="*/ 1190361 w 1334988"/>
              <a:gd name="connsiteY8" fmla="*/ 867742 h 867742"/>
              <a:gd name="connsiteX9" fmla="*/ 144627 w 1334988"/>
              <a:gd name="connsiteY9" fmla="*/ 867742 h 867742"/>
              <a:gd name="connsiteX10" fmla="*/ 42360 w 1334988"/>
              <a:gd name="connsiteY10" fmla="*/ 825382 h 867742"/>
              <a:gd name="connsiteX11" fmla="*/ 0 w 1334988"/>
              <a:gd name="connsiteY11" fmla="*/ 723115 h 867742"/>
              <a:gd name="connsiteX12" fmla="*/ 0 w 1334988"/>
              <a:gd name="connsiteY12" fmla="*/ 144627 h 86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4988" h="867742">
                <a:moveTo>
                  <a:pt x="0" y="144627"/>
                </a:moveTo>
                <a:cubicBezTo>
                  <a:pt x="0" y="106270"/>
                  <a:pt x="15238" y="69483"/>
                  <a:pt x="42360" y="42360"/>
                </a:cubicBezTo>
                <a:cubicBezTo>
                  <a:pt x="69483" y="15237"/>
                  <a:pt x="106269" y="0"/>
                  <a:pt x="144627" y="0"/>
                </a:cubicBezTo>
                <a:lnTo>
                  <a:pt x="1190361" y="0"/>
                </a:lnTo>
                <a:cubicBezTo>
                  <a:pt x="1228718" y="0"/>
                  <a:pt x="1265505" y="15238"/>
                  <a:pt x="1292628" y="42360"/>
                </a:cubicBezTo>
                <a:cubicBezTo>
                  <a:pt x="1319751" y="69483"/>
                  <a:pt x="1334988" y="106269"/>
                  <a:pt x="1334988" y="144627"/>
                </a:cubicBezTo>
                <a:lnTo>
                  <a:pt x="1334988" y="723115"/>
                </a:lnTo>
                <a:cubicBezTo>
                  <a:pt x="1334988" y="761472"/>
                  <a:pt x="1319751" y="798259"/>
                  <a:pt x="1292628" y="825382"/>
                </a:cubicBezTo>
                <a:cubicBezTo>
                  <a:pt x="1265505" y="852505"/>
                  <a:pt x="1228719" y="867742"/>
                  <a:pt x="1190361" y="867742"/>
                </a:cubicBezTo>
                <a:lnTo>
                  <a:pt x="144627" y="867742"/>
                </a:lnTo>
                <a:cubicBezTo>
                  <a:pt x="106270" y="867742"/>
                  <a:pt x="69483" y="852505"/>
                  <a:pt x="42360" y="825382"/>
                </a:cubicBezTo>
                <a:cubicBezTo>
                  <a:pt x="15237" y="798259"/>
                  <a:pt x="0" y="761473"/>
                  <a:pt x="0" y="723115"/>
                </a:cubicBezTo>
                <a:lnTo>
                  <a:pt x="0" y="144627"/>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99510" tIns="99510" rIns="99510" bIns="99510" numCol="1" spcCol="1270" anchor="ctr" anchorCtr="0">
            <a:noAutofit/>
          </a:bodyPr>
          <a:lstStyle/>
          <a:p>
            <a:pPr lvl="0" algn="ctr" defTabSz="666750">
              <a:lnSpc>
                <a:spcPct val="90000"/>
              </a:lnSpc>
              <a:spcAft>
                <a:spcPct val="35000"/>
              </a:spcAft>
            </a:pPr>
            <a:r>
              <a:rPr lang="en-US" sz="1500" dirty="0" smtClean="0"/>
              <a:t>Analytics Dashboard</a:t>
            </a:r>
          </a:p>
        </p:txBody>
      </p:sp>
      <p:sp>
        <p:nvSpPr>
          <p:cNvPr id="16" name="Freeform 15"/>
          <p:cNvSpPr/>
          <p:nvPr/>
        </p:nvSpPr>
        <p:spPr>
          <a:xfrm>
            <a:off x="788496" y="3777810"/>
            <a:ext cx="1676400" cy="794190"/>
          </a:xfrm>
          <a:custGeom>
            <a:avLst/>
            <a:gdLst>
              <a:gd name="connsiteX0" fmla="*/ 0 w 1609849"/>
              <a:gd name="connsiteY0" fmla="*/ 170468 h 1022790"/>
              <a:gd name="connsiteX1" fmla="*/ 49929 w 1609849"/>
              <a:gd name="connsiteY1" fmla="*/ 49929 h 1022790"/>
              <a:gd name="connsiteX2" fmla="*/ 170468 w 1609849"/>
              <a:gd name="connsiteY2" fmla="*/ 0 h 1022790"/>
              <a:gd name="connsiteX3" fmla="*/ 1439381 w 1609849"/>
              <a:gd name="connsiteY3" fmla="*/ 0 h 1022790"/>
              <a:gd name="connsiteX4" fmla="*/ 1559920 w 1609849"/>
              <a:gd name="connsiteY4" fmla="*/ 49929 h 1022790"/>
              <a:gd name="connsiteX5" fmla="*/ 1609849 w 1609849"/>
              <a:gd name="connsiteY5" fmla="*/ 170468 h 1022790"/>
              <a:gd name="connsiteX6" fmla="*/ 1609849 w 1609849"/>
              <a:gd name="connsiteY6" fmla="*/ 852322 h 1022790"/>
              <a:gd name="connsiteX7" fmla="*/ 1559920 w 1609849"/>
              <a:gd name="connsiteY7" fmla="*/ 972861 h 1022790"/>
              <a:gd name="connsiteX8" fmla="*/ 1439381 w 1609849"/>
              <a:gd name="connsiteY8" fmla="*/ 1022790 h 1022790"/>
              <a:gd name="connsiteX9" fmla="*/ 170468 w 1609849"/>
              <a:gd name="connsiteY9" fmla="*/ 1022790 h 1022790"/>
              <a:gd name="connsiteX10" fmla="*/ 49929 w 1609849"/>
              <a:gd name="connsiteY10" fmla="*/ 972861 h 1022790"/>
              <a:gd name="connsiteX11" fmla="*/ 0 w 1609849"/>
              <a:gd name="connsiteY11" fmla="*/ 852322 h 1022790"/>
              <a:gd name="connsiteX12" fmla="*/ 0 w 1609849"/>
              <a:gd name="connsiteY12" fmla="*/ 170468 h 1022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09849" h="1022790">
                <a:moveTo>
                  <a:pt x="0" y="170468"/>
                </a:moveTo>
                <a:cubicBezTo>
                  <a:pt x="0" y="125257"/>
                  <a:pt x="17960" y="81898"/>
                  <a:pt x="49929" y="49929"/>
                </a:cubicBezTo>
                <a:cubicBezTo>
                  <a:pt x="81898" y="17960"/>
                  <a:pt x="125257" y="0"/>
                  <a:pt x="170468" y="0"/>
                </a:cubicBezTo>
                <a:lnTo>
                  <a:pt x="1439381" y="0"/>
                </a:lnTo>
                <a:cubicBezTo>
                  <a:pt x="1484592" y="0"/>
                  <a:pt x="1527951" y="17960"/>
                  <a:pt x="1559920" y="49929"/>
                </a:cubicBezTo>
                <a:cubicBezTo>
                  <a:pt x="1591889" y="81898"/>
                  <a:pt x="1609849" y="125257"/>
                  <a:pt x="1609849" y="170468"/>
                </a:cubicBezTo>
                <a:lnTo>
                  <a:pt x="1609849" y="852322"/>
                </a:lnTo>
                <a:cubicBezTo>
                  <a:pt x="1609849" y="897533"/>
                  <a:pt x="1591889" y="940892"/>
                  <a:pt x="1559920" y="972861"/>
                </a:cubicBezTo>
                <a:cubicBezTo>
                  <a:pt x="1527951" y="1004830"/>
                  <a:pt x="1484592" y="1022790"/>
                  <a:pt x="1439381" y="1022790"/>
                </a:cubicBezTo>
                <a:lnTo>
                  <a:pt x="170468" y="1022790"/>
                </a:lnTo>
                <a:cubicBezTo>
                  <a:pt x="125257" y="1022790"/>
                  <a:pt x="81898" y="1004830"/>
                  <a:pt x="49929" y="972861"/>
                </a:cubicBezTo>
                <a:cubicBezTo>
                  <a:pt x="17960" y="940892"/>
                  <a:pt x="0" y="897533"/>
                  <a:pt x="0" y="852322"/>
                </a:cubicBezTo>
                <a:lnTo>
                  <a:pt x="0" y="170468"/>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99510" tIns="99510" rIns="99510" bIns="99510" numCol="1" spcCol="1270" anchor="ctr" anchorCtr="0">
            <a:noAutofit/>
          </a:bodyPr>
          <a:lstStyle/>
          <a:p>
            <a:pPr algn="ctr" defTabSz="666750">
              <a:lnSpc>
                <a:spcPct val="90000"/>
              </a:lnSpc>
              <a:spcAft>
                <a:spcPct val="35000"/>
              </a:spcAft>
            </a:pPr>
            <a:r>
              <a:rPr lang="en-US" sz="1500" dirty="0" smtClean="0"/>
              <a:t>Smartphone emits probe signal</a:t>
            </a:r>
            <a:endParaRPr lang="en-US" sz="1500" dirty="0"/>
          </a:p>
        </p:txBody>
      </p:sp>
      <p:pic>
        <p:nvPicPr>
          <p:cNvPr id="2050" name="Picture 2" descr="http://www.codalis.ch/connect/wp-content/uploads/2012/05/samsung-galaxy-s3-smartphone-android-filles1.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87569" y="4854802"/>
            <a:ext cx="1589136" cy="1589137"/>
          </a:xfrm>
          <a:prstGeom prst="rect">
            <a:avLst/>
          </a:prstGeom>
          <a:noFill/>
        </p:spPr>
      </p:pic>
      <p:pic>
        <p:nvPicPr>
          <p:cNvPr id="2052" name="Picture 4" descr="http://images.apple.com/support/assets/images/assistant/shared/wifi_lg.png"/>
          <p:cNvPicPr>
            <a:picLocks noChangeAspect="1" noChangeArrowheads="1"/>
          </p:cNvPicPr>
          <p:nvPr/>
        </p:nvPicPr>
        <p:blipFill>
          <a:blip r:embed="rId4" cstate="print"/>
          <a:srcRect/>
          <a:stretch>
            <a:fillRect/>
          </a:stretch>
        </p:blipFill>
        <p:spPr bwMode="auto">
          <a:xfrm>
            <a:off x="1002171" y="4572000"/>
            <a:ext cx="881592" cy="767593"/>
          </a:xfrm>
          <a:prstGeom prst="rect">
            <a:avLst/>
          </a:prstGeom>
          <a:noFill/>
        </p:spPr>
      </p:pic>
      <p:sp>
        <p:nvSpPr>
          <p:cNvPr id="30" name="Right Arrow 29"/>
          <p:cNvSpPr/>
          <p:nvPr/>
        </p:nvSpPr>
        <p:spPr bwMode="auto">
          <a:xfrm rot="16200000">
            <a:off x="1290624" y="3215697"/>
            <a:ext cx="670446" cy="36576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32" name="Right Arrow 31"/>
          <p:cNvSpPr/>
          <p:nvPr/>
        </p:nvSpPr>
        <p:spPr bwMode="auto">
          <a:xfrm rot="5400000">
            <a:off x="5673322" y="3368430"/>
            <a:ext cx="549416" cy="36576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33" name="Right Arrow 32"/>
          <p:cNvSpPr/>
          <p:nvPr/>
        </p:nvSpPr>
        <p:spPr bwMode="auto">
          <a:xfrm rot="2940233">
            <a:off x="6052249" y="4787274"/>
            <a:ext cx="689317" cy="36576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20" name="Right Arrow 19"/>
          <p:cNvSpPr/>
          <p:nvPr/>
        </p:nvSpPr>
        <p:spPr bwMode="auto">
          <a:xfrm>
            <a:off x="3962400" y="3880401"/>
            <a:ext cx="1157868" cy="393895"/>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21" name="TextBox 20"/>
          <p:cNvSpPr txBox="1"/>
          <p:nvPr/>
        </p:nvSpPr>
        <p:spPr>
          <a:xfrm>
            <a:off x="3733800" y="3582521"/>
            <a:ext cx="108074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Hotspot Web </a:t>
            </a:r>
          </a:p>
          <a:p>
            <a:r>
              <a:rPr lang="en-US" sz="1000" b="1" dirty="0" smtClean="0">
                <a:solidFill>
                  <a:srgbClr val="404040"/>
                </a:solidFill>
                <a:latin typeface="Helvetica 55 Roman"/>
                <a:cs typeface="Helvetica 55 Roman"/>
              </a:rPr>
              <a:t>Browsing Data</a:t>
            </a:r>
          </a:p>
        </p:txBody>
      </p:sp>
      <p:pic>
        <p:nvPicPr>
          <p:cNvPr id="36866" name="Picture 2" descr="https://encrypted-tbn2.gstatic.com/images?q=tbn:ANd9GcRgHluF5-oUy4wrLwbUQVIE_nQeUasldv9GCHDTnpbmWrksxZZqTw"/>
          <p:cNvPicPr>
            <a:picLocks noChangeAspect="1" noChangeArrowheads="1"/>
          </p:cNvPicPr>
          <p:nvPr/>
        </p:nvPicPr>
        <p:blipFill>
          <a:blip r:embed="rId5" cstate="print"/>
          <a:srcRect/>
          <a:stretch>
            <a:fillRect/>
          </a:stretch>
        </p:blipFill>
        <p:spPr bwMode="auto">
          <a:xfrm>
            <a:off x="7812257" y="2255301"/>
            <a:ext cx="548640" cy="548640"/>
          </a:xfrm>
          <a:prstGeom prst="rect">
            <a:avLst/>
          </a:prstGeom>
          <a:noFill/>
        </p:spPr>
      </p:pic>
      <p:pic>
        <p:nvPicPr>
          <p:cNvPr id="36868" name="Picture 4" descr="https://encrypted-tbn3.gstatic.com/images?q=tbn:ANd9GcS8DdHP3BXflo65gk2t1NTQ21iE54cCKBy7VxpbTgCTqGCbwWRqGA"/>
          <p:cNvPicPr>
            <a:picLocks noChangeAspect="1" noChangeArrowheads="1"/>
          </p:cNvPicPr>
          <p:nvPr/>
        </p:nvPicPr>
        <p:blipFill>
          <a:blip r:embed="rId6" cstate="print"/>
          <a:srcRect/>
          <a:stretch>
            <a:fillRect/>
          </a:stretch>
        </p:blipFill>
        <p:spPr bwMode="auto">
          <a:xfrm>
            <a:off x="7208180" y="2794464"/>
            <a:ext cx="541194" cy="558336"/>
          </a:xfrm>
          <a:prstGeom prst="rect">
            <a:avLst/>
          </a:prstGeom>
          <a:noFill/>
        </p:spPr>
      </p:pic>
      <p:pic>
        <p:nvPicPr>
          <p:cNvPr id="36870" name="Picture 6" descr="https://encrypted-tbn2.gstatic.com/images?q=tbn:ANd9GcRUBmCKw5oFbyOPCGE_ROQ6lJ6rzFg3w9kwl6YMKBXaHfKCGw23Pg"/>
          <p:cNvPicPr>
            <a:picLocks noChangeAspect="1" noChangeArrowheads="1"/>
          </p:cNvPicPr>
          <p:nvPr/>
        </p:nvPicPr>
        <p:blipFill>
          <a:blip r:embed="rId7" cstate="print"/>
          <a:srcRect/>
          <a:stretch>
            <a:fillRect/>
          </a:stretch>
        </p:blipFill>
        <p:spPr bwMode="auto">
          <a:xfrm>
            <a:off x="7208178" y="2253761"/>
            <a:ext cx="561877" cy="569436"/>
          </a:xfrm>
          <a:prstGeom prst="rect">
            <a:avLst/>
          </a:prstGeom>
          <a:noFill/>
        </p:spPr>
      </p:pic>
      <p:sp>
        <p:nvSpPr>
          <p:cNvPr id="25" name="TextBox 24"/>
          <p:cNvSpPr txBox="1"/>
          <p:nvPr/>
        </p:nvSpPr>
        <p:spPr>
          <a:xfrm>
            <a:off x="3733800" y="4172066"/>
            <a:ext cx="1050288" cy="400110"/>
          </a:xfrm>
          <a:prstGeom prst="rect">
            <a:avLst/>
          </a:prstGeom>
          <a:noFill/>
        </p:spPr>
        <p:txBody>
          <a:bodyPr wrap="none" rtlCol="0">
            <a:spAutoFit/>
          </a:bodyPr>
          <a:lstStyle>
            <a:defPPr>
              <a:defRPr lang="en-US"/>
            </a:defPPr>
            <a:lvl1pPr>
              <a:defRPr sz="1000" b="1">
                <a:solidFill>
                  <a:srgbClr val="404040"/>
                </a:solidFill>
                <a:latin typeface="Helvetica 55 Roman"/>
                <a:cs typeface="Helvetica 55 Roman"/>
              </a:defRPr>
            </a:lvl1pPr>
          </a:lstStyle>
          <a:p>
            <a:r>
              <a:rPr lang="en-US" dirty="0"/>
              <a:t>Email identity </a:t>
            </a:r>
            <a:endParaRPr lang="en-US" dirty="0" smtClean="0"/>
          </a:p>
          <a:p>
            <a:r>
              <a:rPr lang="en-US" dirty="0" smtClean="0"/>
              <a:t>from </a:t>
            </a:r>
            <a:r>
              <a:rPr lang="en-US" dirty="0"/>
              <a:t>hotspot</a:t>
            </a:r>
          </a:p>
        </p:txBody>
      </p:sp>
      <p:sp>
        <p:nvSpPr>
          <p:cNvPr id="26" name="Right Arrow 25"/>
          <p:cNvSpPr/>
          <p:nvPr/>
        </p:nvSpPr>
        <p:spPr bwMode="auto">
          <a:xfrm>
            <a:off x="3962400" y="4469946"/>
            <a:ext cx="1157868" cy="393895"/>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29" name="TextBox 28"/>
          <p:cNvSpPr txBox="1"/>
          <p:nvPr/>
        </p:nvSpPr>
        <p:spPr>
          <a:xfrm>
            <a:off x="7833360" y="2895597"/>
            <a:ext cx="1005840" cy="400110"/>
          </a:xfrm>
          <a:prstGeom prst="rect">
            <a:avLst/>
          </a:prstGeom>
          <a:noFill/>
        </p:spPr>
        <p:txBody>
          <a:bodyPr wrap="square" rtlCol="0">
            <a:spAutoFit/>
          </a:bodyPr>
          <a:lstStyle/>
          <a:p>
            <a:r>
              <a:rPr lang="en-US" sz="1000" b="1" dirty="0">
                <a:solidFill>
                  <a:srgbClr val="404040"/>
                </a:solidFill>
                <a:latin typeface="Helvetica 55 Roman"/>
                <a:cs typeface="Helvetica 55 Roman"/>
              </a:rPr>
              <a:t>Online fingerprint</a:t>
            </a:r>
          </a:p>
        </p:txBody>
      </p:sp>
      <p:pic>
        <p:nvPicPr>
          <p:cNvPr id="37" name="Picture 36"/>
          <p:cNvPicPr>
            <a:picLocks noChangeAspect="1"/>
          </p:cNvPicPr>
          <p:nvPr/>
        </p:nvPicPr>
        <p:blipFill>
          <a:blip r:embed="rId8" cstate="print"/>
          <a:stretch>
            <a:fillRect/>
          </a:stretch>
        </p:blipFill>
        <p:spPr>
          <a:xfrm>
            <a:off x="816542" y="1066800"/>
            <a:ext cx="1357772" cy="1215440"/>
          </a:xfrm>
          <a:prstGeom prst="rect">
            <a:avLst/>
          </a:prstGeom>
        </p:spPr>
      </p:pic>
      <p:sp>
        <p:nvSpPr>
          <p:cNvPr id="40" name="Freeform 39"/>
          <p:cNvSpPr/>
          <p:nvPr/>
        </p:nvSpPr>
        <p:spPr>
          <a:xfrm>
            <a:off x="3055624" y="2214095"/>
            <a:ext cx="1334988" cy="867742"/>
          </a:xfrm>
          <a:custGeom>
            <a:avLst/>
            <a:gdLst>
              <a:gd name="connsiteX0" fmla="*/ 0 w 1334988"/>
              <a:gd name="connsiteY0" fmla="*/ 144627 h 867742"/>
              <a:gd name="connsiteX1" fmla="*/ 42360 w 1334988"/>
              <a:gd name="connsiteY1" fmla="*/ 42360 h 867742"/>
              <a:gd name="connsiteX2" fmla="*/ 144627 w 1334988"/>
              <a:gd name="connsiteY2" fmla="*/ 0 h 867742"/>
              <a:gd name="connsiteX3" fmla="*/ 1190361 w 1334988"/>
              <a:gd name="connsiteY3" fmla="*/ 0 h 867742"/>
              <a:gd name="connsiteX4" fmla="*/ 1292628 w 1334988"/>
              <a:gd name="connsiteY4" fmla="*/ 42360 h 867742"/>
              <a:gd name="connsiteX5" fmla="*/ 1334988 w 1334988"/>
              <a:gd name="connsiteY5" fmla="*/ 144627 h 867742"/>
              <a:gd name="connsiteX6" fmla="*/ 1334988 w 1334988"/>
              <a:gd name="connsiteY6" fmla="*/ 723115 h 867742"/>
              <a:gd name="connsiteX7" fmla="*/ 1292628 w 1334988"/>
              <a:gd name="connsiteY7" fmla="*/ 825382 h 867742"/>
              <a:gd name="connsiteX8" fmla="*/ 1190361 w 1334988"/>
              <a:gd name="connsiteY8" fmla="*/ 867742 h 867742"/>
              <a:gd name="connsiteX9" fmla="*/ 144627 w 1334988"/>
              <a:gd name="connsiteY9" fmla="*/ 867742 h 867742"/>
              <a:gd name="connsiteX10" fmla="*/ 42360 w 1334988"/>
              <a:gd name="connsiteY10" fmla="*/ 825382 h 867742"/>
              <a:gd name="connsiteX11" fmla="*/ 0 w 1334988"/>
              <a:gd name="connsiteY11" fmla="*/ 723115 h 867742"/>
              <a:gd name="connsiteX12" fmla="*/ 0 w 1334988"/>
              <a:gd name="connsiteY12" fmla="*/ 144627 h 86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4988" h="867742">
                <a:moveTo>
                  <a:pt x="0" y="144627"/>
                </a:moveTo>
                <a:cubicBezTo>
                  <a:pt x="0" y="106270"/>
                  <a:pt x="15238" y="69483"/>
                  <a:pt x="42360" y="42360"/>
                </a:cubicBezTo>
                <a:cubicBezTo>
                  <a:pt x="69483" y="15237"/>
                  <a:pt x="106269" y="0"/>
                  <a:pt x="144627" y="0"/>
                </a:cubicBezTo>
                <a:lnTo>
                  <a:pt x="1190361" y="0"/>
                </a:lnTo>
                <a:cubicBezTo>
                  <a:pt x="1228718" y="0"/>
                  <a:pt x="1265505" y="15238"/>
                  <a:pt x="1292628" y="42360"/>
                </a:cubicBezTo>
                <a:cubicBezTo>
                  <a:pt x="1319751" y="69483"/>
                  <a:pt x="1334988" y="106269"/>
                  <a:pt x="1334988" y="144627"/>
                </a:cubicBezTo>
                <a:lnTo>
                  <a:pt x="1334988" y="723115"/>
                </a:lnTo>
                <a:cubicBezTo>
                  <a:pt x="1334988" y="761472"/>
                  <a:pt x="1319751" y="798259"/>
                  <a:pt x="1292628" y="825382"/>
                </a:cubicBezTo>
                <a:cubicBezTo>
                  <a:pt x="1265505" y="852505"/>
                  <a:pt x="1228719" y="867742"/>
                  <a:pt x="1190361" y="867742"/>
                </a:cubicBezTo>
                <a:lnTo>
                  <a:pt x="144627" y="867742"/>
                </a:lnTo>
                <a:cubicBezTo>
                  <a:pt x="106270" y="867742"/>
                  <a:pt x="69483" y="852505"/>
                  <a:pt x="42360" y="825382"/>
                </a:cubicBezTo>
                <a:cubicBezTo>
                  <a:pt x="15237" y="798259"/>
                  <a:pt x="0" y="761473"/>
                  <a:pt x="0" y="723115"/>
                </a:cubicBezTo>
                <a:lnTo>
                  <a:pt x="0" y="144627"/>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99510" tIns="99510" rIns="99510" bIns="99510" numCol="1" spcCol="1270" anchor="ctr" anchorCtr="0">
            <a:noAutofit/>
          </a:bodyPr>
          <a:lstStyle/>
          <a:p>
            <a:pPr algn="ctr" defTabSz="666750">
              <a:lnSpc>
                <a:spcPct val="90000"/>
              </a:lnSpc>
              <a:spcAft>
                <a:spcPct val="35000"/>
              </a:spcAft>
            </a:pPr>
            <a:r>
              <a:rPr lang="en-US" sz="1500" dirty="0" smtClean="0"/>
              <a:t>FortiGate collects data</a:t>
            </a:r>
          </a:p>
        </p:txBody>
      </p:sp>
      <p:pic>
        <p:nvPicPr>
          <p:cNvPr id="39" name="Picture 24" descr="FortiGate_Icon_2U_Lt.png"/>
          <p:cNvPicPr>
            <a:picLocks noChangeAspect="1"/>
          </p:cNvPicPr>
          <p:nvPr/>
        </p:nvPicPr>
        <p:blipFill>
          <a:blip r:embed="rId9" cstate="print"/>
          <a:srcRect/>
          <a:stretch>
            <a:fillRect/>
          </a:stretch>
        </p:blipFill>
        <p:spPr bwMode="auto">
          <a:xfrm>
            <a:off x="2925349" y="1215091"/>
            <a:ext cx="1493838" cy="1046163"/>
          </a:xfrm>
          <a:prstGeom prst="rect">
            <a:avLst/>
          </a:prstGeom>
          <a:noFill/>
          <a:ln w="9525">
            <a:noFill/>
            <a:miter lim="800000"/>
            <a:headEnd/>
            <a:tailEnd/>
          </a:ln>
        </p:spPr>
      </p:pic>
      <p:sp>
        <p:nvSpPr>
          <p:cNvPr id="41" name="Right Arrow 40"/>
          <p:cNvSpPr/>
          <p:nvPr/>
        </p:nvSpPr>
        <p:spPr bwMode="auto">
          <a:xfrm>
            <a:off x="2358683" y="2447193"/>
            <a:ext cx="689317" cy="36576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46" name="Left Arrow 45"/>
          <p:cNvSpPr/>
          <p:nvPr/>
        </p:nvSpPr>
        <p:spPr>
          <a:xfrm>
            <a:off x="4406549" y="2390907"/>
            <a:ext cx="744229" cy="365760"/>
          </a:xfrm>
          <a:prstGeom prst="lef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algn="ctr" defTabSz="914400" eaLnBrk="0" hangingPunct="0">
              <a:spcBef>
                <a:spcPct val="20000"/>
              </a:spcBef>
              <a:buClr>
                <a:schemeClr val="accent1"/>
              </a:buClr>
              <a:buSzPct val="90000"/>
            </a:pPr>
            <a:endParaRPr lang="en-US" sz="2000">
              <a:solidFill>
                <a:schemeClr val="accent2"/>
              </a:solidFill>
              <a:latin typeface="Arial" charset="0"/>
            </a:endParaRPr>
          </a:p>
        </p:txBody>
      </p:sp>
      <p:sp>
        <p:nvSpPr>
          <p:cNvPr id="51" name="Title 50"/>
          <p:cNvSpPr>
            <a:spLocks noGrp="1"/>
          </p:cNvSpPr>
          <p:nvPr>
            <p:ph type="title"/>
          </p:nvPr>
        </p:nvSpPr>
        <p:spPr/>
        <p:txBody>
          <a:bodyPr/>
          <a:lstStyle/>
          <a:p>
            <a:r>
              <a:rPr lang="en-US" dirty="0" smtClean="0">
                <a:solidFill>
                  <a:srgbClr val="060321"/>
                </a:solidFill>
              </a:rPr>
              <a:t>How it Works – Process</a:t>
            </a:r>
            <a:endParaRPr lang="en-US" dirty="0">
              <a:solidFill>
                <a:srgbClr val="060321"/>
              </a:solidFill>
            </a:endParaRPr>
          </a:p>
        </p:txBody>
      </p:sp>
      <p:sp>
        <p:nvSpPr>
          <p:cNvPr id="34" name="Freeform 33"/>
          <p:cNvSpPr/>
          <p:nvPr/>
        </p:nvSpPr>
        <p:spPr>
          <a:xfrm>
            <a:off x="4555899" y="5228258"/>
            <a:ext cx="1334988" cy="867742"/>
          </a:xfrm>
          <a:custGeom>
            <a:avLst/>
            <a:gdLst>
              <a:gd name="connsiteX0" fmla="*/ 0 w 1334988"/>
              <a:gd name="connsiteY0" fmla="*/ 144627 h 867742"/>
              <a:gd name="connsiteX1" fmla="*/ 42360 w 1334988"/>
              <a:gd name="connsiteY1" fmla="*/ 42360 h 867742"/>
              <a:gd name="connsiteX2" fmla="*/ 144627 w 1334988"/>
              <a:gd name="connsiteY2" fmla="*/ 0 h 867742"/>
              <a:gd name="connsiteX3" fmla="*/ 1190361 w 1334988"/>
              <a:gd name="connsiteY3" fmla="*/ 0 h 867742"/>
              <a:gd name="connsiteX4" fmla="*/ 1292628 w 1334988"/>
              <a:gd name="connsiteY4" fmla="*/ 42360 h 867742"/>
              <a:gd name="connsiteX5" fmla="*/ 1334988 w 1334988"/>
              <a:gd name="connsiteY5" fmla="*/ 144627 h 867742"/>
              <a:gd name="connsiteX6" fmla="*/ 1334988 w 1334988"/>
              <a:gd name="connsiteY6" fmla="*/ 723115 h 867742"/>
              <a:gd name="connsiteX7" fmla="*/ 1292628 w 1334988"/>
              <a:gd name="connsiteY7" fmla="*/ 825382 h 867742"/>
              <a:gd name="connsiteX8" fmla="*/ 1190361 w 1334988"/>
              <a:gd name="connsiteY8" fmla="*/ 867742 h 867742"/>
              <a:gd name="connsiteX9" fmla="*/ 144627 w 1334988"/>
              <a:gd name="connsiteY9" fmla="*/ 867742 h 867742"/>
              <a:gd name="connsiteX10" fmla="*/ 42360 w 1334988"/>
              <a:gd name="connsiteY10" fmla="*/ 825382 h 867742"/>
              <a:gd name="connsiteX11" fmla="*/ 0 w 1334988"/>
              <a:gd name="connsiteY11" fmla="*/ 723115 h 867742"/>
              <a:gd name="connsiteX12" fmla="*/ 0 w 1334988"/>
              <a:gd name="connsiteY12" fmla="*/ 144627 h 86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4988" h="867742">
                <a:moveTo>
                  <a:pt x="0" y="144627"/>
                </a:moveTo>
                <a:cubicBezTo>
                  <a:pt x="0" y="106270"/>
                  <a:pt x="15238" y="69483"/>
                  <a:pt x="42360" y="42360"/>
                </a:cubicBezTo>
                <a:cubicBezTo>
                  <a:pt x="69483" y="15237"/>
                  <a:pt x="106269" y="0"/>
                  <a:pt x="144627" y="0"/>
                </a:cubicBezTo>
                <a:lnTo>
                  <a:pt x="1190361" y="0"/>
                </a:lnTo>
                <a:cubicBezTo>
                  <a:pt x="1228718" y="0"/>
                  <a:pt x="1265505" y="15238"/>
                  <a:pt x="1292628" y="42360"/>
                </a:cubicBezTo>
                <a:cubicBezTo>
                  <a:pt x="1319751" y="69483"/>
                  <a:pt x="1334988" y="106269"/>
                  <a:pt x="1334988" y="144627"/>
                </a:cubicBezTo>
                <a:lnTo>
                  <a:pt x="1334988" y="723115"/>
                </a:lnTo>
                <a:cubicBezTo>
                  <a:pt x="1334988" y="761472"/>
                  <a:pt x="1319751" y="798259"/>
                  <a:pt x="1292628" y="825382"/>
                </a:cubicBezTo>
                <a:cubicBezTo>
                  <a:pt x="1265505" y="852505"/>
                  <a:pt x="1228719" y="867742"/>
                  <a:pt x="1190361" y="867742"/>
                </a:cubicBezTo>
                <a:lnTo>
                  <a:pt x="144627" y="867742"/>
                </a:lnTo>
                <a:cubicBezTo>
                  <a:pt x="106270" y="867742"/>
                  <a:pt x="69483" y="852505"/>
                  <a:pt x="42360" y="825382"/>
                </a:cubicBezTo>
                <a:cubicBezTo>
                  <a:pt x="15237" y="798259"/>
                  <a:pt x="0" y="761473"/>
                  <a:pt x="0" y="723115"/>
                </a:cubicBezTo>
                <a:lnTo>
                  <a:pt x="0" y="144627"/>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99510" tIns="99510" rIns="99510" bIns="99510" numCol="1" spcCol="1270" anchor="ctr" anchorCtr="0">
            <a:noAutofit/>
          </a:bodyPr>
          <a:lstStyle/>
          <a:p>
            <a:pPr lvl="0" algn="ctr" defTabSz="666750">
              <a:lnSpc>
                <a:spcPct val="90000"/>
              </a:lnSpc>
              <a:spcAft>
                <a:spcPct val="35000"/>
              </a:spcAft>
            </a:pPr>
            <a:r>
              <a:rPr lang="en-US" sz="1500" dirty="0" smtClean="0"/>
              <a:t>Analytics API</a:t>
            </a:r>
          </a:p>
        </p:txBody>
      </p:sp>
      <p:sp>
        <p:nvSpPr>
          <p:cNvPr id="36" name="Right Arrow 35"/>
          <p:cNvSpPr/>
          <p:nvPr/>
        </p:nvSpPr>
        <p:spPr bwMode="auto">
          <a:xfrm rot="18659767" flipH="1">
            <a:off x="5239243" y="4787274"/>
            <a:ext cx="689317" cy="36576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38" name="Right Arrow 37"/>
          <p:cNvSpPr/>
          <p:nvPr/>
        </p:nvSpPr>
        <p:spPr bwMode="auto">
          <a:xfrm rot="18659767" flipH="1">
            <a:off x="6592394" y="3438506"/>
            <a:ext cx="689317" cy="36576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Tree>
    <p:extLst>
      <p:ext uri="{BB962C8B-B14F-4D97-AF65-F5344CB8AC3E}">
        <p14:creationId xmlns:p14="http://schemas.microsoft.com/office/powerpoint/2010/main" val="4288876853"/>
      </p:ext>
    </p:extLst>
  </p:cSld>
  <p:clrMapOvr>
    <a:masterClrMapping/>
  </p:clrMapOvr>
  <p:transition>
    <p:wipe dir="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60321"/>
                </a:solidFill>
              </a:rPr>
              <a:t>Real-time and Historical </a:t>
            </a:r>
            <a:r>
              <a:rPr lang="en-US" dirty="0">
                <a:solidFill>
                  <a:srgbClr val="060321"/>
                </a:solidFill>
              </a:rPr>
              <a:t>H</a:t>
            </a:r>
            <a:r>
              <a:rPr lang="en-US" dirty="0" smtClean="0">
                <a:solidFill>
                  <a:srgbClr val="060321"/>
                </a:solidFill>
              </a:rPr>
              <a:t>eat Maps</a:t>
            </a:r>
            <a:endParaRPr lang="en-US" dirty="0">
              <a:solidFill>
                <a:srgbClr val="060321"/>
              </a:solidFill>
            </a:endParaRPr>
          </a:p>
        </p:txBody>
      </p:sp>
      <p:pic>
        <p:nvPicPr>
          <p:cNvPr id="2050" name="Picture 2" descr="C:\Users\mdevincentis\Desktop\Launches\Aug 19th Retail Launch\Presence Analytics Components\Solution Guide\Images\1 Heatmap.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5078"/>
          <a:stretch/>
        </p:blipFill>
        <p:spPr bwMode="auto">
          <a:xfrm>
            <a:off x="1069428" y="914400"/>
            <a:ext cx="7160172" cy="5172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1425357"/>
      </p:ext>
    </p:extLst>
  </p:cSld>
  <p:clrMapOvr>
    <a:masterClrMapping/>
  </p:clrMapOvr>
  <p:transition>
    <p:wipe dir="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descr="http://www.myfacewhenapp.com/assets/iphone5_frame-7cd753ae10cf8a5048027422dca78914.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72200" y="1070226"/>
            <a:ext cx="2514600" cy="5482974"/>
          </a:xfrm>
          <a:prstGeom prst="rect">
            <a:avLst/>
          </a:prstGeom>
          <a:noFill/>
        </p:spPr>
      </p:pic>
      <p:sp>
        <p:nvSpPr>
          <p:cNvPr id="15362" name="Title 1"/>
          <p:cNvSpPr>
            <a:spLocks noGrp="1"/>
          </p:cNvSpPr>
          <p:nvPr>
            <p:ph type="title"/>
          </p:nvPr>
        </p:nvSpPr>
        <p:spPr/>
        <p:txBody>
          <a:bodyPr/>
          <a:lstStyle/>
          <a:p>
            <a:r>
              <a:rPr lang="en-US" smtClean="0"/>
              <a:t>Social Wi-Fi</a:t>
            </a:r>
          </a:p>
        </p:txBody>
      </p:sp>
      <p:sp>
        <p:nvSpPr>
          <p:cNvPr id="15363" name="Content Placeholder 2"/>
          <p:cNvSpPr>
            <a:spLocks noGrp="1"/>
          </p:cNvSpPr>
          <p:nvPr>
            <p:ph type="body" sz="quarter" idx="11"/>
          </p:nvPr>
        </p:nvSpPr>
        <p:spPr>
          <a:xfrm>
            <a:off x="457200" y="1269470"/>
            <a:ext cx="5715000" cy="4676775"/>
          </a:xfrm>
        </p:spPr>
        <p:txBody>
          <a:bodyPr/>
          <a:lstStyle/>
          <a:p>
            <a:r>
              <a:rPr lang="en-US" dirty="0" smtClean="0"/>
              <a:t>Cloud based Captive portal for Wireless login via Social-network username</a:t>
            </a:r>
          </a:p>
          <a:p>
            <a:pPr lvl="1"/>
            <a:r>
              <a:rPr lang="en-US" dirty="0" smtClean="0"/>
              <a:t>Connect with your customers</a:t>
            </a:r>
          </a:p>
          <a:p>
            <a:pPr lvl="1"/>
            <a:r>
              <a:rPr lang="en-US" dirty="0" smtClean="0"/>
              <a:t>Know more about customer interests</a:t>
            </a:r>
          </a:p>
          <a:p>
            <a:pPr lvl="1"/>
            <a:r>
              <a:rPr lang="en-US" dirty="0" smtClean="0"/>
              <a:t>Increase likes and fans &amp; Loyalty</a:t>
            </a:r>
          </a:p>
          <a:p>
            <a:pPr lvl="1"/>
            <a:endParaRPr lang="en-US" dirty="0" smtClean="0"/>
          </a:p>
          <a:p>
            <a:r>
              <a:rPr lang="en-US" dirty="0" smtClean="0"/>
              <a:t>Enables</a:t>
            </a:r>
          </a:p>
          <a:p>
            <a:pPr lvl="1"/>
            <a:r>
              <a:rPr lang="en-US" dirty="0" smtClean="0"/>
              <a:t>Smart-signage advertizing </a:t>
            </a:r>
          </a:p>
          <a:p>
            <a:pPr lvl="1"/>
            <a:r>
              <a:rPr lang="en-US" dirty="0" smtClean="0"/>
              <a:t>API for demographic Analysis</a:t>
            </a:r>
          </a:p>
          <a:p>
            <a:pPr lvl="1"/>
            <a:r>
              <a:rPr lang="en-US" dirty="0" smtClean="0"/>
              <a:t>API for your own applications</a:t>
            </a:r>
          </a:p>
          <a:p>
            <a:pPr lvl="1"/>
            <a:r>
              <a:rPr lang="en-US" dirty="0" smtClean="0"/>
              <a:t>Portal customization service to match your brand </a:t>
            </a:r>
          </a:p>
          <a:p>
            <a:endParaRPr lang="en-US" dirty="0" smtClean="0"/>
          </a:p>
        </p:txBody>
      </p:sp>
      <p:pic>
        <p:nvPicPr>
          <p:cNvPr id="41986" name="Picture 2" descr="Logo of Wi-Fi Zone"/>
          <p:cNvPicPr>
            <a:picLocks noChangeAspect="1" noChangeArrowheads="1"/>
          </p:cNvPicPr>
          <p:nvPr/>
        </p:nvPicPr>
        <p:blipFill>
          <a:blip r:embed="rId3" cstate="email">
            <a:clrChange>
              <a:clrFrom>
                <a:srgbClr val="FCFEFB"/>
              </a:clrFrom>
              <a:clrTo>
                <a:srgbClr val="FCFEFB">
                  <a:alpha val="0"/>
                </a:srgbClr>
              </a:clrTo>
            </a:clrChange>
            <a:extLst>
              <a:ext uri="{28A0092B-C50C-407E-A947-70E740481C1C}">
                <a14:useLocalDpi xmlns:a14="http://schemas.microsoft.com/office/drawing/2010/main"/>
              </a:ext>
            </a:extLst>
          </a:blip>
          <a:srcRect/>
          <a:stretch>
            <a:fillRect/>
          </a:stretch>
        </p:blipFill>
        <p:spPr bwMode="auto">
          <a:xfrm>
            <a:off x="6553200" y="1828800"/>
            <a:ext cx="1828799" cy="1828800"/>
          </a:xfrm>
          <a:prstGeom prst="rect">
            <a:avLst/>
          </a:prstGeom>
          <a:noFill/>
        </p:spPr>
      </p:pic>
      <p:sp>
        <p:nvSpPr>
          <p:cNvPr id="15" name="Rounded Rectangle 14"/>
          <p:cNvSpPr/>
          <p:nvPr/>
        </p:nvSpPr>
        <p:spPr bwMode="auto">
          <a:xfrm>
            <a:off x="6553200" y="3657600"/>
            <a:ext cx="1828800" cy="381000"/>
          </a:xfrm>
          <a:prstGeom prst="round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indent="0"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spc="300" normalizeH="0" baseline="0" dirty="0" smtClean="0">
                <a:ln>
                  <a:noFill/>
                </a:ln>
                <a:solidFill>
                  <a:schemeClr val="accent1">
                    <a:lumMod val="40000"/>
                    <a:lumOff val="60000"/>
                  </a:schemeClr>
                </a:solidFill>
                <a:effectLst/>
                <a:latin typeface="Helvetica" pitchFamily="34" charset="0"/>
                <a:cs typeface="Helvetica" pitchFamily="34" charset="0"/>
              </a:rPr>
              <a:t>1-Login</a:t>
            </a:r>
            <a:endParaRPr kumimoji="0" lang="en-US" sz="1400" b="1" i="0" u="none" strike="noStrike" cap="none" spc="300" normalizeH="0" baseline="0" dirty="0">
              <a:ln>
                <a:noFill/>
              </a:ln>
              <a:solidFill>
                <a:schemeClr val="accent1">
                  <a:lumMod val="40000"/>
                  <a:lumOff val="60000"/>
                </a:schemeClr>
              </a:solidFill>
              <a:effectLst/>
              <a:latin typeface="Helvetica" pitchFamily="34" charset="0"/>
              <a:cs typeface="Helvetica" pitchFamily="34" charset="0"/>
            </a:endParaRPr>
          </a:p>
        </p:txBody>
      </p:sp>
      <p:sp>
        <p:nvSpPr>
          <p:cNvPr id="16" name="Rounded Rectangle 15"/>
          <p:cNvSpPr/>
          <p:nvPr/>
        </p:nvSpPr>
        <p:spPr bwMode="auto">
          <a:xfrm>
            <a:off x="6553200" y="4191000"/>
            <a:ext cx="1828800" cy="381000"/>
          </a:xfrm>
          <a:prstGeom prst="round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indent="0"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spc="300" normalizeH="0" baseline="0" dirty="0" smtClean="0">
                <a:ln>
                  <a:noFill/>
                </a:ln>
                <a:solidFill>
                  <a:schemeClr val="accent1">
                    <a:lumMod val="40000"/>
                    <a:lumOff val="60000"/>
                  </a:schemeClr>
                </a:solidFill>
                <a:effectLst/>
                <a:latin typeface="Helvetica" pitchFamily="34" charset="0"/>
                <a:cs typeface="Helvetica" pitchFamily="34" charset="0"/>
              </a:rPr>
              <a:t>2- Like Us</a:t>
            </a:r>
            <a:endParaRPr kumimoji="0" lang="en-US" sz="1400" b="1" i="0" u="none" strike="noStrike" cap="none" spc="300" normalizeH="0" baseline="0" dirty="0">
              <a:ln>
                <a:noFill/>
              </a:ln>
              <a:solidFill>
                <a:schemeClr val="accent1">
                  <a:lumMod val="40000"/>
                  <a:lumOff val="60000"/>
                </a:schemeClr>
              </a:solidFill>
              <a:effectLst/>
              <a:latin typeface="Helvetica" pitchFamily="34" charset="0"/>
              <a:cs typeface="Helvetica" pitchFamily="34" charset="0"/>
            </a:endParaRPr>
          </a:p>
        </p:txBody>
      </p:sp>
      <p:sp>
        <p:nvSpPr>
          <p:cNvPr id="17" name="Rounded Rectangle 16"/>
          <p:cNvSpPr/>
          <p:nvPr/>
        </p:nvSpPr>
        <p:spPr bwMode="auto">
          <a:xfrm>
            <a:off x="6553200" y="4724400"/>
            <a:ext cx="1828800" cy="381000"/>
          </a:xfrm>
          <a:prstGeom prst="round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indent="0"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spc="300" normalizeH="0" baseline="0" dirty="0" smtClean="0">
                <a:ln>
                  <a:noFill/>
                </a:ln>
                <a:solidFill>
                  <a:schemeClr val="accent1">
                    <a:lumMod val="40000"/>
                    <a:lumOff val="60000"/>
                  </a:schemeClr>
                </a:solidFill>
                <a:effectLst/>
                <a:latin typeface="Helvetica" pitchFamily="34" charset="0"/>
                <a:cs typeface="Helvetica" pitchFamily="34" charset="0"/>
              </a:rPr>
              <a:t>3-Get</a:t>
            </a:r>
            <a:r>
              <a:rPr kumimoji="0" lang="en-US" sz="1400" b="1" i="0" u="none" strike="noStrike" cap="none" spc="300" normalizeH="0" dirty="0" smtClean="0">
                <a:ln>
                  <a:noFill/>
                </a:ln>
                <a:solidFill>
                  <a:schemeClr val="accent1">
                    <a:lumMod val="40000"/>
                    <a:lumOff val="60000"/>
                  </a:schemeClr>
                </a:solidFill>
                <a:effectLst/>
                <a:latin typeface="Helvetica" pitchFamily="34" charset="0"/>
                <a:cs typeface="Helvetica" pitchFamily="34" charset="0"/>
              </a:rPr>
              <a:t> </a:t>
            </a:r>
            <a:r>
              <a:rPr kumimoji="0" lang="en-US" sz="1400" b="1" i="0" u="none" strike="noStrike" cap="none" spc="300" normalizeH="0" dirty="0" err="1" smtClean="0">
                <a:ln>
                  <a:noFill/>
                </a:ln>
                <a:solidFill>
                  <a:schemeClr val="accent1">
                    <a:lumMod val="40000"/>
                    <a:lumOff val="60000"/>
                  </a:schemeClr>
                </a:solidFill>
                <a:effectLst/>
                <a:latin typeface="Helvetica" pitchFamily="34" charset="0"/>
                <a:cs typeface="Helvetica" pitchFamily="34" charset="0"/>
              </a:rPr>
              <a:t>WiFi</a:t>
            </a:r>
            <a:endParaRPr kumimoji="0" lang="en-US" sz="1400" b="1" i="0" u="none" strike="noStrike" cap="none" spc="300" normalizeH="0" baseline="0" dirty="0">
              <a:ln>
                <a:noFill/>
              </a:ln>
              <a:solidFill>
                <a:schemeClr val="accent1">
                  <a:lumMod val="40000"/>
                  <a:lumOff val="60000"/>
                </a:schemeClr>
              </a:solidFill>
              <a:effectLst/>
              <a:latin typeface="Helvetica" pitchFamily="34" charset="0"/>
              <a:cs typeface="Helvetica" pitchFamily="34" charset="0"/>
            </a:endParaRPr>
          </a:p>
        </p:txBody>
      </p:sp>
      <p:sp>
        <p:nvSpPr>
          <p:cNvPr id="18" name="Rounded Rectangle 17"/>
          <p:cNvSpPr/>
          <p:nvPr/>
        </p:nvSpPr>
        <p:spPr bwMode="auto">
          <a:xfrm>
            <a:off x="6553200" y="4191000"/>
            <a:ext cx="1828800" cy="381000"/>
          </a:xfrm>
          <a:prstGeom prst="round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indent="0"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spc="300" normalizeH="0" baseline="0" dirty="0" smtClean="0">
                <a:ln>
                  <a:noFill/>
                </a:ln>
                <a:solidFill>
                  <a:schemeClr val="accent1">
                    <a:lumMod val="40000"/>
                    <a:lumOff val="60000"/>
                  </a:schemeClr>
                </a:solidFill>
                <a:effectLst/>
                <a:latin typeface="Helvetica" pitchFamily="34" charset="0"/>
                <a:cs typeface="Helvetica" pitchFamily="34" charset="0"/>
              </a:rPr>
              <a:t>2- Take</a:t>
            </a:r>
            <a:r>
              <a:rPr kumimoji="0" lang="en-US" sz="1400" b="1" i="0" u="none" strike="noStrike" cap="none" spc="300" normalizeH="0" dirty="0" smtClean="0">
                <a:ln>
                  <a:noFill/>
                </a:ln>
                <a:solidFill>
                  <a:schemeClr val="accent1">
                    <a:lumMod val="40000"/>
                    <a:lumOff val="60000"/>
                  </a:schemeClr>
                </a:solidFill>
                <a:effectLst/>
                <a:latin typeface="Helvetica" pitchFamily="34" charset="0"/>
                <a:cs typeface="Helvetica" pitchFamily="34" charset="0"/>
              </a:rPr>
              <a:t> Survey</a:t>
            </a:r>
            <a:endParaRPr kumimoji="0" lang="en-US" sz="1400" b="1" i="0" u="none" strike="noStrike" cap="none" spc="300" normalizeH="0" baseline="0" dirty="0">
              <a:ln>
                <a:noFill/>
              </a:ln>
              <a:solidFill>
                <a:schemeClr val="accent1">
                  <a:lumMod val="40000"/>
                  <a:lumOff val="60000"/>
                </a:schemeClr>
              </a:solidFill>
              <a:effectLst/>
              <a:latin typeface="Helvetica" pitchFamily="34" charset="0"/>
              <a:cs typeface="Helvetica" pitchFamily="34" charset="0"/>
            </a:endParaRPr>
          </a:p>
        </p:txBody>
      </p:sp>
      <p:sp>
        <p:nvSpPr>
          <p:cNvPr id="19" name="Rounded Rectangle 18"/>
          <p:cNvSpPr/>
          <p:nvPr/>
        </p:nvSpPr>
        <p:spPr bwMode="auto">
          <a:xfrm>
            <a:off x="6553200" y="4191000"/>
            <a:ext cx="1828800" cy="381000"/>
          </a:xfrm>
          <a:prstGeom prst="round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indent="0"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spc="100" normalizeH="0" baseline="0" dirty="0" smtClean="0">
                <a:ln>
                  <a:noFill/>
                </a:ln>
                <a:solidFill>
                  <a:schemeClr val="accent1">
                    <a:lumMod val="40000"/>
                    <a:lumOff val="60000"/>
                  </a:schemeClr>
                </a:solidFill>
                <a:effectLst/>
                <a:latin typeface="Helvetica" pitchFamily="34" charset="0"/>
                <a:cs typeface="Helvetica" pitchFamily="34" charset="0"/>
              </a:rPr>
              <a:t>2- Download</a:t>
            </a:r>
            <a:r>
              <a:rPr kumimoji="0" lang="en-US" sz="1400" b="1" i="0" u="none" strike="noStrike" cap="none" spc="100" normalizeH="0" dirty="0" smtClean="0">
                <a:ln>
                  <a:noFill/>
                </a:ln>
                <a:solidFill>
                  <a:schemeClr val="accent1">
                    <a:lumMod val="40000"/>
                    <a:lumOff val="60000"/>
                  </a:schemeClr>
                </a:solidFill>
                <a:effectLst/>
                <a:latin typeface="Helvetica" pitchFamily="34" charset="0"/>
                <a:cs typeface="Helvetica" pitchFamily="34" charset="0"/>
              </a:rPr>
              <a:t> App</a:t>
            </a:r>
            <a:endParaRPr kumimoji="0" lang="en-US" sz="1400" b="1" i="0" u="none" strike="noStrike" cap="none" spc="100" normalizeH="0" baseline="0" dirty="0">
              <a:ln>
                <a:noFill/>
              </a:ln>
              <a:solidFill>
                <a:schemeClr val="accent1">
                  <a:lumMod val="40000"/>
                  <a:lumOff val="60000"/>
                </a:schemeClr>
              </a:solidFill>
              <a:effectLst/>
              <a:latin typeface="Helvetica" pitchFamily="34" charset="0"/>
              <a:cs typeface="Helvetica" pitchFamily="34" charset="0"/>
            </a:endParaRPr>
          </a:p>
        </p:txBody>
      </p:sp>
      <p:sp>
        <p:nvSpPr>
          <p:cNvPr id="20" name="Rounded Rectangle 19"/>
          <p:cNvSpPr/>
          <p:nvPr/>
        </p:nvSpPr>
        <p:spPr bwMode="auto">
          <a:xfrm>
            <a:off x="6553200" y="4724400"/>
            <a:ext cx="1828800" cy="381000"/>
          </a:xfrm>
          <a:prstGeom prst="round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indent="0"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spc="300" normalizeH="0" baseline="0" dirty="0" smtClean="0">
                <a:ln>
                  <a:noFill/>
                </a:ln>
                <a:solidFill>
                  <a:schemeClr val="accent1">
                    <a:lumMod val="40000"/>
                    <a:lumOff val="60000"/>
                  </a:schemeClr>
                </a:solidFill>
                <a:effectLst/>
                <a:latin typeface="Helvetica" pitchFamily="34" charset="0"/>
                <a:cs typeface="Helvetica" pitchFamily="34" charset="0"/>
              </a:rPr>
              <a:t>3-Get</a:t>
            </a:r>
            <a:r>
              <a:rPr kumimoji="0" lang="en-US" sz="1400" b="1" i="0" u="none" strike="noStrike" cap="none" spc="300" normalizeH="0" dirty="0" smtClean="0">
                <a:ln>
                  <a:noFill/>
                </a:ln>
                <a:solidFill>
                  <a:schemeClr val="accent1">
                    <a:lumMod val="40000"/>
                    <a:lumOff val="60000"/>
                  </a:schemeClr>
                </a:solidFill>
                <a:effectLst/>
                <a:latin typeface="Helvetica" pitchFamily="34" charset="0"/>
                <a:cs typeface="Helvetica" pitchFamily="34" charset="0"/>
              </a:rPr>
              <a:t> Rewards</a:t>
            </a:r>
            <a:endParaRPr kumimoji="0" lang="en-US" sz="1400" b="1" i="0" u="none" strike="noStrike" cap="none" spc="300" normalizeH="0" baseline="0" dirty="0">
              <a:ln>
                <a:noFill/>
              </a:ln>
              <a:solidFill>
                <a:schemeClr val="accent1">
                  <a:lumMod val="40000"/>
                  <a:lumOff val="60000"/>
                </a:schemeClr>
              </a:solidFill>
              <a:effectLst/>
              <a:latin typeface="Helvetica" pitchFamily="34" charset="0"/>
              <a:cs typeface="Helvetica" pitchFamily="34" charset="0"/>
            </a:endParaRPr>
          </a:p>
        </p:txBody>
      </p:sp>
    </p:spTree>
    <p:extLst>
      <p:ext uri="{BB962C8B-B14F-4D97-AF65-F5344CB8AC3E}">
        <p14:creationId xmlns:p14="http://schemas.microsoft.com/office/powerpoint/2010/main" val="418059186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ppt_x</p:attrName>
                                        </p:attrNameLst>
                                      </p:cBhvr>
                                      <p:tavLst>
                                        <p:tav tm="0">
                                          <p:val>
                                            <p:strVal val="#ppt_x-.2"/>
                                          </p:val>
                                        </p:tav>
                                        <p:tav tm="100000">
                                          <p:val>
                                            <p:strVal val="#ppt_x"/>
                                          </p:val>
                                        </p:tav>
                                      </p:tavLst>
                                    </p:anim>
                                    <p:anim calcmode="lin" valueType="num">
                                      <p:cBhvr>
                                        <p:cTn id="8"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5"/>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ppt_x</p:attrName>
                                        </p:attrNameLst>
                                      </p:cBhvr>
                                      <p:tavLst>
                                        <p:tav tm="0">
                                          <p:val>
                                            <p:strVal val="#ppt_x-.2"/>
                                          </p:val>
                                        </p:tav>
                                        <p:tav tm="100000">
                                          <p:val>
                                            <p:strVal val="#ppt_x"/>
                                          </p:val>
                                        </p:tav>
                                      </p:tavLst>
                                    </p:anim>
                                    <p:anim calcmode="lin" valueType="num">
                                      <p:cBhvr>
                                        <p:cTn id="14"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6"/>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ppt_x</p:attrName>
                                        </p:attrNameLst>
                                      </p:cBhvr>
                                      <p:tavLst>
                                        <p:tav tm="0">
                                          <p:val>
                                            <p:strVal val="#ppt_x-.2"/>
                                          </p:val>
                                        </p:tav>
                                        <p:tav tm="100000">
                                          <p:val>
                                            <p:strVal val="#ppt_x"/>
                                          </p:val>
                                        </p:tav>
                                      </p:tavLst>
                                    </p:anim>
                                    <p:anim calcmode="lin" valueType="num">
                                      <p:cBhvr>
                                        <p:cTn id="20"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000" fill="hold"/>
                                        <p:tgtEl>
                                          <p:spTgt spid="18"/>
                                        </p:tgtEl>
                                        <p:attrNameLst>
                                          <p:attrName>ppt_x</p:attrName>
                                        </p:attrNameLst>
                                      </p:cBhvr>
                                      <p:tavLst>
                                        <p:tav tm="0">
                                          <p:val>
                                            <p:strVal val="#ppt_x-.2"/>
                                          </p:val>
                                        </p:tav>
                                        <p:tav tm="100000">
                                          <p:val>
                                            <p:strVal val="#ppt_x"/>
                                          </p:val>
                                        </p:tav>
                                      </p:tavLst>
                                    </p:anim>
                                    <p:anim calcmode="lin" valueType="num">
                                      <p:cBhvr>
                                        <p:cTn id="27"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1000" fill="hold"/>
                                        <p:tgtEl>
                                          <p:spTgt spid="19"/>
                                        </p:tgtEl>
                                        <p:attrNameLst>
                                          <p:attrName>ppt_x</p:attrName>
                                        </p:attrNameLst>
                                      </p:cBhvr>
                                      <p:tavLst>
                                        <p:tav tm="0">
                                          <p:val>
                                            <p:strVal val="#ppt_x-.2"/>
                                          </p:val>
                                        </p:tav>
                                        <p:tav tm="100000">
                                          <p:val>
                                            <p:strVal val="#ppt_x"/>
                                          </p:val>
                                        </p:tav>
                                      </p:tavLst>
                                    </p:anim>
                                    <p:anim calcmode="lin" valueType="num">
                                      <p:cBhvr>
                                        <p:cTn id="34"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9"/>
                                        </p:tgtEl>
                                      </p:cBhvr>
                                    </p:animEffect>
                                  </p:childTnLst>
                                </p:cTn>
                              </p:par>
                            </p:childTnLst>
                          </p:cTn>
                        </p:par>
                        <p:par>
                          <p:cTn id="36" fill="hold">
                            <p:stCondLst>
                              <p:cond delay="1000"/>
                            </p:stCondLst>
                            <p:childTnLst>
                              <p:par>
                                <p:cTn id="37" presetID="29"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ppt_x</p:attrName>
                                        </p:attrNameLst>
                                      </p:cBhvr>
                                      <p:tavLst>
                                        <p:tav tm="0">
                                          <p:val>
                                            <p:strVal val="#ppt_x-.2"/>
                                          </p:val>
                                        </p:tav>
                                        <p:tav tm="100000">
                                          <p:val>
                                            <p:strVal val="#ppt_x"/>
                                          </p:val>
                                        </p:tav>
                                      </p:tavLst>
                                    </p:anim>
                                    <p:anim calcmode="lin" valueType="num">
                                      <p:cBhvr>
                                        <p:cTn id="40"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4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6" descr="http://www.myfacewhenapp.com/assets/iphone5_frame-7cd753ae10cf8a5048027422dca7891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02385" y="1301470"/>
            <a:ext cx="1733573" cy="4114800"/>
          </a:xfrm>
          <a:prstGeom prst="rect">
            <a:avLst/>
          </a:prstGeom>
          <a:noFill/>
        </p:spPr>
      </p:pic>
      <p:sp>
        <p:nvSpPr>
          <p:cNvPr id="7" name="Title 6"/>
          <p:cNvSpPr>
            <a:spLocks noGrp="1"/>
          </p:cNvSpPr>
          <p:nvPr>
            <p:ph type="title"/>
          </p:nvPr>
        </p:nvSpPr>
        <p:spPr/>
        <p:txBody>
          <a:bodyPr/>
          <a:lstStyle/>
          <a:p>
            <a:r>
              <a:rPr lang="en-US" smtClean="0"/>
              <a:t>Connect – Social Wi-Fi and Opt-In Marketing</a:t>
            </a:r>
            <a:endParaRPr lang="en-US" dirty="0"/>
          </a:p>
        </p:txBody>
      </p:sp>
      <p:sp>
        <p:nvSpPr>
          <p:cNvPr id="8" name="Text Placeholder 7"/>
          <p:cNvSpPr>
            <a:spLocks noGrp="1"/>
          </p:cNvSpPr>
          <p:nvPr>
            <p:ph type="body" sz="quarter" idx="11"/>
          </p:nvPr>
        </p:nvSpPr>
        <p:spPr/>
        <p:txBody>
          <a:bodyPr/>
          <a:lstStyle/>
          <a:p>
            <a:endParaRPr lang="en-US"/>
          </a:p>
        </p:txBody>
      </p:sp>
      <p:sp>
        <p:nvSpPr>
          <p:cNvPr id="20" name="Rounded Rectangle 19"/>
          <p:cNvSpPr/>
          <p:nvPr/>
        </p:nvSpPr>
        <p:spPr>
          <a:xfrm>
            <a:off x="7829232" y="2437727"/>
            <a:ext cx="1153603" cy="1524000"/>
          </a:xfrm>
          <a:prstGeom prst="roundRect">
            <a:avLst/>
          </a:prstGeom>
          <a:effectLst>
            <a:outerShdw blurRad="76200" dir="18900000" sy="23000" kx="-1200000" algn="bl" rotWithShape="0">
              <a:prstClr val="black">
                <a:alpha val="2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dirty="0" smtClean="0"/>
              <a:t>Like Us on Facebook</a:t>
            </a:r>
          </a:p>
          <a:p>
            <a:pPr algn="ctr"/>
            <a:endParaRPr lang="en-US" sz="1400" dirty="0" smtClean="0"/>
          </a:p>
          <a:p>
            <a:pPr algn="ctr"/>
            <a:r>
              <a:rPr lang="en-US" sz="1400" dirty="0" smtClean="0"/>
              <a:t>Push coupon to customer</a:t>
            </a:r>
            <a:endParaRPr lang="en-US" sz="1400" dirty="0"/>
          </a:p>
        </p:txBody>
      </p:sp>
      <p:sp>
        <p:nvSpPr>
          <p:cNvPr id="19" name="Right Arrow 18"/>
          <p:cNvSpPr/>
          <p:nvPr/>
        </p:nvSpPr>
        <p:spPr>
          <a:xfrm>
            <a:off x="7489937" y="2703151"/>
            <a:ext cx="475013" cy="767105"/>
          </a:xfrm>
          <a:prstGeom prst="rightArrow">
            <a:avLst/>
          </a:prstGeom>
          <a:effectLst>
            <a:outerShdw blurRad="76200" dir="18900000" sy="23000" kx="-1200000" algn="bl" rotWithShape="0">
              <a:prstClr val="black">
                <a:alpha val="2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21" name="Picture 6" descr="http://www.myfacewhenapp.com/assets/iphone5_frame-7cd753ae10cf8a5048027422dca7891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05000" y="1294727"/>
            <a:ext cx="1733573" cy="4114800"/>
          </a:xfrm>
          <a:prstGeom prst="rect">
            <a:avLst/>
          </a:prstGeom>
          <a:noFill/>
        </p:spPr>
      </p:pic>
      <p:grpSp>
        <p:nvGrpSpPr>
          <p:cNvPr id="2" name="Group 25"/>
          <p:cNvGrpSpPr/>
          <p:nvPr/>
        </p:nvGrpSpPr>
        <p:grpSpPr>
          <a:xfrm>
            <a:off x="5791200" y="1294727"/>
            <a:ext cx="1733573" cy="4114800"/>
            <a:chOff x="6200775" y="1048544"/>
            <a:chExt cx="2057400" cy="4883436"/>
          </a:xfrm>
        </p:grpSpPr>
        <p:pic>
          <p:nvPicPr>
            <p:cNvPr id="27"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53175" y="1658144"/>
              <a:ext cx="1761830" cy="3127248"/>
            </a:xfrm>
            <a:prstGeom prst="rect">
              <a:avLst/>
            </a:prstGeom>
            <a:noFill/>
            <a:ln w="9525">
              <a:noFill/>
              <a:miter lim="800000"/>
              <a:headEnd/>
              <a:tailEnd/>
            </a:ln>
            <a:effectLst/>
          </p:spPr>
        </p:pic>
        <p:pic>
          <p:nvPicPr>
            <p:cNvPr id="28" name="Picture 6" descr="http://www.myfacewhenapp.com/assets/iphone5_frame-7cd753ae10cf8a5048027422dca7891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00775" y="1048544"/>
              <a:ext cx="2057400" cy="4883436"/>
            </a:xfrm>
            <a:prstGeom prst="rect">
              <a:avLst/>
            </a:prstGeom>
            <a:noFill/>
          </p:spPr>
        </p:pic>
      </p:grpSp>
      <p:grpSp>
        <p:nvGrpSpPr>
          <p:cNvPr id="3" name="Group 28"/>
          <p:cNvGrpSpPr/>
          <p:nvPr/>
        </p:nvGrpSpPr>
        <p:grpSpPr>
          <a:xfrm>
            <a:off x="0" y="1294727"/>
            <a:ext cx="1733573" cy="4184364"/>
            <a:chOff x="0" y="1048544"/>
            <a:chExt cx="2057400" cy="4883436"/>
          </a:xfrm>
        </p:grpSpPr>
        <p:pic>
          <p:nvPicPr>
            <p:cNvPr id="30" name="Picture 6" descr="http://www.myfacewhenapp.com/assets/iphone5_frame-7cd753ae10cf8a5048027422dca78914.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1048544"/>
              <a:ext cx="2057400" cy="4883436"/>
            </a:xfrm>
            <a:prstGeom prst="rect">
              <a:avLst/>
            </a:prstGeom>
            <a:noFill/>
          </p:spPr>
        </p:pic>
        <p:pic>
          <p:nvPicPr>
            <p:cNvPr id="31"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80975" y="1655096"/>
              <a:ext cx="1761830" cy="3127248"/>
            </a:xfrm>
            <a:prstGeom prst="rect">
              <a:avLst/>
            </a:prstGeom>
            <a:noFill/>
            <a:ln w="9525">
              <a:noFill/>
              <a:miter lim="800000"/>
              <a:headEnd/>
              <a:tailEnd/>
            </a:ln>
          </p:spPr>
        </p:pic>
      </p:grpSp>
      <p:pic>
        <p:nvPicPr>
          <p:cNvPr id="2051" name="Picture 3"/>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037297" y="1831667"/>
            <a:ext cx="1477090" cy="2594677"/>
          </a:xfrm>
          <a:prstGeom prst="rect">
            <a:avLst/>
          </a:prstGeom>
          <a:noFill/>
          <a:ln w="9525">
            <a:noFill/>
            <a:miter lim="800000"/>
            <a:headEnd/>
            <a:tailEnd/>
          </a:ln>
        </p:spPr>
      </p:pic>
      <p:pic>
        <p:nvPicPr>
          <p:cNvPr id="16" name="Picture 15" descr="photo.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048183" y="1844985"/>
            <a:ext cx="1454287" cy="2581360"/>
          </a:xfrm>
          <a:prstGeom prst="rect">
            <a:avLst/>
          </a:prstGeom>
        </p:spPr>
      </p:pic>
      <p:sp>
        <p:nvSpPr>
          <p:cNvPr id="5" name="Rectangle 4"/>
          <p:cNvSpPr/>
          <p:nvPr/>
        </p:nvSpPr>
        <p:spPr>
          <a:xfrm>
            <a:off x="239953" y="5172670"/>
            <a:ext cx="8904047" cy="1354217"/>
          </a:xfrm>
          <a:prstGeom prst="rect">
            <a:avLst/>
          </a:prstGeom>
        </p:spPr>
        <p:txBody>
          <a:bodyPr wrap="square">
            <a:spAutoFit/>
          </a:bodyPr>
          <a:lstStyle/>
          <a:p>
            <a:pPr marL="579438" indent="-285750">
              <a:buFont typeface="Arial"/>
              <a:buChar char="•"/>
            </a:pPr>
            <a:r>
              <a:rPr lang="en-US" sz="1800" dirty="0"/>
              <a:t>Guest </a:t>
            </a:r>
            <a:r>
              <a:rPr lang="en-US" sz="1800" dirty="0" err="1" smtClean="0"/>
              <a:t>WiFi</a:t>
            </a:r>
            <a:r>
              <a:rPr lang="en-US" sz="1800" dirty="0" smtClean="0"/>
              <a:t> access </a:t>
            </a:r>
            <a:r>
              <a:rPr lang="en-US" sz="1800" dirty="0"/>
              <a:t>via </a:t>
            </a:r>
            <a:r>
              <a:rPr lang="en-US" sz="1800" dirty="0" smtClean="0"/>
              <a:t>using social network username, </a:t>
            </a:r>
            <a:r>
              <a:rPr lang="en-US" sz="1800" dirty="0"/>
              <a:t>or email address</a:t>
            </a:r>
          </a:p>
          <a:p>
            <a:pPr marL="579438" indent="-285750">
              <a:buFont typeface="Arial"/>
              <a:buChar char="•"/>
            </a:pPr>
            <a:r>
              <a:rPr lang="en-US" sz="1800" dirty="0" smtClean="0"/>
              <a:t>Expands </a:t>
            </a:r>
            <a:r>
              <a:rPr lang="en-US" sz="1800" dirty="0"/>
              <a:t>retailers Social Media </a:t>
            </a:r>
            <a:r>
              <a:rPr lang="en-US" sz="1800" dirty="0" smtClean="0"/>
              <a:t>advertising footprint</a:t>
            </a:r>
            <a:endParaRPr lang="en-US" sz="1800" dirty="0"/>
          </a:p>
          <a:p>
            <a:pPr marL="579438" indent="-285750">
              <a:buFont typeface="Arial"/>
              <a:buChar char="•"/>
            </a:pPr>
            <a:r>
              <a:rPr lang="en-US" sz="1800" dirty="0" smtClean="0"/>
              <a:t>Marketing value of a </a:t>
            </a:r>
            <a:r>
              <a:rPr lang="en-US" sz="1800" dirty="0" err="1" smtClean="0"/>
              <a:t>Facebook</a:t>
            </a:r>
            <a:r>
              <a:rPr lang="en-US" sz="1800" dirty="0" smtClean="0"/>
              <a:t> fan has increased from $136 to nearly $200*</a:t>
            </a:r>
          </a:p>
          <a:p>
            <a:pPr marL="293688"/>
            <a:endParaRPr lang="en-US" sz="1400" dirty="0" smtClean="0"/>
          </a:p>
          <a:p>
            <a:pPr marL="293688"/>
            <a:r>
              <a:rPr lang="en-US" sz="1400" dirty="0" smtClean="0"/>
              <a:t>Source: http://www.syncapse.com/resources/webcasts/#facebook-fan-value-an-empirical-approach</a:t>
            </a:r>
          </a:p>
        </p:txBody>
      </p:sp>
      <p:pic>
        <p:nvPicPr>
          <p:cNvPr id="18" name="Picture 2" descr="Logo of Wi-Fi Zone"/>
          <p:cNvPicPr>
            <a:picLocks noChangeAspect="1" noChangeArrowheads="1"/>
          </p:cNvPicPr>
          <p:nvPr/>
        </p:nvPicPr>
        <p:blipFill>
          <a:blip r:embed="rId9" cstate="email">
            <a:clrChange>
              <a:clrFrom>
                <a:srgbClr val="FCFEFB"/>
              </a:clrFrom>
              <a:clrTo>
                <a:srgbClr val="FCFEFB">
                  <a:alpha val="0"/>
                </a:srgbClr>
              </a:clrTo>
            </a:clrChange>
            <a:extLst>
              <a:ext uri="{28A0092B-C50C-407E-A947-70E740481C1C}">
                <a14:useLocalDpi xmlns:a14="http://schemas.microsoft.com/office/drawing/2010/main"/>
              </a:ext>
            </a:extLst>
          </a:blip>
          <a:srcRect/>
          <a:stretch>
            <a:fillRect/>
          </a:stretch>
        </p:blipFill>
        <p:spPr bwMode="auto">
          <a:xfrm>
            <a:off x="2133600" y="2438400"/>
            <a:ext cx="1219200" cy="1219201"/>
          </a:xfrm>
          <a:prstGeom prst="rect">
            <a:avLst/>
          </a:prstGeom>
          <a:noFill/>
        </p:spPr>
      </p:pic>
    </p:spTree>
    <p:extLst>
      <p:ext uri="{BB962C8B-B14F-4D97-AF65-F5344CB8AC3E}">
        <p14:creationId xmlns:p14="http://schemas.microsoft.com/office/powerpoint/2010/main" val="131482725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22" presetClass="entr" presetSubtype="8"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ipe(left)">
                                      <p:cBhvr>
                                        <p:cTn id="10" dur="500"/>
                                        <p:tgtEl>
                                          <p:spTgt spid="2051"/>
                                        </p:tgtEl>
                                      </p:cBhvr>
                                    </p:animEffect>
                                  </p:childTnLst>
                                </p:cTn>
                              </p:par>
                              <p:par>
                                <p:cTn id="11" presetID="22" presetClass="entr" presetSubtype="8"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par>
                                <p:cTn id="22" presetID="22" presetClass="entr" presetSubtype="8"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22" presetClass="entr" presetSubtype="8"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smtClean="0"/>
              <a:t>Enabling Social Marketing</a:t>
            </a:r>
            <a:endParaRPr lang="en-US" dirty="0"/>
          </a:p>
        </p:txBody>
      </p:sp>
      <p:sp>
        <p:nvSpPr>
          <p:cNvPr id="63490" name="Content Placeholder 1"/>
          <p:cNvSpPr>
            <a:spLocks noGrp="1"/>
          </p:cNvSpPr>
          <p:nvPr>
            <p:ph type="body" sz="quarter" idx="11"/>
          </p:nvPr>
        </p:nvSpPr>
        <p:spPr>
          <a:xfrm>
            <a:off x="1977390" y="1269470"/>
            <a:ext cx="6709410" cy="4676775"/>
          </a:xfrm>
        </p:spPr>
        <p:txBody>
          <a:bodyPr/>
          <a:lstStyle/>
          <a:p>
            <a:pPr marL="457200" indent="-457200">
              <a:buFont typeface="+mj-lt"/>
              <a:buAutoNum type="arabicPeriod"/>
            </a:pPr>
            <a:r>
              <a:rPr lang="en-US" sz="2800" dirty="0" smtClean="0"/>
              <a:t>Customer logs on Social </a:t>
            </a:r>
            <a:r>
              <a:rPr lang="en-US" sz="2800" dirty="0" err="1" smtClean="0"/>
              <a:t>WiFi</a:t>
            </a:r>
            <a:endParaRPr lang="en-US" sz="2800" dirty="0" smtClean="0"/>
          </a:p>
          <a:p>
            <a:pPr marL="457200" indent="-457200">
              <a:buFont typeface="+mj-lt"/>
              <a:buAutoNum type="arabicPeriod"/>
            </a:pPr>
            <a:endParaRPr lang="en-US" sz="2000" dirty="0" smtClean="0"/>
          </a:p>
          <a:p>
            <a:pPr marL="457200" indent="-457200">
              <a:buFont typeface="+mj-lt"/>
              <a:buAutoNum type="arabicPeriod"/>
            </a:pPr>
            <a:r>
              <a:rPr lang="en-US" sz="2800" dirty="0" smtClean="0"/>
              <a:t>Customer Likes store and receives coupon</a:t>
            </a:r>
          </a:p>
          <a:p>
            <a:pPr lvl="1"/>
            <a:r>
              <a:rPr lang="en-US" sz="2400" dirty="0" smtClean="0"/>
              <a:t>Gamification: Amount can vary based on loyalty</a:t>
            </a:r>
          </a:p>
          <a:p>
            <a:pPr marL="457200" indent="-457200">
              <a:buFont typeface="+mj-lt"/>
              <a:buAutoNum type="arabicPeriod"/>
            </a:pPr>
            <a:endParaRPr lang="en-US" sz="2000" dirty="0" smtClean="0"/>
          </a:p>
          <a:p>
            <a:pPr marL="457200" indent="-457200">
              <a:buFont typeface="+mj-lt"/>
              <a:buAutoNum type="arabicPeriod"/>
            </a:pPr>
            <a:r>
              <a:rPr lang="en-US" sz="2800" dirty="0" smtClean="0"/>
              <a:t>Customer redeems coupon at store</a:t>
            </a:r>
          </a:p>
          <a:p>
            <a:pPr marL="457200" indent="-457200">
              <a:buFont typeface="+mj-lt"/>
              <a:buAutoNum type="arabicPeriod"/>
            </a:pPr>
            <a:endParaRPr lang="en-US" sz="2000" dirty="0" smtClean="0"/>
          </a:p>
          <a:p>
            <a:pPr marL="457200" indent="-457200">
              <a:buFont typeface="+mj-lt"/>
              <a:buAutoNum type="arabicPeriod"/>
            </a:pPr>
            <a:r>
              <a:rPr lang="en-US" sz="2800" dirty="0" smtClean="0"/>
              <a:t>Customer’s Friends see Like and do the same</a:t>
            </a:r>
          </a:p>
          <a:p>
            <a:pPr marL="457200" indent="-457200">
              <a:buFont typeface="+mj-lt"/>
              <a:buAutoNum type="arabicPeriod"/>
            </a:pPr>
            <a:endParaRPr lang="en-US" sz="2000" dirty="0" smtClean="0"/>
          </a:p>
          <a:p>
            <a:pPr marL="457200" indent="-457200">
              <a:buFont typeface="+mj-lt"/>
              <a:buAutoNum type="arabicPeriod"/>
            </a:pPr>
            <a:r>
              <a:rPr lang="en-US" sz="2800" dirty="0" smtClean="0"/>
              <a:t>Coupon is seen by Customer’s friend</a:t>
            </a:r>
          </a:p>
        </p:txBody>
      </p:sp>
      <p:pic>
        <p:nvPicPr>
          <p:cNvPr id="63491" name="Picture 3" descr="Screen Shot 2014-06-18 at 5.00.03 PM.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98631" y="1295400"/>
            <a:ext cx="892969"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2" name="Picture 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937260" y="4457700"/>
            <a:ext cx="1040130" cy="97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4" name="Picture 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937260" y="1988820"/>
            <a:ext cx="1040130" cy="97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8"/>
          <p:cNvGrpSpPr>
            <a:grpSpLocks/>
          </p:cNvGrpSpPr>
          <p:nvPr/>
        </p:nvGrpSpPr>
        <p:grpSpPr bwMode="auto">
          <a:xfrm>
            <a:off x="68580" y="2263140"/>
            <a:ext cx="1836420" cy="3634740"/>
            <a:chOff x="0" y="2514600"/>
            <a:chExt cx="2336800" cy="4038600"/>
          </a:xfrm>
          <a:solidFill>
            <a:srgbClr val="3366FF"/>
          </a:solidFill>
        </p:grpSpPr>
        <p:sp>
          <p:nvSpPr>
            <p:cNvPr id="5" name="Bent-Up Arrow 4"/>
            <p:cNvSpPr/>
            <p:nvPr/>
          </p:nvSpPr>
          <p:spPr>
            <a:xfrm rot="5400000" flipH="1">
              <a:off x="-317500" y="2832100"/>
              <a:ext cx="1714500" cy="1079500"/>
            </a:xfrm>
            <a:prstGeom prst="bentUpArrow">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p>
          </p:txBody>
        </p:sp>
        <p:sp>
          <p:nvSpPr>
            <p:cNvPr id="7" name="Rectangle 6"/>
            <p:cNvSpPr/>
            <p:nvPr/>
          </p:nvSpPr>
          <p:spPr>
            <a:xfrm>
              <a:off x="0" y="4191000"/>
              <a:ext cx="279400" cy="2362200"/>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p>
          </p:txBody>
        </p:sp>
        <p:sp>
          <p:nvSpPr>
            <p:cNvPr id="11" name="Rectangle 10"/>
            <p:cNvSpPr/>
            <p:nvPr/>
          </p:nvSpPr>
          <p:spPr>
            <a:xfrm>
              <a:off x="279400" y="6248400"/>
              <a:ext cx="2057400" cy="304800"/>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p>
          </p:txBody>
        </p:sp>
      </p:grpSp>
    </p:spTree>
    <p:extLst>
      <p:ext uri="{BB962C8B-B14F-4D97-AF65-F5344CB8AC3E}">
        <p14:creationId xmlns:p14="http://schemas.microsoft.com/office/powerpoint/2010/main" val="1011341108"/>
      </p:ext>
    </p:extLst>
  </p:cSld>
  <p:clrMapOvr>
    <a:masterClrMapping/>
  </p:clrMapOvr>
  <p:transition>
    <p:wipe dir="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Guest/Social WiFi Benefits</a:t>
            </a:r>
            <a:endParaRPr lang="en-US" dirty="0"/>
          </a:p>
        </p:txBody>
      </p:sp>
      <p:sp>
        <p:nvSpPr>
          <p:cNvPr id="5" name="Text Placeholder 4"/>
          <p:cNvSpPr>
            <a:spLocks noGrp="1"/>
          </p:cNvSpPr>
          <p:nvPr>
            <p:ph type="body" sz="quarter" idx="11"/>
          </p:nvPr>
        </p:nvSpPr>
        <p:spPr>
          <a:xfrm>
            <a:off x="457200" y="1269470"/>
            <a:ext cx="8229600" cy="4676775"/>
          </a:xfrm>
        </p:spPr>
        <p:txBody>
          <a:bodyPr/>
          <a:lstStyle/>
          <a:p>
            <a:pPr marL="0" indent="0">
              <a:buClr>
                <a:srgbClr val="ED2721"/>
              </a:buClr>
              <a:buNone/>
              <a:defRPr/>
            </a:pPr>
            <a:r>
              <a:rPr lang="en-US" sz="2000" b="1" dirty="0">
                <a:ea typeface="ＭＳ Ｐゴシック" charset="0"/>
              </a:rPr>
              <a:t>For Customer:</a:t>
            </a:r>
          </a:p>
          <a:p>
            <a:pPr marL="347663" indent="-228600">
              <a:buClr>
                <a:srgbClr val="ED2721"/>
              </a:buClr>
              <a:buFont typeface="+mj-lt"/>
              <a:buAutoNum type="arabicPeriod"/>
              <a:defRPr/>
            </a:pPr>
            <a:r>
              <a:rPr lang="en-US" sz="2000" dirty="0">
                <a:ea typeface="ＭＳ Ｐゴシック" charset="0"/>
              </a:rPr>
              <a:t>Better signal</a:t>
            </a:r>
          </a:p>
          <a:p>
            <a:pPr marL="347663" indent="-228600">
              <a:buClr>
                <a:srgbClr val="ED2721"/>
              </a:buClr>
              <a:buFont typeface="+mj-lt"/>
              <a:buAutoNum type="arabicPeriod"/>
              <a:defRPr/>
            </a:pPr>
            <a:r>
              <a:rPr lang="en-US" sz="2000" dirty="0">
                <a:ea typeface="ＭＳ Ｐゴシック" charset="0"/>
              </a:rPr>
              <a:t>Doesn’t use data bytes</a:t>
            </a:r>
          </a:p>
          <a:p>
            <a:pPr marL="347663" indent="-228600">
              <a:buClr>
                <a:srgbClr val="ED2721"/>
              </a:buClr>
              <a:buFont typeface="+mj-lt"/>
              <a:buAutoNum type="arabicPeriod"/>
              <a:defRPr/>
            </a:pPr>
            <a:r>
              <a:rPr lang="en-US" sz="2000" dirty="0">
                <a:ea typeface="ＭＳ Ｐゴシック" charset="0"/>
              </a:rPr>
              <a:t>Kids play games while parents shop</a:t>
            </a:r>
          </a:p>
          <a:p>
            <a:pPr marL="347663" indent="-228600">
              <a:buClr>
                <a:srgbClr val="ED2721"/>
              </a:buClr>
              <a:buFont typeface="+mj-lt"/>
              <a:buAutoNum type="arabicPeriod"/>
              <a:defRPr/>
            </a:pPr>
            <a:r>
              <a:rPr lang="en-US" sz="2000" dirty="0">
                <a:ea typeface="ＭＳ Ｐゴシック" charset="0"/>
              </a:rPr>
              <a:t>Discount coupons only available on </a:t>
            </a:r>
            <a:r>
              <a:rPr lang="en-US" sz="2000" dirty="0" err="1" smtClean="0">
                <a:ea typeface="ＭＳ Ｐゴシック" charset="0"/>
              </a:rPr>
              <a:t>WiFi</a:t>
            </a:r>
            <a:endParaRPr lang="en-US" sz="2000" dirty="0">
              <a:ea typeface="ＭＳ Ｐゴシック" charset="0"/>
            </a:endParaRPr>
          </a:p>
        </p:txBody>
      </p:sp>
      <p:sp>
        <p:nvSpPr>
          <p:cNvPr id="6" name="Text Placeholder 4"/>
          <p:cNvSpPr txBox="1">
            <a:spLocks/>
          </p:cNvSpPr>
          <p:nvPr/>
        </p:nvSpPr>
        <p:spPr>
          <a:xfrm>
            <a:off x="4713514" y="1269470"/>
            <a:ext cx="4354286" cy="4735286"/>
          </a:xfrm>
          <a:prstGeom prst="rect">
            <a:avLst/>
          </a:prstGeom>
          <a:effectLst/>
        </p:spPr>
        <p:txBody>
          <a:bodyPr>
            <a:normAutofit/>
          </a:bodyPr>
          <a:lstStyle/>
          <a:p>
            <a:pPr marL="457200" marR="0" lvl="0" indent="-457200" algn="l" defTabSz="914400" rtl="0" eaLnBrk="1" fontAlgn="base" latinLnBrk="0" hangingPunct="1">
              <a:lnSpc>
                <a:spcPct val="100000"/>
              </a:lnSpc>
              <a:spcBef>
                <a:spcPct val="20000"/>
              </a:spcBef>
              <a:spcAft>
                <a:spcPct val="0"/>
              </a:spcAft>
              <a:buClr>
                <a:srgbClr val="ED2721"/>
              </a:buClr>
              <a:buSzPct val="100000"/>
              <a:tabLst/>
              <a:defRPr/>
            </a:pPr>
            <a:r>
              <a:rPr kumimoji="0" lang="en-US" sz="2000" b="1" i="0" u="none" strike="noStrike" kern="0" cap="none" spc="0" normalizeH="0" baseline="0" noProof="0" dirty="0" smtClean="0">
                <a:ln>
                  <a:noFill/>
                </a:ln>
                <a:solidFill>
                  <a:srgbClr val="1B232A"/>
                </a:solidFill>
                <a:effectLst/>
                <a:uLnTx/>
                <a:uFillTx/>
                <a:latin typeface="Arial Narrow"/>
                <a:ea typeface="ＭＳ Ｐゴシック" charset="0"/>
                <a:cs typeface="Arial Narrow"/>
              </a:rPr>
              <a:t>For </a:t>
            </a:r>
            <a:r>
              <a:rPr lang="en-US" sz="2000" b="1" kern="0" dirty="0" smtClean="0">
                <a:solidFill>
                  <a:srgbClr val="1B232A"/>
                </a:solidFill>
                <a:latin typeface="Arial Narrow"/>
                <a:ea typeface="ＭＳ Ｐゴシック" charset="0"/>
                <a:cs typeface="Arial Narrow"/>
              </a:rPr>
              <a:t>Retailer</a:t>
            </a:r>
            <a:r>
              <a:rPr kumimoji="0" lang="en-US" sz="2000" b="1" i="0" u="none" strike="noStrike" kern="0" cap="none" spc="0" normalizeH="0" baseline="0" noProof="0" dirty="0" smtClean="0">
                <a:ln>
                  <a:noFill/>
                </a:ln>
                <a:solidFill>
                  <a:srgbClr val="1B232A"/>
                </a:solidFill>
                <a:effectLst/>
                <a:uLnTx/>
                <a:uFillTx/>
                <a:latin typeface="Arial Narrow"/>
                <a:ea typeface="ＭＳ Ｐゴシック" charset="0"/>
                <a:cs typeface="Arial Narrow"/>
              </a:rPr>
              <a:t>:</a:t>
            </a:r>
          </a:p>
          <a:p>
            <a:pPr marL="347663" marR="0" lvl="0" indent="-228600" algn="l" defTabSz="914400" rtl="0" eaLnBrk="1" fontAlgn="base" latinLnBrk="0" hangingPunct="1">
              <a:lnSpc>
                <a:spcPct val="100000"/>
              </a:lnSpc>
              <a:spcBef>
                <a:spcPct val="20000"/>
              </a:spcBef>
              <a:spcAft>
                <a:spcPct val="0"/>
              </a:spcAft>
              <a:buClr>
                <a:srgbClr val="ED2721"/>
              </a:buClr>
              <a:buSzPct val="100000"/>
              <a:buFont typeface="+mj-lt"/>
              <a:buAutoNum type="arabicPeriod"/>
              <a:tabLst/>
              <a:defRPr/>
            </a:pPr>
            <a:r>
              <a:rPr lang="en-US" sz="2000" kern="0" dirty="0" smtClean="0">
                <a:solidFill>
                  <a:srgbClr val="1B232A"/>
                </a:solidFill>
                <a:latin typeface="Arial Narrow"/>
                <a:ea typeface="ＭＳ Ｐゴシック" charset="0"/>
                <a:cs typeface="Arial Narrow"/>
              </a:rPr>
              <a:t>Marketing opt-in</a:t>
            </a:r>
          </a:p>
          <a:p>
            <a:pPr marL="347663" indent="-228600" fontAlgn="base">
              <a:spcBef>
                <a:spcPct val="20000"/>
              </a:spcBef>
              <a:spcAft>
                <a:spcPct val="0"/>
              </a:spcAft>
              <a:buClr>
                <a:srgbClr val="ED2721"/>
              </a:buClr>
              <a:buSzPct val="100000"/>
              <a:buFont typeface="+mj-lt"/>
              <a:buAutoNum type="arabicPeriod"/>
              <a:defRPr/>
            </a:pPr>
            <a:r>
              <a:rPr lang="en-US" sz="2000" kern="0" dirty="0">
                <a:solidFill>
                  <a:srgbClr val="1B232A"/>
                </a:solidFill>
                <a:latin typeface="Arial Narrow"/>
                <a:ea typeface="ＭＳ Ｐゴシック" charset="0"/>
                <a:cs typeface="Arial Narrow"/>
              </a:rPr>
              <a:t>Send targeted </a:t>
            </a:r>
            <a:r>
              <a:rPr lang="en-US" sz="2000" kern="0" dirty="0" smtClean="0">
                <a:solidFill>
                  <a:srgbClr val="1B232A"/>
                </a:solidFill>
                <a:latin typeface="Arial Narrow"/>
                <a:ea typeface="ＭＳ Ｐゴシック" charset="0"/>
                <a:cs typeface="Arial Narrow"/>
              </a:rPr>
              <a:t>advertising</a:t>
            </a:r>
            <a:endParaRPr lang="en-US" sz="2000" kern="0" dirty="0">
              <a:solidFill>
                <a:srgbClr val="1B232A"/>
              </a:solidFill>
              <a:latin typeface="Arial Narrow"/>
              <a:ea typeface="ＭＳ Ｐゴシック" charset="0"/>
              <a:cs typeface="Arial Narrow"/>
            </a:endParaRPr>
          </a:p>
          <a:p>
            <a:pPr marL="347663" lvl="0" indent="-228600" fontAlgn="base">
              <a:spcBef>
                <a:spcPct val="20000"/>
              </a:spcBef>
              <a:spcAft>
                <a:spcPct val="0"/>
              </a:spcAft>
              <a:buClr>
                <a:srgbClr val="ED2721"/>
              </a:buClr>
              <a:buSzPct val="100000"/>
              <a:buFont typeface="+mj-lt"/>
              <a:buAutoNum type="arabicPeriod"/>
              <a:defRPr/>
            </a:pPr>
            <a:r>
              <a:rPr lang="en-US" sz="2000" kern="0" dirty="0">
                <a:solidFill>
                  <a:srgbClr val="1B232A"/>
                </a:solidFill>
                <a:latin typeface="Arial Narrow"/>
                <a:ea typeface="ＭＳ Ｐゴシック" charset="0"/>
                <a:cs typeface="Arial Narrow"/>
              </a:rPr>
              <a:t>Email </a:t>
            </a:r>
            <a:r>
              <a:rPr lang="en-US" sz="2000" kern="0" dirty="0" err="1">
                <a:solidFill>
                  <a:srgbClr val="1B232A"/>
                </a:solidFill>
                <a:latin typeface="Arial Narrow"/>
                <a:ea typeface="ＭＳ Ｐゴシック" charset="0"/>
                <a:cs typeface="Arial Narrow"/>
              </a:rPr>
              <a:t>advertizing</a:t>
            </a:r>
            <a:endParaRPr lang="en-US" sz="2000" kern="0" dirty="0">
              <a:solidFill>
                <a:srgbClr val="1B232A"/>
              </a:solidFill>
              <a:latin typeface="Arial Narrow"/>
              <a:ea typeface="ＭＳ Ｐゴシック" charset="0"/>
              <a:cs typeface="Arial Narrow"/>
            </a:endParaRPr>
          </a:p>
          <a:p>
            <a:pPr marL="347663" indent="-228600" fontAlgn="base">
              <a:spcBef>
                <a:spcPct val="20000"/>
              </a:spcBef>
              <a:spcAft>
                <a:spcPct val="0"/>
              </a:spcAft>
              <a:buClr>
                <a:srgbClr val="ED2721"/>
              </a:buClr>
              <a:buSzPct val="100000"/>
              <a:buFont typeface="+mj-lt"/>
              <a:buAutoNum type="arabicPeriod"/>
              <a:defRPr/>
            </a:pPr>
            <a:r>
              <a:rPr lang="en-US" sz="2000" kern="0" dirty="0" smtClean="0">
                <a:solidFill>
                  <a:srgbClr val="1B232A"/>
                </a:solidFill>
                <a:latin typeface="Arial Narrow"/>
                <a:ea typeface="ＭＳ Ｐゴシック" charset="0"/>
                <a:cs typeface="Arial Narrow"/>
              </a:rPr>
              <a:t>Enables </a:t>
            </a:r>
            <a:r>
              <a:rPr lang="en-US" sz="2000" kern="0" dirty="0">
                <a:solidFill>
                  <a:srgbClr val="1B232A"/>
                </a:solidFill>
                <a:latin typeface="Arial Narrow"/>
                <a:ea typeface="ＭＳ Ｐゴシック" charset="0"/>
                <a:cs typeface="Arial Narrow"/>
              </a:rPr>
              <a:t>social marketing</a:t>
            </a:r>
          </a:p>
          <a:p>
            <a:pPr marL="347663" marR="0" lvl="0" indent="-228600" algn="l" defTabSz="914400" rtl="0" eaLnBrk="1" fontAlgn="base" latinLnBrk="0" hangingPunct="1">
              <a:lnSpc>
                <a:spcPct val="100000"/>
              </a:lnSpc>
              <a:spcBef>
                <a:spcPct val="20000"/>
              </a:spcBef>
              <a:spcAft>
                <a:spcPct val="0"/>
              </a:spcAft>
              <a:buClr>
                <a:srgbClr val="ED2721"/>
              </a:buClr>
              <a:buSzPct val="100000"/>
              <a:buFont typeface="+mj-lt"/>
              <a:buAutoNum type="arabicPeriod"/>
              <a:tabLst/>
              <a:defRPr/>
            </a:pPr>
            <a:r>
              <a:rPr lang="en-US" sz="2000" kern="0" noProof="0" dirty="0" smtClean="0">
                <a:solidFill>
                  <a:srgbClr val="1B232A"/>
                </a:solidFill>
                <a:latin typeface="Arial Narrow"/>
                <a:ea typeface="ＭＳ Ｐゴシック" charset="0"/>
                <a:cs typeface="Arial Narrow"/>
              </a:rPr>
              <a:t>More Likes on Facebook</a:t>
            </a:r>
          </a:p>
          <a:p>
            <a:pPr marL="347663" indent="-228600" fontAlgn="base">
              <a:spcBef>
                <a:spcPct val="20000"/>
              </a:spcBef>
              <a:spcAft>
                <a:spcPct val="0"/>
              </a:spcAft>
              <a:buClr>
                <a:srgbClr val="ED2721"/>
              </a:buClr>
              <a:buSzPct val="100000"/>
              <a:buFont typeface="+mj-lt"/>
              <a:buAutoNum type="arabicPeriod"/>
              <a:defRPr/>
            </a:pPr>
            <a:r>
              <a:rPr lang="en-US" sz="2000" kern="0" dirty="0" smtClean="0">
                <a:solidFill>
                  <a:srgbClr val="1B232A"/>
                </a:solidFill>
                <a:latin typeface="Arial Narrow"/>
                <a:ea typeface="ＭＳ Ｐゴシック" charset="0"/>
                <a:cs typeface="Arial Narrow"/>
              </a:rPr>
              <a:t>Send personal birthday cards</a:t>
            </a:r>
            <a:endParaRPr lang="en-US" sz="2000" kern="0" dirty="0">
              <a:solidFill>
                <a:srgbClr val="1B232A"/>
              </a:solidFill>
              <a:latin typeface="Arial Narrow"/>
              <a:ea typeface="ＭＳ Ｐゴシック" charset="0"/>
              <a:cs typeface="Arial Narrow"/>
            </a:endParaRPr>
          </a:p>
          <a:p>
            <a:pPr marL="347663" marR="0" lvl="0" indent="-228600" algn="l" defTabSz="914400" rtl="0" eaLnBrk="1" fontAlgn="base" latinLnBrk="0" hangingPunct="1">
              <a:lnSpc>
                <a:spcPct val="100000"/>
              </a:lnSpc>
              <a:spcBef>
                <a:spcPct val="20000"/>
              </a:spcBef>
              <a:spcAft>
                <a:spcPct val="0"/>
              </a:spcAft>
              <a:buClr>
                <a:srgbClr val="ED2721"/>
              </a:buClr>
              <a:buSzPct val="100000"/>
              <a:buFont typeface="+mj-lt"/>
              <a:buAutoNum type="arabicPeriod"/>
              <a:tabLst/>
              <a:defRPr/>
            </a:pPr>
            <a:endParaRPr kumimoji="0" lang="en-US" sz="2000" b="0" i="0" u="none" strike="noStrike" kern="0" cap="none" spc="0" normalizeH="0" baseline="0" noProof="0" dirty="0">
              <a:ln>
                <a:noFill/>
              </a:ln>
              <a:solidFill>
                <a:srgbClr val="1B232A"/>
              </a:solidFill>
              <a:effectLst/>
              <a:uLnTx/>
              <a:uFillTx/>
              <a:latin typeface="Arial Narrow"/>
              <a:ea typeface="ＭＳ Ｐゴシック" charset="0"/>
              <a:cs typeface="Arial Narrow"/>
            </a:endParaRPr>
          </a:p>
        </p:txBody>
      </p:sp>
      <p:graphicFrame>
        <p:nvGraphicFramePr>
          <p:cNvPr id="7" name="Table 6"/>
          <p:cNvGraphicFramePr>
            <a:graphicFrameLocks noGrp="1"/>
          </p:cNvGraphicFramePr>
          <p:nvPr>
            <p:extLst>
              <p:ext uri="{D42A27DB-BD31-4B8C-83A1-F6EECF244321}">
                <p14:modId xmlns:p14="http://schemas.microsoft.com/office/powerpoint/2010/main" val="3556024459"/>
              </p:ext>
            </p:extLst>
          </p:nvPr>
        </p:nvGraphicFramePr>
        <p:xfrm>
          <a:off x="152400" y="5083692"/>
          <a:ext cx="8760976" cy="936108"/>
        </p:xfrm>
        <a:graphic>
          <a:graphicData uri="http://schemas.openxmlformats.org/drawingml/2006/table">
            <a:tbl>
              <a:tblPr/>
              <a:tblGrid>
                <a:gridCol w="1251568"/>
                <a:gridCol w="1251568"/>
                <a:gridCol w="1251568"/>
                <a:gridCol w="1251568"/>
                <a:gridCol w="1251568"/>
                <a:gridCol w="1256964"/>
                <a:gridCol w="1246172"/>
              </a:tblGrid>
              <a:tr h="257866">
                <a:tc>
                  <a:txBody>
                    <a:bodyPr/>
                    <a:lstStyle/>
                    <a:p>
                      <a:r>
                        <a:rPr lang="en-US" sz="900" b="1" i="0" dirty="0">
                          <a:solidFill>
                            <a:srgbClr val="000000"/>
                          </a:solidFill>
                          <a:effectLst/>
                          <a:latin typeface="Arial"/>
                        </a:rPr>
                        <a:t>Name</a:t>
                      </a:r>
                    </a:p>
                  </a:txBody>
                  <a:tcPr marL="18858" marR="84863" marT="18858" marB="18858" anchor="ctr">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9FBFDF"/>
                    </a:solidFill>
                  </a:tcPr>
                </a:tc>
                <a:tc>
                  <a:txBody>
                    <a:bodyPr/>
                    <a:lstStyle/>
                    <a:p>
                      <a:r>
                        <a:rPr lang="en-US" sz="900" b="1" i="0" dirty="0">
                          <a:solidFill>
                            <a:srgbClr val="000000"/>
                          </a:solidFill>
                          <a:effectLst/>
                          <a:latin typeface="Arial"/>
                        </a:rPr>
                        <a:t>Profile</a:t>
                      </a:r>
                    </a:p>
                  </a:txBody>
                  <a:tcPr marL="18858" marR="84863" marT="18858" marB="18858" anchor="ctr">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99BFE6"/>
                    </a:solidFill>
                  </a:tcPr>
                </a:tc>
                <a:tc>
                  <a:txBody>
                    <a:bodyPr/>
                    <a:lstStyle/>
                    <a:p>
                      <a:r>
                        <a:rPr lang="en-US" sz="900" b="1" i="0">
                          <a:solidFill>
                            <a:srgbClr val="000000"/>
                          </a:solidFill>
                          <a:effectLst/>
                          <a:latin typeface="Arial"/>
                        </a:rPr>
                        <a:t>Age</a:t>
                      </a:r>
                    </a:p>
                  </a:txBody>
                  <a:tcPr marL="18858" marR="84863" marT="18858" marB="18858" anchor="ctr">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99BFE6"/>
                    </a:solidFill>
                  </a:tcPr>
                </a:tc>
                <a:tc>
                  <a:txBody>
                    <a:bodyPr/>
                    <a:lstStyle/>
                    <a:p>
                      <a:r>
                        <a:rPr lang="en-US" sz="900" b="1" i="0" dirty="0" smtClean="0">
                          <a:solidFill>
                            <a:srgbClr val="000000"/>
                          </a:solidFill>
                          <a:effectLst/>
                          <a:latin typeface="Arial"/>
                        </a:rPr>
                        <a:t>Interests</a:t>
                      </a:r>
                      <a:endParaRPr lang="en-US" sz="900" b="1" i="0" dirty="0">
                        <a:solidFill>
                          <a:srgbClr val="000000"/>
                        </a:solidFill>
                        <a:effectLst/>
                        <a:latin typeface="Arial"/>
                      </a:endParaRPr>
                    </a:p>
                  </a:txBody>
                  <a:tcPr marL="18858" marR="84863" marT="18858" marB="18858" anchor="ctr">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99BFE6"/>
                    </a:solidFill>
                  </a:tcPr>
                </a:tc>
                <a:tc>
                  <a:txBody>
                    <a:bodyPr/>
                    <a:lstStyle/>
                    <a:p>
                      <a:r>
                        <a:rPr lang="en-US" sz="900" b="1" i="0" dirty="0">
                          <a:solidFill>
                            <a:srgbClr val="000000"/>
                          </a:solidFill>
                          <a:effectLst/>
                          <a:latin typeface="Arial"/>
                        </a:rPr>
                        <a:t>Gender</a:t>
                      </a:r>
                    </a:p>
                  </a:txBody>
                  <a:tcPr marL="18858" marR="84863" marT="18858" marB="18858" anchor="ctr">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99BFE6"/>
                    </a:solidFill>
                  </a:tcPr>
                </a:tc>
                <a:tc>
                  <a:txBody>
                    <a:bodyPr/>
                    <a:lstStyle/>
                    <a:p>
                      <a:r>
                        <a:rPr lang="en-US" sz="900" b="1" i="0">
                          <a:solidFill>
                            <a:srgbClr val="000000"/>
                          </a:solidFill>
                          <a:effectLst/>
                          <a:latin typeface="Arial"/>
                        </a:rPr>
                        <a:t>E-Mail</a:t>
                      </a:r>
                    </a:p>
                  </a:txBody>
                  <a:tcPr marL="18858" marR="84863" marT="18858" marB="18858" anchor="ctr">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99BFE6"/>
                    </a:solidFill>
                  </a:tcPr>
                </a:tc>
                <a:tc>
                  <a:txBody>
                    <a:bodyPr/>
                    <a:lstStyle/>
                    <a:p>
                      <a:r>
                        <a:rPr lang="en-US" sz="900" b="1" i="0">
                          <a:solidFill>
                            <a:srgbClr val="000000"/>
                          </a:solidFill>
                          <a:effectLst/>
                          <a:latin typeface="Arial"/>
                        </a:rPr>
                        <a:t>Last Login [GMT-0700]</a:t>
                      </a:r>
                    </a:p>
                  </a:txBody>
                  <a:tcPr marL="18858" marR="84863" marT="18858" marB="18858" anchor="ctr">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99BFE6"/>
                    </a:solidFill>
                  </a:tcPr>
                </a:tc>
              </a:tr>
              <a:tr h="257866">
                <a:tc>
                  <a:txBody>
                    <a:bodyPr/>
                    <a:lstStyle/>
                    <a:p>
                      <a:pPr fontAlgn="t"/>
                      <a:r>
                        <a:rPr lang="en-US" sz="900" dirty="0" smtClean="0">
                          <a:solidFill>
                            <a:srgbClr val="3D3D3D"/>
                          </a:solidFill>
                        </a:rPr>
                        <a:t>Brad Peterson</a:t>
                      </a:r>
                      <a:endParaRPr lang="en-US" sz="900" dirty="0">
                        <a:solidFill>
                          <a:srgbClr val="3D3D3D"/>
                        </a:solidFill>
                      </a:endParaRP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fontAlgn="t"/>
                      <a:r>
                        <a:rPr lang="en-US" sz="900" u="none" strike="noStrike" dirty="0">
                          <a:solidFill>
                            <a:srgbClr val="0088CC"/>
                          </a:solidFill>
                          <a:hlinkClick r:id="rId2"/>
                        </a:rPr>
                        <a:t>www.facebook.com/100006847183479</a:t>
                      </a:r>
                      <a:endParaRPr lang="en-US" sz="900" dirty="0">
                        <a:solidFill>
                          <a:srgbClr val="3D3D3D"/>
                        </a:solidFill>
                      </a:endParaRP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900" dirty="0" smtClean="0">
                          <a:solidFill>
                            <a:srgbClr val="3D3D3D"/>
                          </a:solidFill>
                        </a:rPr>
                        <a:t>29</a:t>
                      </a:r>
                      <a:endParaRPr lang="en-US" sz="900" dirty="0">
                        <a:solidFill>
                          <a:srgbClr val="3D3D3D"/>
                        </a:solidFill>
                      </a:endParaRP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900" dirty="0" smtClean="0">
                          <a:solidFill>
                            <a:srgbClr val="3D3D3D"/>
                          </a:solidFill>
                        </a:rPr>
                        <a:t>Cars, hiking</a:t>
                      </a:r>
                      <a:endParaRPr lang="en-US" sz="900" dirty="0">
                        <a:solidFill>
                          <a:srgbClr val="3D3D3D"/>
                        </a:solidFill>
                      </a:endParaRP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900" dirty="0">
                          <a:solidFill>
                            <a:srgbClr val="3D3D3D"/>
                          </a:solidFill>
                        </a:rPr>
                        <a:t>male</a:t>
                      </a: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900" dirty="0" smtClean="0">
                          <a:solidFill>
                            <a:srgbClr val="3D3D3D"/>
                          </a:solidFill>
                        </a:rPr>
                        <a:t>Brad84@hotmail.com</a:t>
                      </a:r>
                      <a:endParaRPr lang="en-US" sz="900" dirty="0">
                        <a:solidFill>
                          <a:srgbClr val="3D3D3D"/>
                        </a:solidFill>
                      </a:endParaRP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900">
                          <a:solidFill>
                            <a:srgbClr val="3D3D3D"/>
                          </a:solidFill>
                        </a:rPr>
                        <a:t>06/25/2014 05:42:07</a:t>
                      </a: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r>
              <a:tr h="257866">
                <a:tc>
                  <a:txBody>
                    <a:bodyPr/>
                    <a:lstStyle/>
                    <a:p>
                      <a:pPr fontAlgn="t"/>
                      <a:r>
                        <a:rPr lang="en-US" sz="900" dirty="0" smtClean="0">
                          <a:solidFill>
                            <a:srgbClr val="3D3D3D"/>
                          </a:solidFill>
                        </a:rPr>
                        <a:t>Kirsten</a:t>
                      </a:r>
                      <a:r>
                        <a:rPr lang="en-US" sz="900" baseline="0" dirty="0" smtClean="0">
                          <a:solidFill>
                            <a:srgbClr val="3D3D3D"/>
                          </a:solidFill>
                        </a:rPr>
                        <a:t> </a:t>
                      </a:r>
                      <a:r>
                        <a:rPr lang="en-US" sz="900" baseline="0" dirty="0" err="1" smtClean="0">
                          <a:solidFill>
                            <a:srgbClr val="3D3D3D"/>
                          </a:solidFill>
                        </a:rPr>
                        <a:t>Oliphanet</a:t>
                      </a:r>
                      <a:endParaRPr lang="en-US" sz="900" dirty="0">
                        <a:solidFill>
                          <a:srgbClr val="3D3D3D"/>
                        </a:solidFill>
                      </a:endParaRP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fontAlgn="t"/>
                      <a:r>
                        <a:rPr lang="en-US" sz="900" dirty="0" smtClean="0">
                          <a:solidFill>
                            <a:srgbClr val="3D3D3D"/>
                          </a:solidFill>
                          <a:hlinkClick r:id="rId3"/>
                        </a:rPr>
                        <a:t>https://www.facebook.com/KirstenSOliphant</a:t>
                      </a:r>
                      <a:r>
                        <a:rPr lang="en-US" sz="900" dirty="0" smtClean="0">
                          <a:solidFill>
                            <a:srgbClr val="3D3D3D"/>
                          </a:solidFill>
                        </a:rPr>
                        <a:t> </a:t>
                      </a:r>
                      <a:endParaRPr lang="en-US" sz="900" dirty="0">
                        <a:solidFill>
                          <a:srgbClr val="3D3D3D"/>
                        </a:solidFill>
                      </a:endParaRP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900" dirty="0" smtClean="0">
                          <a:solidFill>
                            <a:srgbClr val="3D3D3D"/>
                          </a:solidFill>
                        </a:rPr>
                        <a:t>31</a:t>
                      </a:r>
                      <a:endParaRPr lang="en-US" sz="900" dirty="0">
                        <a:solidFill>
                          <a:srgbClr val="3D3D3D"/>
                        </a:solidFill>
                      </a:endParaRP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algn="r" fontAlgn="t"/>
                      <a:endParaRPr lang="en-US" sz="900">
                        <a:solidFill>
                          <a:srgbClr val="3D3D3D"/>
                        </a:solidFill>
                      </a:endParaRP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900" dirty="0" smtClean="0">
                          <a:solidFill>
                            <a:srgbClr val="3D3D3D"/>
                          </a:solidFill>
                        </a:rPr>
                        <a:t>Female</a:t>
                      </a:r>
                      <a:endParaRPr lang="en-US" sz="900" dirty="0">
                        <a:solidFill>
                          <a:srgbClr val="3D3D3D"/>
                        </a:solidFill>
                      </a:endParaRP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900" dirty="0" err="1" smtClean="0">
                          <a:solidFill>
                            <a:srgbClr val="3D3D3D"/>
                          </a:solidFill>
                        </a:rPr>
                        <a:t>KirstenSOliphant</a:t>
                      </a:r>
                      <a:r>
                        <a:rPr lang="en-US" sz="900" dirty="0" smtClean="0">
                          <a:solidFill>
                            <a:srgbClr val="3D3D3D"/>
                          </a:solidFill>
                        </a:rPr>
                        <a:t> @</a:t>
                      </a:r>
                      <a:r>
                        <a:rPr lang="en-US" sz="900" dirty="0" err="1" smtClean="0">
                          <a:solidFill>
                            <a:srgbClr val="3D3D3D"/>
                          </a:solidFill>
                        </a:rPr>
                        <a:t>gmail.com</a:t>
                      </a:r>
                      <a:r>
                        <a:rPr lang="en-US" sz="900" baseline="0" dirty="0" smtClean="0">
                          <a:solidFill>
                            <a:srgbClr val="3D3D3D"/>
                          </a:solidFill>
                        </a:rPr>
                        <a:t> </a:t>
                      </a:r>
                      <a:endParaRPr lang="en-US" sz="900" dirty="0">
                        <a:solidFill>
                          <a:srgbClr val="3D3D3D"/>
                        </a:solidFill>
                      </a:endParaRP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c>
                  <a:txBody>
                    <a:bodyPr/>
                    <a:lstStyle/>
                    <a:p>
                      <a:pPr algn="r" fontAlgn="t"/>
                      <a:r>
                        <a:rPr lang="en-US" sz="900" dirty="0">
                          <a:solidFill>
                            <a:srgbClr val="3D3D3D"/>
                          </a:solidFill>
                        </a:rPr>
                        <a:t>06/25/2014 05:43:55</a:t>
                      </a:r>
                    </a:p>
                  </a:txBody>
                  <a:tcPr marL="18858" marR="18858" marT="18858" marB="18858">
                    <a:lnL w="9525" cap="flat" cmpd="sng" algn="ctr">
                      <a:solidFill>
                        <a:srgbClr val="CDCDCD"/>
                      </a:solidFill>
                      <a:prstDash val="solid"/>
                      <a:round/>
                      <a:headEnd type="none" w="med" len="med"/>
                      <a:tailEnd type="none" w="med" len="med"/>
                    </a:lnL>
                    <a:lnR w="9525" cap="flat" cmpd="sng" algn="ctr">
                      <a:solidFill>
                        <a:srgbClr val="CDCDCD"/>
                      </a:solidFill>
                      <a:prstDash val="solid"/>
                      <a:round/>
                      <a:headEnd type="none" w="med" len="med"/>
                      <a:tailEnd type="none" w="med" len="med"/>
                    </a:lnR>
                    <a:lnT w="9525" cap="flat" cmpd="sng" algn="ctr">
                      <a:solidFill>
                        <a:srgbClr val="CDCDCD"/>
                      </a:solidFill>
                      <a:prstDash val="solid"/>
                      <a:round/>
                      <a:headEnd type="none" w="med" len="med"/>
                      <a:tailEnd type="none" w="med" len="med"/>
                    </a:lnT>
                    <a:lnB w="9525" cap="flat" cmpd="sng" algn="ctr">
                      <a:solidFill>
                        <a:srgbClr val="CDCDCD"/>
                      </a:solidFill>
                      <a:prstDash val="solid"/>
                      <a:round/>
                      <a:headEnd type="none" w="med" len="med"/>
                      <a:tailEnd type="none" w="med" len="med"/>
                    </a:lnB>
                    <a:solidFill>
                      <a:srgbClr val="FFFFFF"/>
                    </a:solidFill>
                  </a:tcPr>
                </a:tc>
              </a:tr>
            </a:tbl>
          </a:graphicData>
        </a:graphic>
      </p:graphicFrame>
      <p:pic>
        <p:nvPicPr>
          <p:cNvPr id="8" name="Picture 2" descr="Q2-Preference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66800" y="3280916"/>
            <a:ext cx="3200400" cy="1672084"/>
          </a:xfrm>
          <a:prstGeom prst="rect">
            <a:avLst/>
          </a:prstGeom>
          <a:noFill/>
        </p:spPr>
      </p:pic>
      <p:sp>
        <p:nvSpPr>
          <p:cNvPr id="9" name="Rectangle 8"/>
          <p:cNvSpPr/>
          <p:nvPr/>
        </p:nvSpPr>
        <p:spPr bwMode="auto">
          <a:xfrm>
            <a:off x="455176" y="5334000"/>
            <a:ext cx="838200" cy="609600"/>
          </a:xfrm>
          <a:prstGeom prst="rect">
            <a:avLst/>
          </a:prstGeom>
          <a:blipFill dpi="0" rotWithShape="1">
            <a:blip r:embed="rId5" cstate="screen">
              <a:extLst>
                <a:ext uri="{28A0092B-C50C-407E-A947-70E740481C1C}">
                  <a14:useLocalDpi xmlns:a14="http://schemas.microsoft.com/office/drawing/2010/main"/>
                </a:ext>
              </a:extLst>
            </a:blip>
            <a:srcRect/>
            <a:tile tx="0" ty="0" sx="50000" sy="50000" flip="none" algn="ctr"/>
          </a:blip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10" name="Rectangle 9"/>
          <p:cNvSpPr/>
          <p:nvPr/>
        </p:nvSpPr>
        <p:spPr bwMode="auto">
          <a:xfrm>
            <a:off x="2055376" y="5334000"/>
            <a:ext cx="838200" cy="609600"/>
          </a:xfrm>
          <a:prstGeom prst="rect">
            <a:avLst/>
          </a:prstGeom>
          <a:blipFill dpi="0" rotWithShape="1">
            <a:blip r:embed="rId5" cstate="screen">
              <a:extLst>
                <a:ext uri="{28A0092B-C50C-407E-A947-70E740481C1C}">
                  <a14:useLocalDpi xmlns:a14="http://schemas.microsoft.com/office/drawing/2010/main"/>
                </a:ext>
              </a:extLst>
            </a:blip>
            <a:srcRect/>
            <a:tile tx="0" ty="0" sx="50000" sy="50000" flip="none" algn="ctr"/>
          </a:blip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11" name="Rectangle 10"/>
          <p:cNvSpPr/>
          <p:nvPr/>
        </p:nvSpPr>
        <p:spPr bwMode="auto">
          <a:xfrm>
            <a:off x="6703576" y="5334000"/>
            <a:ext cx="838200" cy="609600"/>
          </a:xfrm>
          <a:prstGeom prst="rect">
            <a:avLst/>
          </a:prstGeom>
          <a:blipFill dpi="0" rotWithShape="1">
            <a:blip r:embed="rId5" cstate="screen">
              <a:extLst>
                <a:ext uri="{28A0092B-C50C-407E-A947-70E740481C1C}">
                  <a14:useLocalDpi xmlns:a14="http://schemas.microsoft.com/office/drawing/2010/main"/>
                </a:ext>
              </a:extLst>
            </a:blip>
            <a:srcRect/>
            <a:tile tx="0" ty="0" sx="50000" sy="50000" flip="none" algn="ctr"/>
          </a:blip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Tree>
    <p:extLst>
      <p:ext uri="{BB962C8B-B14F-4D97-AF65-F5344CB8AC3E}">
        <p14:creationId xmlns:p14="http://schemas.microsoft.com/office/powerpoint/2010/main" val="593233711"/>
      </p:ext>
    </p:extLst>
  </p:cSld>
  <p:clrMapOvr>
    <a:masterClrMapping/>
  </p:clrMapOvr>
  <p:transition>
    <p:wipe dir="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60321"/>
                </a:solidFill>
              </a:rPr>
              <a:t>Social </a:t>
            </a:r>
            <a:r>
              <a:rPr lang="en-US" dirty="0" err="1" smtClean="0">
                <a:solidFill>
                  <a:srgbClr val="060321"/>
                </a:solidFill>
              </a:rPr>
              <a:t>WiFi</a:t>
            </a:r>
            <a:endParaRPr lang="en-US" dirty="0">
              <a:solidFill>
                <a:srgbClr val="060321"/>
              </a:solidFill>
            </a:endParaRPr>
          </a:p>
        </p:txBody>
      </p:sp>
      <p:sp>
        <p:nvSpPr>
          <p:cNvPr id="3" name="Text Placeholder 2"/>
          <p:cNvSpPr>
            <a:spLocks noGrp="1"/>
          </p:cNvSpPr>
          <p:nvPr>
            <p:ph type="body" sz="quarter" idx="1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142875" y="1185863"/>
            <a:ext cx="8858250" cy="4486275"/>
          </a:xfrm>
          <a:prstGeom prst="rect">
            <a:avLst/>
          </a:prstGeom>
          <a:noFill/>
          <a:ln w="9525">
            <a:noFill/>
            <a:miter lim="800000"/>
            <a:headEnd/>
            <a:tailEnd/>
          </a:ln>
        </p:spPr>
      </p:pic>
    </p:spTree>
    <p:extLst>
      <p:ext uri="{BB962C8B-B14F-4D97-AF65-F5344CB8AC3E}">
        <p14:creationId xmlns:p14="http://schemas.microsoft.com/office/powerpoint/2010/main" val="247247919"/>
      </p:ext>
    </p:extLst>
  </p:cSld>
  <p:clrMapOvr>
    <a:masterClrMapping/>
  </p:clrMapOvr>
  <p:transition>
    <p:wipe dir="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smtClean="0">
                <a:solidFill>
                  <a:srgbClr val="060321"/>
                </a:solidFill>
              </a:rPr>
              <a:t>Digital Concierge – Immersive Experience </a:t>
            </a:r>
          </a:p>
        </p:txBody>
      </p:sp>
      <p:sp>
        <p:nvSpPr>
          <p:cNvPr id="16387" name="Text Placeholder 6"/>
          <p:cNvSpPr>
            <a:spLocks noGrp="1"/>
          </p:cNvSpPr>
          <p:nvPr>
            <p:ph type="body" sz="quarter" idx="11"/>
          </p:nvPr>
        </p:nvSpPr>
        <p:spPr>
          <a:xfrm>
            <a:off x="457200" y="1269470"/>
            <a:ext cx="4419600" cy="4676775"/>
          </a:xfrm>
        </p:spPr>
        <p:txBody>
          <a:bodyPr/>
          <a:lstStyle/>
          <a:p>
            <a:r>
              <a:rPr lang="en-US" dirty="0" smtClean="0"/>
              <a:t>Analyzes online shopper traffic</a:t>
            </a:r>
          </a:p>
          <a:p>
            <a:pPr lvl="1"/>
            <a:r>
              <a:rPr lang="en-US" dirty="0" smtClean="0"/>
              <a:t>URL searches, Google, Bing Search phrases reported by enforcement points</a:t>
            </a:r>
          </a:p>
          <a:p>
            <a:r>
              <a:rPr lang="en-US" dirty="0" smtClean="0"/>
              <a:t>Detect product and price check</a:t>
            </a:r>
          </a:p>
          <a:p>
            <a:r>
              <a:rPr lang="en-US" dirty="0" smtClean="0"/>
              <a:t>Enables smart signs, instant price-cut, retail management dashboards</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1114" y="1447800"/>
            <a:ext cx="3580486" cy="45059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3810000"/>
            <a:ext cx="4902200" cy="1828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66925" y="4419600"/>
            <a:ext cx="4181475" cy="17129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5788019"/>
      </p:ext>
    </p:extLst>
  </p:cSld>
  <p:clrMapOvr>
    <a:masterClrMapping/>
  </p:clrMapOvr>
  <p:transition>
    <p:wipe dir="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cstate="print"/>
          <a:srcRect/>
          <a:stretch>
            <a:fillRect/>
          </a:stretch>
        </p:blipFill>
        <p:spPr bwMode="auto">
          <a:xfrm>
            <a:off x="6629400" y="1169581"/>
            <a:ext cx="2028825" cy="1368278"/>
          </a:xfrm>
          <a:prstGeom prst="rect">
            <a:avLst/>
          </a:prstGeom>
          <a:noFill/>
          <a:ln w="9525">
            <a:noFill/>
            <a:miter lim="800000"/>
            <a:headEnd/>
            <a:tailEnd/>
          </a:ln>
        </p:spPr>
      </p:pic>
      <p:cxnSp>
        <p:nvCxnSpPr>
          <p:cNvPr id="24" name="Straight Arrow Connector 23"/>
          <p:cNvCxnSpPr/>
          <p:nvPr/>
        </p:nvCxnSpPr>
        <p:spPr bwMode="auto">
          <a:xfrm flipV="1">
            <a:off x="6705600" y="2524125"/>
            <a:ext cx="571500" cy="1362075"/>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23" name="Straight Arrow Connector 22"/>
          <p:cNvCxnSpPr/>
          <p:nvPr/>
        </p:nvCxnSpPr>
        <p:spPr bwMode="auto">
          <a:xfrm flipH="1">
            <a:off x="6324600" y="2438400"/>
            <a:ext cx="609600" cy="1447800"/>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20" name="Straight Connector 19"/>
          <p:cNvCxnSpPr/>
          <p:nvPr/>
        </p:nvCxnSpPr>
        <p:spPr bwMode="auto">
          <a:xfrm flipV="1">
            <a:off x="5791200" y="1981201"/>
            <a:ext cx="838200" cy="76199"/>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b="0" i="0" dirty="0" smtClean="0"/>
              <a:t>How to do a </a:t>
            </a:r>
            <a:r>
              <a:rPr lang="en-US" b="0" i="0" dirty="0" err="1" smtClean="0"/>
              <a:t>PoC</a:t>
            </a:r>
            <a:r>
              <a:rPr lang="en-US" b="0" i="0" dirty="0" smtClean="0"/>
              <a:t> at a Customer Site</a:t>
            </a:r>
            <a:endParaRPr lang="en-US" b="0" i="0" dirty="0"/>
          </a:p>
        </p:txBody>
      </p:sp>
      <p:sp>
        <p:nvSpPr>
          <p:cNvPr id="3" name="Content Placeholder 2"/>
          <p:cNvSpPr>
            <a:spLocks noGrp="1"/>
          </p:cNvSpPr>
          <p:nvPr>
            <p:ph sz="half" idx="1"/>
          </p:nvPr>
        </p:nvSpPr>
        <p:spPr>
          <a:xfrm>
            <a:off x="381000" y="1331688"/>
            <a:ext cx="4191000" cy="4688112"/>
          </a:xfrm>
        </p:spPr>
        <p:txBody>
          <a:bodyPr/>
          <a:lstStyle/>
          <a:p>
            <a:r>
              <a:rPr lang="en-US" sz="1800" dirty="0" smtClean="0"/>
              <a:t>What you need:</a:t>
            </a:r>
          </a:p>
          <a:p>
            <a:pPr lvl="1"/>
            <a:r>
              <a:rPr lang="en-US" sz="1600" dirty="0" smtClean="0"/>
              <a:t>Contact wireless SE to discuss the project</a:t>
            </a:r>
          </a:p>
          <a:p>
            <a:pPr lvl="2"/>
            <a:r>
              <a:rPr lang="en-US" sz="1400" dirty="0" smtClean="0"/>
              <a:t>Wireless SE creates project ,account SE will become a Project admin</a:t>
            </a:r>
          </a:p>
          <a:p>
            <a:pPr lvl="1"/>
            <a:r>
              <a:rPr lang="en-US" sz="1600" dirty="0" smtClean="0"/>
              <a:t>A FGT (any model) running 5.2</a:t>
            </a:r>
          </a:p>
          <a:p>
            <a:pPr lvl="2"/>
            <a:r>
              <a:rPr lang="en-US" sz="1400" dirty="0" smtClean="0"/>
              <a:t>Analytics only 5.0.9 </a:t>
            </a:r>
          </a:p>
          <a:p>
            <a:pPr lvl="1"/>
            <a:r>
              <a:rPr lang="en-US" sz="1600" dirty="0" smtClean="0"/>
              <a:t>A reachable IP in the FGT via port 443</a:t>
            </a:r>
          </a:p>
          <a:p>
            <a:pPr lvl="1"/>
            <a:r>
              <a:rPr lang="en-US" sz="1600" dirty="0" smtClean="0"/>
              <a:t>Get agreement for an Admin account used by FP Cloud to access the FGT RW for wireless controller RO for the rest</a:t>
            </a:r>
          </a:p>
          <a:p>
            <a:pPr lvl="1"/>
            <a:r>
              <a:rPr lang="en-US" sz="1600" dirty="0" smtClean="0"/>
              <a:t>On or mode FAPs (any FAP model)</a:t>
            </a:r>
          </a:p>
          <a:p>
            <a:pPr lvl="1"/>
            <a:r>
              <a:rPr lang="en-US" sz="1600" dirty="0" smtClean="0"/>
              <a:t>Fill a form with some customer info</a:t>
            </a:r>
          </a:p>
          <a:p>
            <a:pPr lvl="2"/>
            <a:r>
              <a:rPr lang="en-US" sz="1400" dirty="0" smtClean="0"/>
              <a:t>Available in the Wireless Alfresco Site</a:t>
            </a:r>
          </a:p>
          <a:p>
            <a:pPr lvl="1"/>
            <a:r>
              <a:rPr lang="en-US" sz="1600" dirty="0" smtClean="0"/>
              <a:t>Configure the FGT appropriately </a:t>
            </a:r>
          </a:p>
        </p:txBody>
      </p:sp>
      <p:pic>
        <p:nvPicPr>
          <p:cNvPr id="5" name="Picture 24" descr="FortiGate_Icon_2U_Lt.png"/>
          <p:cNvPicPr>
            <a:picLocks noChangeAspect="1"/>
          </p:cNvPicPr>
          <p:nvPr/>
        </p:nvPicPr>
        <p:blipFill>
          <a:blip r:embed="rId3" cstate="print"/>
          <a:srcRect/>
          <a:stretch>
            <a:fillRect/>
          </a:stretch>
        </p:blipFill>
        <p:spPr bwMode="auto">
          <a:xfrm>
            <a:off x="5486400" y="3962400"/>
            <a:ext cx="1570673" cy="664845"/>
          </a:xfrm>
          <a:prstGeom prst="rect">
            <a:avLst/>
          </a:prstGeom>
          <a:noFill/>
          <a:ln w="9525">
            <a:noFill/>
            <a:miter lim="800000"/>
            <a:headEnd/>
            <a:tailEnd/>
          </a:ln>
        </p:spPr>
      </p:pic>
      <p:cxnSp>
        <p:nvCxnSpPr>
          <p:cNvPr id="9" name="Straight Connector 8"/>
          <p:cNvCxnSpPr/>
          <p:nvPr/>
        </p:nvCxnSpPr>
        <p:spPr bwMode="auto">
          <a:xfrm flipH="1">
            <a:off x="6096000" y="4572000"/>
            <a:ext cx="304800" cy="1066800"/>
          </a:xfrm>
          <a:prstGeom prst="line">
            <a:avLst/>
          </a:prstGeom>
          <a:ln>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0" name="Straight Connector 9"/>
          <p:cNvCxnSpPr/>
          <p:nvPr/>
        </p:nvCxnSpPr>
        <p:spPr bwMode="auto">
          <a:xfrm>
            <a:off x="6858000" y="4419600"/>
            <a:ext cx="990600" cy="457200"/>
          </a:xfrm>
          <a:prstGeom prst="line">
            <a:avLst/>
          </a:prstGeom>
          <a:ln>
            <a:headEnd type="none" w="med" len="med"/>
            <a:tailEnd type="none" w="med" len="med"/>
          </a:ln>
        </p:spPr>
        <p:style>
          <a:lnRef idx="1">
            <a:schemeClr val="accent4"/>
          </a:lnRef>
          <a:fillRef idx="0">
            <a:schemeClr val="accent4"/>
          </a:fillRef>
          <a:effectRef idx="0">
            <a:schemeClr val="accent4"/>
          </a:effectRef>
          <a:fontRef idx="minor">
            <a:schemeClr val="tx1"/>
          </a:fontRef>
        </p:style>
      </p:cxnSp>
      <p:pic>
        <p:nvPicPr>
          <p:cNvPr id="6" name="Picture 2" descr="C:\Users\ksaraf\Downloads\FAP-223B-GLAM2.png"/>
          <p:cNvPicPr>
            <a:picLocks noChangeAspect="1" noChangeArrowheads="1"/>
          </p:cNvPicPr>
          <p:nvPr/>
        </p:nvPicPr>
        <p:blipFill>
          <a:blip r:embed="rId4" cstate="screen"/>
          <a:srcRect/>
          <a:stretch>
            <a:fillRect/>
          </a:stretch>
        </p:blipFill>
        <p:spPr bwMode="auto">
          <a:xfrm>
            <a:off x="7543800" y="4495800"/>
            <a:ext cx="930770" cy="833200"/>
          </a:xfrm>
          <a:prstGeom prst="rect">
            <a:avLst/>
          </a:prstGeom>
          <a:noFill/>
          <a:ln w="9525">
            <a:noFill/>
            <a:miter lim="800000"/>
            <a:headEnd/>
            <a:tailEnd/>
          </a:ln>
          <a:effectLst/>
        </p:spPr>
      </p:pic>
      <p:pic>
        <p:nvPicPr>
          <p:cNvPr id="7" name="Picture 10"/>
          <p:cNvPicPr>
            <a:picLocks noChangeAspect="1" noChangeArrowheads="1"/>
          </p:cNvPicPr>
          <p:nvPr/>
        </p:nvPicPr>
        <p:blipFill>
          <a:blip r:embed="rId5" cstate="screen"/>
          <a:srcRect/>
          <a:stretch>
            <a:fillRect/>
          </a:stretch>
        </p:blipFill>
        <p:spPr bwMode="auto">
          <a:xfrm>
            <a:off x="5562600" y="5562600"/>
            <a:ext cx="827676" cy="516878"/>
          </a:xfrm>
          <a:prstGeom prst="rect">
            <a:avLst/>
          </a:prstGeom>
          <a:ln>
            <a:noFill/>
          </a:ln>
          <a:effectLst>
            <a:outerShdw blurRad="292100" dist="139700" dir="2700000" algn="tl" rotWithShape="0">
              <a:srgbClr val="333333">
                <a:alpha val="65000"/>
              </a:srgbClr>
            </a:outerShdw>
          </a:effectLst>
        </p:spPr>
      </p:pic>
      <p:pic>
        <p:nvPicPr>
          <p:cNvPr id="89092" name="Picture 4" descr="C:\Users\jvillarreal\AppData\Local\Microsoft\Windows\Temporary Internet Files\Content.IE5\E87ROZIZ\MC900431632[2].png"/>
          <p:cNvPicPr>
            <a:picLocks noChangeAspect="1" noChangeArrowheads="1"/>
          </p:cNvPicPr>
          <p:nvPr/>
        </p:nvPicPr>
        <p:blipFill>
          <a:blip r:embed="rId6" cstate="print"/>
          <a:srcRect/>
          <a:stretch>
            <a:fillRect/>
          </a:stretch>
        </p:blipFill>
        <p:spPr bwMode="auto">
          <a:xfrm rot="385591">
            <a:off x="5146447" y="1641248"/>
            <a:ext cx="777088" cy="777088"/>
          </a:xfrm>
          <a:prstGeom prst="rect">
            <a:avLst/>
          </a:prstGeom>
          <a:noFill/>
        </p:spPr>
      </p:pic>
      <p:sp>
        <p:nvSpPr>
          <p:cNvPr id="26" name="TextBox 25"/>
          <p:cNvSpPr txBox="1"/>
          <p:nvPr/>
        </p:nvSpPr>
        <p:spPr>
          <a:xfrm rot="17480708">
            <a:off x="5823671" y="2856048"/>
            <a:ext cx="737702" cy="246221"/>
          </a:xfrm>
          <a:prstGeom prst="rect">
            <a:avLst/>
          </a:prstGeom>
          <a:noFill/>
        </p:spPr>
        <p:txBody>
          <a:bodyPr wrap="none" rtlCol="0">
            <a:spAutoFit/>
          </a:bodyPr>
          <a:lstStyle/>
          <a:p>
            <a:r>
              <a:rPr lang="en-US" sz="1000" b="1" dirty="0" err="1" smtClean="0">
                <a:solidFill>
                  <a:srgbClr val="404040"/>
                </a:solidFill>
                <a:latin typeface="Helvetica 55 Roman"/>
                <a:cs typeface="Helvetica 55 Roman"/>
              </a:rPr>
              <a:t>json</a:t>
            </a:r>
            <a:r>
              <a:rPr lang="en-US" sz="1000" b="1" dirty="0" smtClean="0">
                <a:solidFill>
                  <a:srgbClr val="404040"/>
                </a:solidFill>
                <a:latin typeface="Helvetica 55 Roman"/>
                <a:cs typeface="Helvetica 55 Roman"/>
              </a:rPr>
              <a:t>; 443</a:t>
            </a:r>
          </a:p>
        </p:txBody>
      </p:sp>
      <p:sp>
        <p:nvSpPr>
          <p:cNvPr id="27" name="TextBox 26"/>
          <p:cNvSpPr txBox="1"/>
          <p:nvPr/>
        </p:nvSpPr>
        <p:spPr>
          <a:xfrm rot="17480708">
            <a:off x="7110197" y="3237049"/>
            <a:ext cx="603050" cy="246221"/>
          </a:xfrm>
          <a:prstGeom prst="rect">
            <a:avLst/>
          </a:prstGeom>
          <a:noFill/>
        </p:spPr>
        <p:txBody>
          <a:bodyPr wrap="none" rtlCol="0">
            <a:spAutoFit/>
          </a:bodyPr>
          <a:lstStyle/>
          <a:p>
            <a:r>
              <a:rPr lang="en-US" sz="1000" b="1" dirty="0" err="1" smtClean="0">
                <a:solidFill>
                  <a:srgbClr val="404040"/>
                </a:solidFill>
                <a:latin typeface="Helvetica 55 Roman"/>
                <a:cs typeface="Helvetica 55 Roman"/>
              </a:rPr>
              <a:t>Syslog</a:t>
            </a:r>
            <a:endParaRPr lang="en-US" sz="1000" b="1" dirty="0" smtClean="0">
              <a:solidFill>
                <a:srgbClr val="404040"/>
              </a:solidFill>
              <a:latin typeface="Helvetica 55 Roman"/>
              <a:cs typeface="Helvetica 55 Roman"/>
            </a:endParaRPr>
          </a:p>
        </p:txBody>
      </p:sp>
      <p:sp>
        <p:nvSpPr>
          <p:cNvPr id="31" name="TextBox 30"/>
          <p:cNvSpPr txBox="1"/>
          <p:nvPr/>
        </p:nvSpPr>
        <p:spPr>
          <a:xfrm>
            <a:off x="5029200" y="2286000"/>
            <a:ext cx="1180131"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Customer Portal</a:t>
            </a:r>
          </a:p>
        </p:txBody>
      </p:sp>
      <p:pic>
        <p:nvPicPr>
          <p:cNvPr id="3077" name="Picture 5"/>
          <p:cNvPicPr>
            <a:picLocks noChangeAspect="1" noChangeArrowheads="1"/>
          </p:cNvPicPr>
          <p:nvPr/>
        </p:nvPicPr>
        <p:blipFill>
          <a:blip r:embed="rId7" cstate="print"/>
          <a:srcRect/>
          <a:stretch>
            <a:fillRect/>
          </a:stretch>
        </p:blipFill>
        <p:spPr bwMode="auto">
          <a:xfrm>
            <a:off x="7772400" y="2209800"/>
            <a:ext cx="1228725" cy="933450"/>
          </a:xfrm>
          <a:prstGeom prst="rect">
            <a:avLst/>
          </a:prstGeom>
          <a:noFill/>
          <a:ln w="9525">
            <a:noFill/>
            <a:miter lim="800000"/>
            <a:headEnd/>
            <a:tailEnd/>
          </a:ln>
        </p:spPr>
      </p:pic>
      <p:pic>
        <p:nvPicPr>
          <p:cNvPr id="25" name="Picture 3" descr="Internet.png"/>
          <p:cNvPicPr>
            <a:picLocks noChangeAspect="1"/>
          </p:cNvPicPr>
          <p:nvPr/>
        </p:nvPicPr>
        <p:blipFill>
          <a:blip r:embed="rId8" cstate="print"/>
          <a:srcRect/>
          <a:stretch>
            <a:fillRect/>
          </a:stretch>
        </p:blipFill>
        <p:spPr bwMode="auto">
          <a:xfrm>
            <a:off x="6248400" y="2743200"/>
            <a:ext cx="1079500" cy="796718"/>
          </a:xfrm>
          <a:prstGeom prst="rect">
            <a:avLst/>
          </a:prstGeom>
          <a:noFill/>
          <a:ln w="9525">
            <a:noFill/>
            <a:miter lim="800000"/>
            <a:headEnd/>
            <a:tailEnd/>
          </a:ln>
          <a:effectLst>
            <a:outerShdw dist="114300" dir="5400000" sx="89999" sy="-19000" rotWithShape="0">
              <a:srgbClr val="808080">
                <a:alpha val="20000"/>
              </a:srgbClr>
            </a:outerShdw>
          </a:effectLst>
        </p:spPr>
      </p:pic>
      <p:pic>
        <p:nvPicPr>
          <p:cNvPr id="29" name="Picture 3" descr="Internet.png"/>
          <p:cNvPicPr>
            <a:picLocks noChangeAspect="1"/>
          </p:cNvPicPr>
          <p:nvPr/>
        </p:nvPicPr>
        <p:blipFill>
          <a:blip r:embed="rId9" cstate="print"/>
          <a:srcRect/>
          <a:stretch>
            <a:fillRect/>
          </a:stretch>
        </p:blipFill>
        <p:spPr bwMode="auto">
          <a:xfrm>
            <a:off x="5943600" y="4724400"/>
            <a:ext cx="769762" cy="568118"/>
          </a:xfrm>
          <a:prstGeom prst="rect">
            <a:avLst/>
          </a:prstGeom>
          <a:noFill/>
          <a:ln w="9525">
            <a:noFill/>
            <a:miter lim="800000"/>
            <a:headEnd/>
            <a:tailEnd/>
          </a:ln>
          <a:effectLst>
            <a:outerShdw dist="114300" dir="5400000" sx="89999" sy="-19000" rotWithShape="0">
              <a:srgbClr val="808080">
                <a:alpha val="20000"/>
              </a:srgbClr>
            </a:outerShdw>
          </a:effectLst>
        </p:spPr>
      </p:pic>
    </p:spTree>
    <p:extLst>
      <p:ext uri="{BB962C8B-B14F-4D97-AF65-F5344CB8AC3E}">
        <p14:creationId xmlns:p14="http://schemas.microsoft.com/office/powerpoint/2010/main" val="1923725818"/>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lowchart: Document 38"/>
          <p:cNvSpPr/>
          <p:nvPr/>
        </p:nvSpPr>
        <p:spPr bwMode="blackWhite">
          <a:xfrm>
            <a:off x="4212771" y="4125686"/>
            <a:ext cx="4180115" cy="1926771"/>
          </a:xfrm>
          <a:prstGeom prst="flowChartDocument">
            <a:avLst/>
          </a:prstGeom>
          <a:ln>
            <a:noFill/>
            <a:headEnd/>
            <a:tailEnd/>
          </a:ln>
        </p:spPr>
        <p:style>
          <a:lnRef idx="1">
            <a:schemeClr val="dk1"/>
          </a:lnRef>
          <a:fillRef idx="2">
            <a:schemeClr val="dk1"/>
          </a:fillRef>
          <a:effectRef idx="1">
            <a:schemeClr val="dk1"/>
          </a:effectRef>
          <a:fontRef idx="minor">
            <a:schemeClr val="dk1"/>
          </a:fontRef>
        </p:style>
        <p:txBody>
          <a:bodyPr wrap="square" rtlCol="0" anchor="ctr">
            <a:noAutofit/>
          </a:bodyPr>
          <a:lstStyle/>
          <a:p>
            <a:pPr algn="ctr"/>
            <a:endParaRPr lang="en-US"/>
          </a:p>
        </p:txBody>
      </p:sp>
      <p:sp>
        <p:nvSpPr>
          <p:cNvPr id="41" name="Flowchart: Document 40"/>
          <p:cNvSpPr/>
          <p:nvPr/>
        </p:nvSpPr>
        <p:spPr bwMode="blackWhite">
          <a:xfrm>
            <a:off x="326572" y="1219200"/>
            <a:ext cx="3124200" cy="1926771"/>
          </a:xfrm>
          <a:prstGeom prst="flowChartDocument">
            <a:avLst/>
          </a:prstGeom>
          <a:ln>
            <a:noFill/>
            <a:headEnd/>
            <a:tailEnd/>
          </a:ln>
        </p:spPr>
        <p:style>
          <a:lnRef idx="1">
            <a:schemeClr val="dk1"/>
          </a:lnRef>
          <a:fillRef idx="2">
            <a:schemeClr val="dk1"/>
          </a:fillRef>
          <a:effectRef idx="1">
            <a:schemeClr val="dk1"/>
          </a:effectRef>
          <a:fontRef idx="minor">
            <a:schemeClr val="dk1"/>
          </a:fontRef>
        </p:style>
        <p:txBody>
          <a:bodyPr wrap="square" rtlCol="0" anchor="ctr">
            <a:noAutofit/>
          </a:bodyPr>
          <a:lstStyle/>
          <a:p>
            <a:pPr algn="ctr"/>
            <a:endParaRPr lang="en-US"/>
          </a:p>
        </p:txBody>
      </p:sp>
      <p:sp>
        <p:nvSpPr>
          <p:cNvPr id="27" name="Cloud 26"/>
          <p:cNvSpPr/>
          <p:nvPr/>
        </p:nvSpPr>
        <p:spPr bwMode="auto">
          <a:xfrm>
            <a:off x="3080657" y="2886891"/>
            <a:ext cx="1665514" cy="1108166"/>
          </a:xfrm>
          <a:prstGeom prst="cloud">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u="none" strike="noStrike" cap="none" normalizeH="0" baseline="0" dirty="0" smtClean="0">
                <a:ln>
                  <a:noFill/>
                </a:ln>
                <a:solidFill>
                  <a:schemeClr val="tx1"/>
                </a:solidFill>
                <a:effectLst/>
                <a:latin typeface="Arial" charset="0"/>
                <a:ea typeface="ＭＳ Ｐゴシック" charset="-128"/>
                <a:cs typeface="ＭＳ Ｐゴシック" charset="-128"/>
              </a:rPr>
              <a:t>WAN</a:t>
            </a:r>
            <a:endParaRPr kumimoji="0" lang="en-US"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56" name="Freeform 55"/>
          <p:cNvSpPr/>
          <p:nvPr/>
        </p:nvSpPr>
        <p:spPr bwMode="auto">
          <a:xfrm>
            <a:off x="2012882" y="2509284"/>
            <a:ext cx="2987748" cy="2466753"/>
          </a:xfrm>
          <a:custGeom>
            <a:avLst/>
            <a:gdLst>
              <a:gd name="connsiteX0" fmla="*/ 2987748 w 2987748"/>
              <a:gd name="connsiteY0" fmla="*/ 2466753 h 2466753"/>
              <a:gd name="connsiteX1" fmla="*/ 2679404 w 2987748"/>
              <a:gd name="connsiteY1" fmla="*/ 2062716 h 2466753"/>
              <a:gd name="connsiteX2" fmla="*/ 1754372 w 2987748"/>
              <a:gd name="connsiteY2" fmla="*/ 1233376 h 2466753"/>
              <a:gd name="connsiteX3" fmla="*/ 499730 w 2987748"/>
              <a:gd name="connsiteY3" fmla="*/ 244549 h 2466753"/>
              <a:gd name="connsiteX4" fmla="*/ 0 w 2987748"/>
              <a:gd name="connsiteY4" fmla="*/ 0 h 2466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7748" h="2466753">
                <a:moveTo>
                  <a:pt x="2987748" y="2466753"/>
                </a:moveTo>
                <a:cubicBezTo>
                  <a:pt x="2936357" y="2367516"/>
                  <a:pt x="2884967" y="2268279"/>
                  <a:pt x="2679404" y="2062716"/>
                </a:cubicBezTo>
                <a:cubicBezTo>
                  <a:pt x="2473841" y="1857153"/>
                  <a:pt x="2117651" y="1536404"/>
                  <a:pt x="1754372" y="1233376"/>
                </a:cubicBezTo>
                <a:cubicBezTo>
                  <a:pt x="1391093" y="930348"/>
                  <a:pt x="792125" y="450112"/>
                  <a:pt x="499730" y="244549"/>
                </a:cubicBezTo>
                <a:cubicBezTo>
                  <a:pt x="207335" y="38986"/>
                  <a:pt x="103667" y="19493"/>
                  <a:pt x="0" y="0"/>
                </a:cubicBezTo>
              </a:path>
            </a:pathLst>
          </a:custGeom>
          <a:ln w="63500" cmpd="dbl">
            <a:solidFill>
              <a:srgbClr val="FF000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atin typeface="Arial" pitchFamily="-105" charset="0"/>
              <a:ea typeface="ＭＳ Ｐゴシック" pitchFamily="-105" charset="-128"/>
              <a:cs typeface="ＭＳ Ｐゴシック" pitchFamily="-105" charset="-128"/>
            </a:endParaRPr>
          </a:p>
        </p:txBody>
      </p:sp>
      <p:pic>
        <p:nvPicPr>
          <p:cNvPr id="29" name="Picture 28" descr="School_Rt.png"/>
          <p:cNvPicPr>
            <a:picLocks noChangeAspect="1"/>
          </p:cNvPicPr>
          <p:nvPr/>
        </p:nvPicPr>
        <p:blipFill>
          <a:blip r:embed="rId2"/>
          <a:srcRect/>
          <a:stretch>
            <a:fillRect/>
          </a:stretch>
        </p:blipFill>
        <p:spPr bwMode="auto">
          <a:xfrm>
            <a:off x="6650265" y="3141435"/>
            <a:ext cx="1236663" cy="1208088"/>
          </a:xfrm>
          <a:prstGeom prst="rect">
            <a:avLst/>
          </a:prstGeom>
          <a:noFill/>
          <a:ln w="9525">
            <a:noFill/>
            <a:miter lim="800000"/>
            <a:headEnd/>
            <a:tailEnd/>
          </a:ln>
          <a:effectLst>
            <a:outerShdw dist="38100" dir="5400000" rotWithShape="0">
              <a:srgbClr val="808080">
                <a:alpha val="42998"/>
              </a:srgbClr>
            </a:outerShdw>
          </a:effectLst>
        </p:spPr>
      </p:pic>
      <p:sp>
        <p:nvSpPr>
          <p:cNvPr id="42" name="TextBox 41"/>
          <p:cNvSpPr txBox="1"/>
          <p:nvPr/>
        </p:nvSpPr>
        <p:spPr>
          <a:xfrm>
            <a:off x="351104" y="1226319"/>
            <a:ext cx="2667000" cy="369267"/>
          </a:xfrm>
          <a:prstGeom prst="rect">
            <a:avLst/>
          </a:prstGeom>
          <a:noFill/>
        </p:spPr>
        <p:txBody>
          <a:bodyPr wrap="square" lIns="91376" tIns="45688" rIns="91376" bIns="45688" rtlCol="0">
            <a:spAutoFit/>
          </a:bodyPr>
          <a:lstStyle/>
          <a:p>
            <a:pPr eaLnBrk="0" hangingPunct="0"/>
            <a:r>
              <a:rPr lang="en-US" sz="1800" dirty="0" smtClean="0">
                <a:solidFill>
                  <a:srgbClr val="131313">
                    <a:lumMod val="65000"/>
                    <a:lumOff val="35000"/>
                  </a:srgbClr>
                </a:solidFill>
                <a:latin typeface="Arial Narrow" pitchFamily="34" charset="0"/>
                <a:ea typeface="ＭＳ Ｐゴシック" pitchFamily="-65" charset="-128"/>
              </a:rPr>
              <a:t>Headquarters</a:t>
            </a:r>
          </a:p>
        </p:txBody>
      </p:sp>
      <p:pic>
        <p:nvPicPr>
          <p:cNvPr id="43" name="Picture 2" descr="C:\Documents and Settings\pbedwell\My Documents\Marketing_Team\PPT_Update\Fortinet Icon Library PNGs\Fortinet Icon Library PNGs\Building Icon PNGs\HQ_Rt.png"/>
          <p:cNvPicPr>
            <a:picLocks noChangeAspect="1" noChangeArrowheads="1"/>
          </p:cNvPicPr>
          <p:nvPr/>
        </p:nvPicPr>
        <p:blipFill>
          <a:blip r:embed="rId3" cstate="email"/>
          <a:srcRect/>
          <a:stretch>
            <a:fillRect/>
          </a:stretch>
        </p:blipFill>
        <p:spPr bwMode="auto">
          <a:xfrm>
            <a:off x="1770479" y="936172"/>
            <a:ext cx="419249" cy="661025"/>
          </a:xfrm>
          <a:prstGeom prst="rect">
            <a:avLst/>
          </a:prstGeom>
          <a:noFill/>
          <a:effectLst>
            <a:glow rad="228600">
              <a:schemeClr val="accent1">
                <a:satMod val="175000"/>
                <a:alpha val="40000"/>
              </a:schemeClr>
            </a:glow>
          </a:effectLst>
        </p:spPr>
      </p:pic>
      <p:sp>
        <p:nvSpPr>
          <p:cNvPr id="44" name="Title 43"/>
          <p:cNvSpPr>
            <a:spLocks noGrp="1"/>
          </p:cNvSpPr>
          <p:nvPr>
            <p:ph type="title" idx="4294967295"/>
          </p:nvPr>
        </p:nvSpPr>
        <p:spPr>
          <a:xfrm>
            <a:off x="225425" y="274638"/>
            <a:ext cx="7455496" cy="604837"/>
          </a:xfrm>
          <a:prstGeom prst="rect">
            <a:avLst/>
          </a:prstGeom>
        </p:spPr>
        <p:txBody>
          <a:bodyPr/>
          <a:lstStyle/>
          <a:p>
            <a:r>
              <a:rPr lang="en-US" b="0" i="0" dirty="0" smtClean="0"/>
              <a:t>Remote</a:t>
            </a:r>
            <a:r>
              <a:rPr lang="en-US" b="0" i="0" baseline="0" dirty="0" smtClean="0"/>
              <a:t> AP </a:t>
            </a:r>
            <a:r>
              <a:rPr lang="en-US" b="0" i="0" dirty="0" smtClean="0"/>
              <a:t>Enables</a:t>
            </a:r>
            <a:r>
              <a:rPr lang="en-US" b="0" i="0" baseline="0" dirty="0" smtClean="0"/>
              <a:t> Private Cloud Deployment</a:t>
            </a:r>
            <a:endParaRPr lang="en-US" b="0" i="0" dirty="0"/>
          </a:p>
        </p:txBody>
      </p:sp>
      <p:pic>
        <p:nvPicPr>
          <p:cNvPr id="46" name="Picture 45" descr="Laptop-Lt.png"/>
          <p:cNvPicPr>
            <a:picLocks noChangeAspect="1"/>
          </p:cNvPicPr>
          <p:nvPr/>
        </p:nvPicPr>
        <p:blipFill>
          <a:blip r:embed="rId4"/>
          <a:srcRect/>
          <a:stretch>
            <a:fillRect/>
          </a:stretch>
        </p:blipFill>
        <p:spPr bwMode="auto">
          <a:xfrm>
            <a:off x="7103288" y="5191199"/>
            <a:ext cx="966788" cy="931863"/>
          </a:xfrm>
          <a:prstGeom prst="rect">
            <a:avLst/>
          </a:prstGeom>
          <a:noFill/>
          <a:ln w="9525">
            <a:noFill/>
            <a:miter lim="800000"/>
            <a:headEnd/>
            <a:tailEnd/>
          </a:ln>
          <a:effectLst>
            <a:outerShdw dist="25400" dir="5400000" rotWithShape="0">
              <a:srgbClr val="808080">
                <a:alpha val="29999"/>
              </a:srgbClr>
            </a:outerShdw>
          </a:effectLst>
        </p:spPr>
      </p:pic>
      <p:grpSp>
        <p:nvGrpSpPr>
          <p:cNvPr id="2" name="Group 15"/>
          <p:cNvGrpSpPr/>
          <p:nvPr/>
        </p:nvGrpSpPr>
        <p:grpSpPr>
          <a:xfrm>
            <a:off x="4532337" y="4693266"/>
            <a:ext cx="1024128" cy="633984"/>
            <a:chOff x="6022848" y="4937760"/>
            <a:chExt cx="1024128" cy="633984"/>
          </a:xfrm>
        </p:grpSpPr>
        <p:pic>
          <p:nvPicPr>
            <p:cNvPr id="20" name="Picture 19" descr="FAP-221B_Ft-TOP.png"/>
            <p:cNvPicPr>
              <a:picLocks noChangeAspect="1"/>
            </p:cNvPicPr>
            <p:nvPr/>
          </p:nvPicPr>
          <p:blipFill>
            <a:blip r:embed="rId5" cstate="print"/>
            <a:stretch>
              <a:fillRect/>
            </a:stretch>
          </p:blipFill>
          <p:spPr>
            <a:xfrm>
              <a:off x="6181344" y="5064419"/>
              <a:ext cx="707255" cy="437976"/>
            </a:xfrm>
            <a:prstGeom prst="rect">
              <a:avLst/>
            </a:prstGeom>
            <a:ln>
              <a:noFill/>
            </a:ln>
            <a:effectLst>
              <a:outerShdw blurRad="50800" dist="38100" dir="13500000" algn="br" rotWithShape="0">
                <a:prstClr val="black">
                  <a:alpha val="40000"/>
                </a:prstClr>
              </a:outerShdw>
            </a:effectLst>
          </p:spPr>
        </p:pic>
        <p:grpSp>
          <p:nvGrpSpPr>
            <p:cNvPr id="3" name="Group 86"/>
            <p:cNvGrpSpPr/>
            <p:nvPr/>
          </p:nvGrpSpPr>
          <p:grpSpPr>
            <a:xfrm>
              <a:off x="6412992" y="4937760"/>
              <a:ext cx="633984" cy="633984"/>
              <a:chOff x="6437376" y="4937760"/>
              <a:chExt cx="633984" cy="633984"/>
            </a:xfrm>
          </p:grpSpPr>
          <p:sp>
            <p:nvSpPr>
              <p:cNvPr id="25" name="Arc 24"/>
              <p:cNvSpPr/>
              <p:nvPr/>
            </p:nvSpPr>
            <p:spPr bwMode="auto">
              <a:xfrm>
                <a:off x="6437376" y="4937760"/>
                <a:ext cx="633984" cy="633984"/>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sp>
            <p:nvSpPr>
              <p:cNvPr id="26" name="Arc 25"/>
              <p:cNvSpPr/>
              <p:nvPr/>
            </p:nvSpPr>
            <p:spPr bwMode="auto">
              <a:xfrm>
                <a:off x="6486144" y="5023104"/>
                <a:ext cx="475488" cy="475488"/>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grpSp>
        <p:grpSp>
          <p:nvGrpSpPr>
            <p:cNvPr id="5" name="Group 87"/>
            <p:cNvGrpSpPr/>
            <p:nvPr/>
          </p:nvGrpSpPr>
          <p:grpSpPr>
            <a:xfrm flipH="1">
              <a:off x="6022848" y="4937760"/>
              <a:ext cx="633984" cy="633984"/>
              <a:chOff x="6437376" y="4937760"/>
              <a:chExt cx="633984" cy="633984"/>
            </a:xfrm>
          </p:grpSpPr>
          <p:sp>
            <p:nvSpPr>
              <p:cNvPr id="23" name="Arc 22"/>
              <p:cNvSpPr/>
              <p:nvPr/>
            </p:nvSpPr>
            <p:spPr bwMode="auto">
              <a:xfrm>
                <a:off x="6437376" y="4937760"/>
                <a:ext cx="633984" cy="633984"/>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sp>
            <p:nvSpPr>
              <p:cNvPr id="24" name="Arc 23"/>
              <p:cNvSpPr/>
              <p:nvPr/>
            </p:nvSpPr>
            <p:spPr bwMode="auto">
              <a:xfrm>
                <a:off x="6486144" y="5023104"/>
                <a:ext cx="475488" cy="475488"/>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grpSp>
      </p:grpSp>
      <p:pic>
        <p:nvPicPr>
          <p:cNvPr id="45" name="Picture 44" descr="Laptop-Lt.png"/>
          <p:cNvPicPr>
            <a:picLocks noChangeAspect="1"/>
          </p:cNvPicPr>
          <p:nvPr/>
        </p:nvPicPr>
        <p:blipFill>
          <a:blip r:embed="rId4"/>
          <a:srcRect/>
          <a:stretch>
            <a:fillRect/>
          </a:stretch>
        </p:blipFill>
        <p:spPr bwMode="auto">
          <a:xfrm>
            <a:off x="4250218" y="5187655"/>
            <a:ext cx="966788" cy="931863"/>
          </a:xfrm>
          <a:prstGeom prst="rect">
            <a:avLst/>
          </a:prstGeom>
          <a:noFill/>
          <a:ln w="9525">
            <a:noFill/>
            <a:miter lim="800000"/>
            <a:headEnd/>
            <a:tailEnd/>
          </a:ln>
          <a:effectLst>
            <a:outerShdw dist="25400" dir="5400000" rotWithShape="0">
              <a:srgbClr val="808080">
                <a:alpha val="29999"/>
              </a:srgbClr>
            </a:outerShdw>
          </a:effectLst>
        </p:spPr>
      </p:pic>
      <p:pic>
        <p:nvPicPr>
          <p:cNvPr id="50" name="Picture 49" descr="Laptop-Lt.png"/>
          <p:cNvPicPr>
            <a:picLocks noChangeAspect="1"/>
          </p:cNvPicPr>
          <p:nvPr/>
        </p:nvPicPr>
        <p:blipFill>
          <a:blip r:embed="rId4"/>
          <a:srcRect/>
          <a:stretch>
            <a:fillRect/>
          </a:stretch>
        </p:blipFill>
        <p:spPr bwMode="auto">
          <a:xfrm>
            <a:off x="5741561" y="5242084"/>
            <a:ext cx="966788" cy="931863"/>
          </a:xfrm>
          <a:prstGeom prst="rect">
            <a:avLst/>
          </a:prstGeom>
          <a:noFill/>
          <a:ln w="9525">
            <a:noFill/>
            <a:miter lim="800000"/>
            <a:headEnd/>
            <a:tailEnd/>
          </a:ln>
          <a:effectLst>
            <a:outerShdw dist="25400" dir="5400000" rotWithShape="0">
              <a:srgbClr val="808080">
                <a:alpha val="29999"/>
              </a:srgbClr>
            </a:outerShdw>
          </a:effectLst>
        </p:spPr>
      </p:pic>
      <p:sp>
        <p:nvSpPr>
          <p:cNvPr id="57" name="Cloud 56"/>
          <p:cNvSpPr/>
          <p:nvPr/>
        </p:nvSpPr>
        <p:spPr bwMode="auto">
          <a:xfrm>
            <a:off x="4389177" y="1995377"/>
            <a:ext cx="2115120" cy="1542480"/>
          </a:xfrm>
          <a:prstGeom prst="cloud">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u="none" strike="noStrike" cap="none" normalizeH="0" baseline="0" dirty="0" smtClean="0">
                <a:ln>
                  <a:noFill/>
                </a:ln>
                <a:solidFill>
                  <a:schemeClr val="tx1"/>
                </a:solidFill>
                <a:effectLst/>
                <a:latin typeface="Arial" charset="0"/>
                <a:ea typeface="ＭＳ Ｐゴシック" charset="-128"/>
                <a:cs typeface="ＭＳ Ｐゴシック" charset="-128"/>
              </a:rPr>
              <a:t>Internet</a:t>
            </a:r>
            <a:endParaRPr kumimoji="0" lang="en-US" u="none" strike="noStrike" cap="none" normalizeH="0" baseline="0" dirty="0">
              <a:ln>
                <a:noFill/>
              </a:ln>
              <a:solidFill>
                <a:schemeClr val="tx1"/>
              </a:solidFill>
              <a:effectLst/>
              <a:latin typeface="Arial" charset="0"/>
              <a:ea typeface="ＭＳ Ｐゴシック" charset="-128"/>
              <a:cs typeface="ＭＳ Ｐゴシック" charset="-128"/>
            </a:endParaRPr>
          </a:p>
        </p:txBody>
      </p:sp>
      <p:pic>
        <p:nvPicPr>
          <p:cNvPr id="59" name="Picture 58" descr="WebAppServer_Lt_vF.png"/>
          <p:cNvPicPr>
            <a:picLocks noChangeAspect="1"/>
          </p:cNvPicPr>
          <p:nvPr/>
        </p:nvPicPr>
        <p:blipFill>
          <a:blip r:embed="rId6" cstate="print"/>
          <a:stretch>
            <a:fillRect/>
          </a:stretch>
        </p:blipFill>
        <p:spPr>
          <a:xfrm>
            <a:off x="8196978" y="4232447"/>
            <a:ext cx="493451" cy="639168"/>
          </a:xfrm>
          <a:prstGeom prst="rect">
            <a:avLst/>
          </a:prstGeom>
        </p:spPr>
      </p:pic>
      <p:sp>
        <p:nvSpPr>
          <p:cNvPr id="61" name="Freeform 60"/>
          <p:cNvSpPr/>
          <p:nvPr/>
        </p:nvSpPr>
        <p:spPr bwMode="auto">
          <a:xfrm>
            <a:off x="4999822" y="3349128"/>
            <a:ext cx="431494" cy="2225407"/>
          </a:xfrm>
          <a:custGeom>
            <a:avLst/>
            <a:gdLst>
              <a:gd name="connsiteX0" fmla="*/ 189123 w 431494"/>
              <a:gd name="connsiteY0" fmla="*/ 2225407 h 2225407"/>
              <a:gd name="connsiteX1" fmla="*/ 409460 w 431494"/>
              <a:gd name="connsiteY1" fmla="*/ 1619479 h 2225407"/>
              <a:gd name="connsiteX2" fmla="*/ 56920 w 431494"/>
              <a:gd name="connsiteY2" fmla="*/ 1134737 h 2225407"/>
              <a:gd name="connsiteX3" fmla="*/ 67937 w 431494"/>
              <a:gd name="connsiteY3" fmla="*/ 0 h 2225407"/>
            </a:gdLst>
            <a:ahLst/>
            <a:cxnLst>
              <a:cxn ang="0">
                <a:pos x="connsiteX0" y="connsiteY0"/>
              </a:cxn>
              <a:cxn ang="0">
                <a:pos x="connsiteX1" y="connsiteY1"/>
              </a:cxn>
              <a:cxn ang="0">
                <a:pos x="connsiteX2" y="connsiteY2"/>
              </a:cxn>
              <a:cxn ang="0">
                <a:pos x="connsiteX3" y="connsiteY3"/>
              </a:cxn>
            </a:cxnLst>
            <a:rect l="l" t="t" r="r" b="b"/>
            <a:pathLst>
              <a:path w="431494" h="2225407">
                <a:moveTo>
                  <a:pt x="189123" y="2225407"/>
                </a:moveTo>
                <a:cubicBezTo>
                  <a:pt x="310308" y="2013332"/>
                  <a:pt x="431494" y="1801257"/>
                  <a:pt x="409460" y="1619479"/>
                </a:cubicBezTo>
                <a:cubicBezTo>
                  <a:pt x="387426" y="1437701"/>
                  <a:pt x="113840" y="1404650"/>
                  <a:pt x="56920" y="1134737"/>
                </a:cubicBezTo>
                <a:cubicBezTo>
                  <a:pt x="0" y="864824"/>
                  <a:pt x="67937" y="0"/>
                  <a:pt x="67937" y="0"/>
                </a:cubicBezTo>
              </a:path>
            </a:pathLst>
          </a:custGeom>
          <a:ln>
            <a:solidFill>
              <a:srgbClr val="00B0F0"/>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pPr eaLnBrk="0" hangingPunct="0"/>
            <a:endParaRPr lang="en-US">
              <a:latin typeface="Arial" pitchFamily="-105" charset="0"/>
              <a:ea typeface="ＭＳ Ｐゴシック" pitchFamily="-105" charset="-128"/>
              <a:cs typeface="ＭＳ Ｐゴシック" pitchFamily="-105" charset="-128"/>
            </a:endParaRPr>
          </a:p>
        </p:txBody>
      </p:sp>
      <p:sp>
        <p:nvSpPr>
          <p:cNvPr id="62" name="Freeform 61"/>
          <p:cNvSpPr/>
          <p:nvPr/>
        </p:nvSpPr>
        <p:spPr bwMode="auto">
          <a:xfrm>
            <a:off x="7484125" y="4549966"/>
            <a:ext cx="778526" cy="1002535"/>
          </a:xfrm>
          <a:custGeom>
            <a:avLst/>
            <a:gdLst>
              <a:gd name="connsiteX0" fmla="*/ 271750 w 778526"/>
              <a:gd name="connsiteY0" fmla="*/ 1002535 h 1002535"/>
              <a:gd name="connsiteX1" fmla="*/ 84463 w 778526"/>
              <a:gd name="connsiteY1" fmla="*/ 440675 h 1002535"/>
              <a:gd name="connsiteX2" fmla="*/ 778526 w 778526"/>
              <a:gd name="connsiteY2" fmla="*/ 0 h 1002535"/>
            </a:gdLst>
            <a:ahLst/>
            <a:cxnLst>
              <a:cxn ang="0">
                <a:pos x="connsiteX0" y="connsiteY0"/>
              </a:cxn>
              <a:cxn ang="0">
                <a:pos x="connsiteX1" y="connsiteY1"/>
              </a:cxn>
              <a:cxn ang="0">
                <a:pos x="connsiteX2" y="connsiteY2"/>
              </a:cxn>
            </a:cxnLst>
            <a:rect l="l" t="t" r="r" b="b"/>
            <a:pathLst>
              <a:path w="778526" h="1002535">
                <a:moveTo>
                  <a:pt x="271750" y="1002535"/>
                </a:moveTo>
                <a:cubicBezTo>
                  <a:pt x="135875" y="805149"/>
                  <a:pt x="0" y="607764"/>
                  <a:pt x="84463" y="440675"/>
                </a:cubicBezTo>
                <a:cubicBezTo>
                  <a:pt x="168926" y="273586"/>
                  <a:pt x="473726" y="136793"/>
                  <a:pt x="778526" y="0"/>
                </a:cubicBezTo>
              </a:path>
            </a:pathLst>
          </a:custGeom>
          <a:ln>
            <a:solidFill>
              <a:srgbClr val="0070C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eaLnBrk="0" hangingPunct="0"/>
            <a:endParaRPr lang="en-US">
              <a:latin typeface="Arial" pitchFamily="-105" charset="0"/>
              <a:ea typeface="ＭＳ Ｐゴシック" pitchFamily="-105" charset="-128"/>
              <a:cs typeface="ＭＳ Ｐゴシック" pitchFamily="-105" charset="-128"/>
            </a:endParaRPr>
          </a:p>
        </p:txBody>
      </p:sp>
      <p:sp>
        <p:nvSpPr>
          <p:cNvPr id="63" name="TextBox 62"/>
          <p:cNvSpPr txBox="1"/>
          <p:nvPr/>
        </p:nvSpPr>
        <p:spPr>
          <a:xfrm>
            <a:off x="6344501" y="4296401"/>
            <a:ext cx="702436"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VLAN-10</a:t>
            </a:r>
          </a:p>
        </p:txBody>
      </p:sp>
      <p:sp>
        <p:nvSpPr>
          <p:cNvPr id="64" name="Rectangle 63"/>
          <p:cNvSpPr/>
          <p:nvPr/>
        </p:nvSpPr>
        <p:spPr>
          <a:xfrm>
            <a:off x="458596" y="4125686"/>
            <a:ext cx="2315377" cy="461665"/>
          </a:xfrm>
          <a:prstGeom prst="rect">
            <a:avLst/>
          </a:prstGeom>
        </p:spPr>
        <p:txBody>
          <a:bodyPr wrap="square">
            <a:spAutoFit/>
          </a:bodyPr>
          <a:lstStyle/>
          <a:p>
            <a:pPr marL="173038" lvl="0" indent="-173038">
              <a:spcBef>
                <a:spcPct val="20000"/>
              </a:spcBef>
              <a:buClr>
                <a:srgbClr val="FF0000"/>
              </a:buClr>
              <a:buSzPct val="100000"/>
              <a:buFont typeface="Arial"/>
              <a:buChar char="•"/>
              <a:defRPr/>
            </a:pPr>
            <a:r>
              <a:rPr lang="en-US" kern="0" dirty="0" smtClean="0">
                <a:solidFill>
                  <a:srgbClr val="1B232A"/>
                </a:solidFill>
                <a:latin typeface="Arial Narrow"/>
                <a:cs typeface="Arial Narrow"/>
              </a:rPr>
              <a:t>Traffic stays local</a:t>
            </a:r>
          </a:p>
        </p:txBody>
      </p:sp>
      <p:sp>
        <p:nvSpPr>
          <p:cNvPr id="65" name="Rectangle 64"/>
          <p:cNvSpPr/>
          <p:nvPr/>
        </p:nvSpPr>
        <p:spPr>
          <a:xfrm>
            <a:off x="458596" y="4683885"/>
            <a:ext cx="3035126" cy="461665"/>
          </a:xfrm>
          <a:prstGeom prst="rect">
            <a:avLst/>
          </a:prstGeom>
        </p:spPr>
        <p:txBody>
          <a:bodyPr wrap="square">
            <a:spAutoFit/>
          </a:bodyPr>
          <a:lstStyle/>
          <a:p>
            <a:pPr marL="173038" lvl="0" indent="-173038">
              <a:spcBef>
                <a:spcPct val="20000"/>
              </a:spcBef>
              <a:buClr>
                <a:srgbClr val="FF0000"/>
              </a:buClr>
              <a:buSzPct val="100000"/>
              <a:buFont typeface="Arial"/>
              <a:buChar char="•"/>
              <a:defRPr/>
            </a:pPr>
            <a:r>
              <a:rPr lang="en-US" kern="0" dirty="0" smtClean="0">
                <a:solidFill>
                  <a:srgbClr val="1B232A"/>
                </a:solidFill>
                <a:latin typeface="Arial Narrow"/>
                <a:cs typeface="Arial Narrow"/>
              </a:rPr>
              <a:t>Tagged with VLAN</a:t>
            </a:r>
          </a:p>
        </p:txBody>
      </p:sp>
      <p:sp>
        <p:nvSpPr>
          <p:cNvPr id="52" name="Text Placeholder 53"/>
          <p:cNvSpPr txBox="1">
            <a:spLocks/>
          </p:cNvSpPr>
          <p:nvPr/>
        </p:nvSpPr>
        <p:spPr>
          <a:xfrm>
            <a:off x="458596" y="5242084"/>
            <a:ext cx="3533541" cy="673319"/>
          </a:xfrm>
          <a:prstGeom prst="rect">
            <a:avLst/>
          </a:prstGeom>
        </p:spPr>
        <p:txBody>
          <a:bodyPr/>
          <a:lstStyle/>
          <a:p>
            <a:pPr marL="173038" marR="0" lvl="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a:pPr>
            <a:r>
              <a:rPr lang="en-US" kern="0" baseline="0" dirty="0" smtClean="0">
                <a:solidFill>
                  <a:srgbClr val="1B232A"/>
                </a:solidFill>
                <a:latin typeface="Arial Narrow"/>
                <a:ea typeface="+mn-ea"/>
                <a:cs typeface="Arial Narrow"/>
              </a:rPr>
              <a:t>Resiliency</a:t>
            </a:r>
            <a:endParaRPr kumimoji="0" lang="en-US" sz="2400" b="0" i="0" u="none" strike="noStrike" kern="0" cap="none" spc="0" normalizeH="0" baseline="0" noProof="0" dirty="0">
              <a:ln>
                <a:noFill/>
              </a:ln>
              <a:solidFill>
                <a:srgbClr val="1B232A"/>
              </a:solidFill>
              <a:effectLst/>
              <a:uLnTx/>
              <a:uFillTx/>
              <a:latin typeface="Arial Narrow"/>
              <a:ea typeface="+mn-ea"/>
              <a:cs typeface="Arial Narrow"/>
            </a:endParaRPr>
          </a:p>
        </p:txBody>
      </p:sp>
      <p:sp>
        <p:nvSpPr>
          <p:cNvPr id="53" name="Freeform 52"/>
          <p:cNvSpPr/>
          <p:nvPr/>
        </p:nvSpPr>
        <p:spPr bwMode="auto">
          <a:xfrm>
            <a:off x="2117075" y="2197865"/>
            <a:ext cx="5418462" cy="2770742"/>
          </a:xfrm>
          <a:custGeom>
            <a:avLst/>
            <a:gdLst>
              <a:gd name="connsiteX0" fmla="*/ 5418462 w 5418462"/>
              <a:gd name="connsiteY0" fmla="*/ 2770742 h 2770742"/>
              <a:gd name="connsiteX1" fmla="*/ 3600679 w 5418462"/>
              <a:gd name="connsiteY1" fmla="*/ 2341084 h 2770742"/>
              <a:gd name="connsiteX2" fmla="*/ 2168486 w 5418462"/>
              <a:gd name="connsiteY2" fmla="*/ 1514819 h 2770742"/>
              <a:gd name="connsiteX3" fmla="*/ 306636 w 5418462"/>
              <a:gd name="connsiteY3" fmla="*/ 214829 h 2770742"/>
              <a:gd name="connsiteX4" fmla="*/ 328670 w 5418462"/>
              <a:gd name="connsiteY4" fmla="*/ 225846 h 2770742"/>
              <a:gd name="connsiteX5" fmla="*/ 240535 w 5418462"/>
              <a:gd name="connsiteY5" fmla="*/ 181778 h 2770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8462" h="2770742">
                <a:moveTo>
                  <a:pt x="5418462" y="2770742"/>
                </a:moveTo>
                <a:cubicBezTo>
                  <a:pt x="4780402" y="2660573"/>
                  <a:pt x="4142342" y="2550404"/>
                  <a:pt x="3600679" y="2341084"/>
                </a:cubicBezTo>
                <a:cubicBezTo>
                  <a:pt x="3059016" y="2131764"/>
                  <a:pt x="2717493" y="1869195"/>
                  <a:pt x="2168486" y="1514819"/>
                </a:cubicBezTo>
                <a:cubicBezTo>
                  <a:pt x="1619479" y="1160443"/>
                  <a:pt x="613272" y="429658"/>
                  <a:pt x="306636" y="214829"/>
                </a:cubicBezTo>
                <a:cubicBezTo>
                  <a:pt x="0" y="0"/>
                  <a:pt x="328670" y="225846"/>
                  <a:pt x="328670" y="225846"/>
                </a:cubicBezTo>
                <a:lnTo>
                  <a:pt x="240535" y="181778"/>
                </a:lnTo>
              </a:path>
            </a:pathLst>
          </a:custGeom>
          <a:ln w="63500" cmpd="dbl">
            <a:solidFill>
              <a:srgbClr val="FF000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atin typeface="Arial" pitchFamily="-105" charset="0"/>
              <a:ea typeface="ＭＳ Ｐゴシック" pitchFamily="-105" charset="-128"/>
              <a:cs typeface="ＭＳ Ｐゴシック" pitchFamily="-105" charset="-128"/>
            </a:endParaRPr>
          </a:p>
        </p:txBody>
      </p:sp>
      <p:sp>
        <p:nvSpPr>
          <p:cNvPr id="54" name="Freeform 53"/>
          <p:cNvSpPr/>
          <p:nvPr/>
        </p:nvSpPr>
        <p:spPr bwMode="auto">
          <a:xfrm>
            <a:off x="2170323" y="2445745"/>
            <a:ext cx="4120308" cy="2550404"/>
          </a:xfrm>
          <a:custGeom>
            <a:avLst/>
            <a:gdLst>
              <a:gd name="connsiteX0" fmla="*/ 4120308 w 4120308"/>
              <a:gd name="connsiteY0" fmla="*/ 2522862 h 2550404"/>
              <a:gd name="connsiteX1" fmla="*/ 3448279 w 4120308"/>
              <a:gd name="connsiteY1" fmla="*/ 2302525 h 2550404"/>
              <a:gd name="connsiteX2" fmla="*/ 1586429 w 4120308"/>
              <a:gd name="connsiteY2" fmla="*/ 1035585 h 2550404"/>
              <a:gd name="connsiteX3" fmla="*/ 0 w 4120308"/>
              <a:gd name="connsiteY3" fmla="*/ 0 h 2550404"/>
            </a:gdLst>
            <a:ahLst/>
            <a:cxnLst>
              <a:cxn ang="0">
                <a:pos x="connsiteX0" y="connsiteY0"/>
              </a:cxn>
              <a:cxn ang="0">
                <a:pos x="connsiteX1" y="connsiteY1"/>
              </a:cxn>
              <a:cxn ang="0">
                <a:pos x="connsiteX2" y="connsiteY2"/>
              </a:cxn>
              <a:cxn ang="0">
                <a:pos x="connsiteX3" y="connsiteY3"/>
              </a:cxn>
            </a:cxnLst>
            <a:rect l="l" t="t" r="r" b="b"/>
            <a:pathLst>
              <a:path w="4120308" h="2550404">
                <a:moveTo>
                  <a:pt x="4120308" y="2522862"/>
                </a:moveTo>
                <a:cubicBezTo>
                  <a:pt x="3995450" y="2536633"/>
                  <a:pt x="3870592" y="2550404"/>
                  <a:pt x="3448279" y="2302525"/>
                </a:cubicBezTo>
                <a:cubicBezTo>
                  <a:pt x="3025966" y="2054646"/>
                  <a:pt x="2161142" y="1419339"/>
                  <a:pt x="1586429" y="1035585"/>
                </a:cubicBezTo>
                <a:cubicBezTo>
                  <a:pt x="1011716" y="651831"/>
                  <a:pt x="505858" y="325915"/>
                  <a:pt x="0" y="0"/>
                </a:cubicBezTo>
              </a:path>
            </a:pathLst>
          </a:custGeom>
          <a:ln w="63500" cmpd="dbl">
            <a:solidFill>
              <a:srgbClr val="FF000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rtlCol="0" anchor="t" anchorCtr="0" compatLnSpc="1">
            <a:prstTxWarp prst="textNoShape">
              <a:avLst/>
            </a:prstTxWarp>
          </a:bodyPr>
          <a:lstStyle/>
          <a:p>
            <a:endParaRPr lang="en-US">
              <a:latin typeface="Arial" pitchFamily="-105" charset="0"/>
              <a:ea typeface="ＭＳ Ｐゴシック" pitchFamily="-105" charset="-128"/>
              <a:cs typeface="ＭＳ Ｐゴシック" pitchFamily="-105" charset="-128"/>
            </a:endParaRPr>
          </a:p>
        </p:txBody>
      </p:sp>
      <p:pic>
        <p:nvPicPr>
          <p:cNvPr id="40" name="Picture 32" descr="FG-3950_Rt-s.png"/>
          <p:cNvPicPr>
            <a:picLocks noChangeAspect="1"/>
          </p:cNvPicPr>
          <p:nvPr/>
        </p:nvPicPr>
        <p:blipFill>
          <a:blip r:embed="rId7"/>
          <a:srcRect/>
          <a:stretch>
            <a:fillRect/>
          </a:stretch>
        </p:blipFill>
        <p:spPr bwMode="auto">
          <a:xfrm>
            <a:off x="1115106" y="1762352"/>
            <a:ext cx="1500187" cy="1152525"/>
          </a:xfrm>
          <a:prstGeom prst="rect">
            <a:avLst/>
          </a:prstGeom>
          <a:noFill/>
          <a:ln w="9525">
            <a:noFill/>
            <a:miter lim="800000"/>
            <a:headEnd/>
            <a:tailEnd/>
          </a:ln>
        </p:spPr>
      </p:pic>
      <p:sp>
        <p:nvSpPr>
          <p:cNvPr id="55" name="Cloud 54"/>
          <p:cNvSpPr/>
          <p:nvPr/>
        </p:nvSpPr>
        <p:spPr bwMode="auto">
          <a:xfrm>
            <a:off x="3080657" y="2886891"/>
            <a:ext cx="1665514" cy="1108166"/>
          </a:xfrm>
          <a:prstGeom prst="cloud">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u="none" strike="noStrike" cap="none" normalizeH="0" baseline="0" dirty="0" smtClean="0">
                <a:ln>
                  <a:noFill/>
                </a:ln>
                <a:solidFill>
                  <a:schemeClr val="tx1"/>
                </a:solidFill>
                <a:effectLst/>
                <a:latin typeface="Arial" charset="0"/>
                <a:ea typeface="ＭＳ Ｐゴシック" charset="-128"/>
                <a:cs typeface="ＭＳ Ｐゴシック" charset="-128"/>
              </a:rPr>
              <a:t>WAN</a:t>
            </a:r>
            <a:endParaRPr kumimoji="0" lang="en-US" u="none" strike="noStrike" cap="none" normalizeH="0" baseline="0" dirty="0">
              <a:ln>
                <a:noFill/>
              </a:ln>
              <a:solidFill>
                <a:schemeClr val="tx1"/>
              </a:solidFill>
              <a:effectLst/>
              <a:latin typeface="Arial" charset="0"/>
              <a:ea typeface="ＭＳ Ｐゴシック" charset="-128"/>
              <a:cs typeface="ＭＳ Ｐゴシック" charset="-128"/>
            </a:endParaRPr>
          </a:p>
        </p:txBody>
      </p:sp>
      <p:grpSp>
        <p:nvGrpSpPr>
          <p:cNvPr id="6" name="Group 15"/>
          <p:cNvGrpSpPr/>
          <p:nvPr/>
        </p:nvGrpSpPr>
        <p:grpSpPr>
          <a:xfrm>
            <a:off x="5789637" y="4693266"/>
            <a:ext cx="1024128" cy="633984"/>
            <a:chOff x="6022848" y="4937760"/>
            <a:chExt cx="1024128" cy="633984"/>
          </a:xfrm>
        </p:grpSpPr>
        <p:pic>
          <p:nvPicPr>
            <p:cNvPr id="12" name="Picture 11" descr="FAP-221B_Ft-TOP.png"/>
            <p:cNvPicPr>
              <a:picLocks noChangeAspect="1"/>
            </p:cNvPicPr>
            <p:nvPr/>
          </p:nvPicPr>
          <p:blipFill>
            <a:blip r:embed="rId5" cstate="print"/>
            <a:stretch>
              <a:fillRect/>
            </a:stretch>
          </p:blipFill>
          <p:spPr>
            <a:xfrm>
              <a:off x="6181344" y="5064419"/>
              <a:ext cx="707255" cy="437976"/>
            </a:xfrm>
            <a:prstGeom prst="rect">
              <a:avLst/>
            </a:prstGeom>
            <a:ln>
              <a:noFill/>
            </a:ln>
            <a:effectLst>
              <a:outerShdw blurRad="50800" dist="38100" dir="13500000" algn="br" rotWithShape="0">
                <a:prstClr val="black">
                  <a:alpha val="40000"/>
                </a:prstClr>
              </a:outerShdw>
            </a:effectLst>
          </p:spPr>
        </p:pic>
        <p:grpSp>
          <p:nvGrpSpPr>
            <p:cNvPr id="11" name="Group 86"/>
            <p:cNvGrpSpPr/>
            <p:nvPr/>
          </p:nvGrpSpPr>
          <p:grpSpPr>
            <a:xfrm>
              <a:off x="6412992" y="4937760"/>
              <a:ext cx="633984" cy="633984"/>
              <a:chOff x="6437376" y="4937760"/>
              <a:chExt cx="633984" cy="633984"/>
            </a:xfrm>
          </p:grpSpPr>
          <p:sp>
            <p:nvSpPr>
              <p:cNvPr id="17" name="Arc 16"/>
              <p:cNvSpPr/>
              <p:nvPr/>
            </p:nvSpPr>
            <p:spPr bwMode="auto">
              <a:xfrm>
                <a:off x="6437376" y="4937760"/>
                <a:ext cx="633984" cy="633984"/>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sp>
            <p:nvSpPr>
              <p:cNvPr id="18" name="Arc 17"/>
              <p:cNvSpPr/>
              <p:nvPr/>
            </p:nvSpPr>
            <p:spPr bwMode="auto">
              <a:xfrm>
                <a:off x="6486144" y="5023104"/>
                <a:ext cx="475488" cy="475488"/>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grpSp>
        <p:grpSp>
          <p:nvGrpSpPr>
            <p:cNvPr id="13" name="Group 87"/>
            <p:cNvGrpSpPr/>
            <p:nvPr/>
          </p:nvGrpSpPr>
          <p:grpSpPr>
            <a:xfrm flipH="1">
              <a:off x="6022848" y="4937760"/>
              <a:ext cx="633984" cy="633984"/>
              <a:chOff x="6437376" y="4937760"/>
              <a:chExt cx="633984" cy="633984"/>
            </a:xfrm>
          </p:grpSpPr>
          <p:sp>
            <p:nvSpPr>
              <p:cNvPr id="15" name="Arc 14"/>
              <p:cNvSpPr/>
              <p:nvPr/>
            </p:nvSpPr>
            <p:spPr bwMode="auto">
              <a:xfrm>
                <a:off x="6437376" y="4937760"/>
                <a:ext cx="633984" cy="633984"/>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sp>
            <p:nvSpPr>
              <p:cNvPr id="16" name="Arc 15"/>
              <p:cNvSpPr/>
              <p:nvPr/>
            </p:nvSpPr>
            <p:spPr bwMode="auto">
              <a:xfrm>
                <a:off x="6486144" y="5023104"/>
                <a:ext cx="475488" cy="475488"/>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grpSp>
      </p:grpSp>
      <p:grpSp>
        <p:nvGrpSpPr>
          <p:cNvPr id="14" name="Group 15"/>
          <p:cNvGrpSpPr/>
          <p:nvPr/>
        </p:nvGrpSpPr>
        <p:grpSpPr>
          <a:xfrm>
            <a:off x="7046937" y="4693266"/>
            <a:ext cx="1024128" cy="633984"/>
            <a:chOff x="6022848" y="4937760"/>
            <a:chExt cx="1024128" cy="633984"/>
          </a:xfrm>
        </p:grpSpPr>
        <p:grpSp>
          <p:nvGrpSpPr>
            <p:cNvPr id="19" name="Group 86"/>
            <p:cNvGrpSpPr/>
            <p:nvPr/>
          </p:nvGrpSpPr>
          <p:grpSpPr>
            <a:xfrm>
              <a:off x="6412992" y="4937760"/>
              <a:ext cx="633984" cy="633984"/>
              <a:chOff x="6437376" y="4937760"/>
              <a:chExt cx="633984" cy="633984"/>
            </a:xfrm>
          </p:grpSpPr>
          <p:sp>
            <p:nvSpPr>
              <p:cNvPr id="9" name="Arc 8"/>
              <p:cNvSpPr/>
              <p:nvPr/>
            </p:nvSpPr>
            <p:spPr bwMode="auto">
              <a:xfrm>
                <a:off x="6437376" y="4937760"/>
                <a:ext cx="633984" cy="633984"/>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sp>
            <p:nvSpPr>
              <p:cNvPr id="10" name="Arc 9"/>
              <p:cNvSpPr/>
              <p:nvPr/>
            </p:nvSpPr>
            <p:spPr bwMode="auto">
              <a:xfrm>
                <a:off x="6486144" y="5023104"/>
                <a:ext cx="475488" cy="475488"/>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grpSp>
        <p:grpSp>
          <p:nvGrpSpPr>
            <p:cNvPr id="21" name="Group 87"/>
            <p:cNvGrpSpPr/>
            <p:nvPr/>
          </p:nvGrpSpPr>
          <p:grpSpPr>
            <a:xfrm flipH="1">
              <a:off x="6022848" y="4937760"/>
              <a:ext cx="633984" cy="633984"/>
              <a:chOff x="6437376" y="4937760"/>
              <a:chExt cx="633984" cy="633984"/>
            </a:xfrm>
          </p:grpSpPr>
          <p:sp>
            <p:nvSpPr>
              <p:cNvPr id="7" name="Arc 6"/>
              <p:cNvSpPr/>
              <p:nvPr/>
            </p:nvSpPr>
            <p:spPr bwMode="auto">
              <a:xfrm>
                <a:off x="6437376" y="4937760"/>
                <a:ext cx="633984" cy="633984"/>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sp>
            <p:nvSpPr>
              <p:cNvPr id="8" name="Arc 7"/>
              <p:cNvSpPr/>
              <p:nvPr/>
            </p:nvSpPr>
            <p:spPr bwMode="auto">
              <a:xfrm>
                <a:off x="6486144" y="5023104"/>
                <a:ext cx="475488" cy="475488"/>
              </a:xfrm>
              <a:prstGeom prst="arc">
                <a:avLst>
                  <a:gd name="adj1" fmla="val 18472499"/>
                  <a:gd name="adj2" fmla="val 2786952"/>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rgbClr val="131313"/>
                  </a:solidFill>
                </a:endParaRPr>
              </a:p>
            </p:txBody>
          </p:sp>
        </p:grpSp>
        <p:pic>
          <p:nvPicPr>
            <p:cNvPr id="4" name="Picture 3" descr="FAP-221B_Ft-TOP.png"/>
            <p:cNvPicPr>
              <a:picLocks noChangeAspect="1"/>
            </p:cNvPicPr>
            <p:nvPr/>
          </p:nvPicPr>
          <p:blipFill>
            <a:blip r:embed="rId5" cstate="print"/>
            <a:stretch>
              <a:fillRect/>
            </a:stretch>
          </p:blipFill>
          <p:spPr>
            <a:xfrm>
              <a:off x="6181344" y="5064419"/>
              <a:ext cx="707255" cy="437976"/>
            </a:xfrm>
            <a:prstGeom prst="rect">
              <a:avLst/>
            </a:prstGeom>
            <a:ln>
              <a:noFill/>
            </a:ln>
            <a:effectLst>
              <a:outerShdw blurRad="50800" dist="38100" dir="13500000" algn="br" rotWithShape="0">
                <a:prstClr val="black">
                  <a:alpha val="40000"/>
                </a:prstClr>
              </a:outerShdw>
            </a:effectLst>
          </p:spPr>
        </p:pic>
      </p:grpSp>
      <p:sp>
        <p:nvSpPr>
          <p:cNvPr id="60" name="Freeform 59"/>
          <p:cNvSpPr/>
          <p:nvPr/>
        </p:nvSpPr>
        <p:spPr bwMode="auto">
          <a:xfrm>
            <a:off x="6099672" y="4542622"/>
            <a:ext cx="2030776" cy="800559"/>
          </a:xfrm>
          <a:custGeom>
            <a:avLst/>
            <a:gdLst>
              <a:gd name="connsiteX0" fmla="*/ 290111 w 2030776"/>
              <a:gd name="connsiteY0" fmla="*/ 800559 h 800559"/>
              <a:gd name="connsiteX1" fmla="*/ 290111 w 2030776"/>
              <a:gd name="connsiteY1" fmla="*/ 128530 h 800559"/>
              <a:gd name="connsiteX2" fmla="*/ 2030776 w 2030776"/>
              <a:gd name="connsiteY2" fmla="*/ 29378 h 800559"/>
              <a:gd name="connsiteX3" fmla="*/ 2030776 w 2030776"/>
              <a:gd name="connsiteY3" fmla="*/ 29378 h 800559"/>
              <a:gd name="connsiteX4" fmla="*/ 2030776 w 2030776"/>
              <a:gd name="connsiteY4" fmla="*/ 29378 h 800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0776" h="800559">
                <a:moveTo>
                  <a:pt x="290111" y="800559"/>
                </a:moveTo>
                <a:cubicBezTo>
                  <a:pt x="145055" y="528809"/>
                  <a:pt x="0" y="257060"/>
                  <a:pt x="290111" y="128530"/>
                </a:cubicBezTo>
                <a:cubicBezTo>
                  <a:pt x="580222" y="0"/>
                  <a:pt x="2030776" y="29378"/>
                  <a:pt x="2030776" y="29378"/>
                </a:cubicBezTo>
                <a:lnTo>
                  <a:pt x="2030776" y="29378"/>
                </a:lnTo>
                <a:lnTo>
                  <a:pt x="2030776" y="29378"/>
                </a:lnTo>
              </a:path>
            </a:pathLst>
          </a:custGeom>
          <a:ln>
            <a:solidFill>
              <a:srgbClr val="0070C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eaLnBrk="0" hangingPunct="0"/>
            <a:endParaRPr lang="en-US">
              <a:latin typeface="Arial" pitchFamily="-105"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511636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par>
                                <p:cTn id="8" presetID="22" presetClass="entr" presetSubtype="4" fill="hold" grpId="1"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wipe(down)">
                                      <p:cBhvr>
                                        <p:cTn id="10" dur="500"/>
                                        <p:tgtEl>
                                          <p:spTgt spid="54"/>
                                        </p:tgtEl>
                                      </p:cBhvr>
                                    </p:animEffect>
                                  </p:childTnLst>
                                </p:cTn>
                              </p:par>
                              <p:par>
                                <p:cTn id="11" presetID="22" presetClass="entr" presetSubtype="4" fill="hold" grpId="1"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500"/>
                                        <p:tgtEl>
                                          <p:spTgt spid="5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wipe(down)">
                                      <p:cBhvr>
                                        <p:cTn id="18" dur="500"/>
                                        <p:tgtEl>
                                          <p:spTgt spid="62"/>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down)">
                                      <p:cBhvr>
                                        <p:cTn id="24" dur="500"/>
                                        <p:tgtEl>
                                          <p:spTgt spid="6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wipe(down)">
                                      <p:cBhvr>
                                        <p:cTn id="29" dur="500"/>
                                        <p:tgtEl>
                                          <p:spTgt spid="60"/>
                                        </p:tgtEl>
                                      </p:cBhvr>
                                    </p:animEffect>
                                  </p:childTnLst>
                                </p:cTn>
                              </p:par>
                              <p:par>
                                <p:cTn id="30" presetID="1" presetClass="entr" presetSubtype="0"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childTnLst>
                                </p:cTn>
                              </p:par>
                              <p:par>
                                <p:cTn id="32" presetID="22" presetClass="entr" presetSubtype="4"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wipe(down)">
                                      <p:cBhvr>
                                        <p:cTn id="34" dur="500"/>
                                        <p:tgtEl>
                                          <p:spTgt spid="63"/>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par>
                          <p:cTn id="39" fill="hold">
                            <p:stCondLst>
                              <p:cond delay="0"/>
                            </p:stCondLst>
                            <p:childTnLst>
                              <p:par>
                                <p:cTn id="40" presetID="28" presetClass="emph" presetSubtype="0" fill="hold" grpId="0" nodeType="afterEffect">
                                  <p:stCondLst>
                                    <p:cond delay="0"/>
                                  </p:stCondLst>
                                  <p:iterate type="lt">
                                    <p:tmPct val="10000"/>
                                  </p:iterate>
                                  <p:childTnLst>
                                    <p:animClr clrSpc="rgb" dir="cw">
                                      <p:cBhvr override="childStyle">
                                        <p:cTn id="41" dur="500" fill="hold"/>
                                        <p:tgtEl>
                                          <p:spTgt spid="55"/>
                                        </p:tgtEl>
                                        <p:attrNameLst>
                                          <p:attrName>style.color</p:attrName>
                                        </p:attrNameLst>
                                      </p:cBhvr>
                                      <p:to>
                                        <a:srgbClr val="FF3B3B"/>
                                      </p:to>
                                    </p:animClr>
                                    <p:animClr clrSpc="rgb" dir="cw">
                                      <p:cBhvr>
                                        <p:cTn id="42" dur="500" fill="hold"/>
                                        <p:tgtEl>
                                          <p:spTgt spid="55"/>
                                        </p:tgtEl>
                                        <p:attrNameLst>
                                          <p:attrName>fillcolor</p:attrName>
                                        </p:attrNameLst>
                                      </p:cBhvr>
                                      <p:to>
                                        <a:srgbClr val="FF3B3B"/>
                                      </p:to>
                                    </p:animClr>
                                    <p:set>
                                      <p:cBhvr>
                                        <p:cTn id="43" dur="500" fill="hold"/>
                                        <p:tgtEl>
                                          <p:spTgt spid="55"/>
                                        </p:tgtEl>
                                        <p:attrNameLst>
                                          <p:attrName>fill.type</p:attrName>
                                        </p:attrNameLst>
                                      </p:cBhvr>
                                      <p:to>
                                        <p:strVal val="solid"/>
                                      </p:to>
                                    </p:set>
                                    <p:anim to="1.5" calcmode="lin" valueType="num">
                                      <p:cBhvr override="childStyle">
                                        <p:cTn id="44" dur="500" fill="hold"/>
                                        <p:tgtEl>
                                          <p:spTgt spid="55"/>
                                        </p:tgtEl>
                                        <p:attrNameLst>
                                          <p:attrName>style.fontSize</p:attrName>
                                        </p:attrNameLst>
                                      </p:cBhvr>
                                    </p:anim>
                                  </p:childTnLst>
                                </p:cTn>
                              </p:par>
                            </p:childTnLst>
                          </p:cTn>
                        </p:par>
                        <p:par>
                          <p:cTn id="45" fill="hold">
                            <p:stCondLst>
                              <p:cond delay="600"/>
                            </p:stCondLst>
                            <p:childTnLst>
                              <p:par>
                                <p:cTn id="46" presetID="22" presetClass="exit" presetSubtype="1" fill="hold" grpId="0" nodeType="afterEffect">
                                  <p:stCondLst>
                                    <p:cond delay="0"/>
                                  </p:stCondLst>
                                  <p:childTnLst>
                                    <p:animEffect transition="out" filter="wipe(up)">
                                      <p:cBhvr>
                                        <p:cTn id="47" dur="500"/>
                                        <p:tgtEl>
                                          <p:spTgt spid="56"/>
                                        </p:tgtEl>
                                      </p:cBhvr>
                                    </p:animEffect>
                                    <p:set>
                                      <p:cBhvr>
                                        <p:cTn id="48" dur="1" fill="hold">
                                          <p:stCondLst>
                                            <p:cond delay="499"/>
                                          </p:stCondLst>
                                        </p:cTn>
                                        <p:tgtEl>
                                          <p:spTgt spid="56"/>
                                        </p:tgtEl>
                                        <p:attrNameLst>
                                          <p:attrName>style.visibility</p:attrName>
                                        </p:attrNameLst>
                                      </p:cBhvr>
                                      <p:to>
                                        <p:strVal val="hidden"/>
                                      </p:to>
                                    </p:set>
                                  </p:childTnLst>
                                </p:cTn>
                              </p:par>
                              <p:par>
                                <p:cTn id="49" presetID="22" presetClass="exit" presetSubtype="1" fill="hold" grpId="0" nodeType="withEffect">
                                  <p:stCondLst>
                                    <p:cond delay="0"/>
                                  </p:stCondLst>
                                  <p:childTnLst>
                                    <p:animEffect transition="out" filter="wipe(up)">
                                      <p:cBhvr>
                                        <p:cTn id="50" dur="500"/>
                                        <p:tgtEl>
                                          <p:spTgt spid="53"/>
                                        </p:tgtEl>
                                      </p:cBhvr>
                                    </p:animEffect>
                                    <p:set>
                                      <p:cBhvr>
                                        <p:cTn id="51" dur="1" fill="hold">
                                          <p:stCondLst>
                                            <p:cond delay="499"/>
                                          </p:stCondLst>
                                        </p:cTn>
                                        <p:tgtEl>
                                          <p:spTgt spid="53"/>
                                        </p:tgtEl>
                                        <p:attrNameLst>
                                          <p:attrName>style.visibility</p:attrName>
                                        </p:attrNameLst>
                                      </p:cBhvr>
                                      <p:to>
                                        <p:strVal val="hidden"/>
                                      </p:to>
                                    </p:set>
                                  </p:childTnLst>
                                </p:cTn>
                              </p:par>
                              <p:par>
                                <p:cTn id="52" presetID="22" presetClass="exit" presetSubtype="1" fill="hold" grpId="0" nodeType="withEffect">
                                  <p:stCondLst>
                                    <p:cond delay="0"/>
                                  </p:stCondLst>
                                  <p:childTnLst>
                                    <p:animEffect transition="out" filter="wipe(up)">
                                      <p:cBhvr>
                                        <p:cTn id="53" dur="500"/>
                                        <p:tgtEl>
                                          <p:spTgt spid="54"/>
                                        </p:tgtEl>
                                      </p:cBhvr>
                                    </p:animEffect>
                                    <p:set>
                                      <p:cBhvr>
                                        <p:cTn id="54"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6" grpId="1" animBg="1"/>
      <p:bldP spid="61" grpId="0" animBg="1"/>
      <p:bldP spid="62" grpId="0" animBg="1"/>
      <p:bldP spid="63" grpId="0"/>
      <p:bldP spid="64" grpId="0"/>
      <p:bldP spid="65" grpId="0"/>
      <p:bldP spid="52" grpId="0"/>
      <p:bldP spid="53" grpId="0" animBg="1"/>
      <p:bldP spid="53" grpId="1" animBg="1"/>
      <p:bldP spid="54" grpId="0" animBg="1"/>
      <p:bldP spid="54" grpId="1" animBg="1"/>
      <p:bldP spid="55" grpId="0" animBg="1"/>
      <p:bldP spid="60"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Things you’ll need to configure in the FGT</a:t>
            </a:r>
            <a:endParaRPr lang="en-US" b="0" i="0" dirty="0"/>
          </a:p>
        </p:txBody>
      </p:sp>
      <p:sp>
        <p:nvSpPr>
          <p:cNvPr id="3" name="Content Placeholder 2"/>
          <p:cNvSpPr>
            <a:spLocks noGrp="1"/>
          </p:cNvSpPr>
          <p:nvPr>
            <p:ph sz="half" idx="1"/>
          </p:nvPr>
        </p:nvSpPr>
        <p:spPr>
          <a:xfrm>
            <a:off x="402335" y="1453896"/>
            <a:ext cx="7751065" cy="4688112"/>
          </a:xfrm>
        </p:spPr>
        <p:txBody>
          <a:bodyPr/>
          <a:lstStyle/>
          <a:p>
            <a:r>
              <a:rPr lang="en-US" sz="2000" dirty="0" smtClean="0"/>
              <a:t>Full configuration guide will be provide to you</a:t>
            </a:r>
          </a:p>
          <a:p>
            <a:r>
              <a:rPr lang="en-US" sz="2000" dirty="0" smtClean="0"/>
              <a:t>For </a:t>
            </a:r>
            <a:r>
              <a:rPr lang="en-US" sz="2000" dirty="0" smtClean="0">
                <a:solidFill>
                  <a:srgbClr val="C00000"/>
                </a:solidFill>
              </a:rPr>
              <a:t>Analytics</a:t>
            </a:r>
            <a:r>
              <a:rPr lang="en-US" sz="2000" dirty="0" smtClean="0"/>
              <a:t>:</a:t>
            </a:r>
          </a:p>
          <a:p>
            <a:pPr lvl="1"/>
            <a:r>
              <a:rPr lang="en-US" sz="1800" dirty="0" smtClean="0"/>
              <a:t>Admin account for </a:t>
            </a:r>
            <a:r>
              <a:rPr lang="en-US" sz="1800" dirty="0" err="1" smtClean="0"/>
              <a:t>FortiPresence</a:t>
            </a:r>
            <a:r>
              <a:rPr lang="en-US" sz="1800" dirty="0" smtClean="0"/>
              <a:t> to access FGT</a:t>
            </a:r>
          </a:p>
          <a:p>
            <a:pPr lvl="2"/>
            <a:r>
              <a:rPr lang="en-US" sz="1600" dirty="0" smtClean="0"/>
              <a:t> You can white-list FP addresses for extra security</a:t>
            </a:r>
          </a:p>
          <a:p>
            <a:pPr lvl="2"/>
            <a:r>
              <a:rPr lang="en-US" sz="1600" dirty="0" smtClean="0"/>
              <a:t>AP profile settings</a:t>
            </a:r>
          </a:p>
          <a:p>
            <a:r>
              <a:rPr lang="en-US" sz="2000" dirty="0" smtClean="0"/>
              <a:t>For </a:t>
            </a:r>
            <a:r>
              <a:rPr lang="en-US" sz="2000" dirty="0" smtClean="0">
                <a:solidFill>
                  <a:srgbClr val="C00000"/>
                </a:solidFill>
              </a:rPr>
              <a:t>Social </a:t>
            </a:r>
            <a:r>
              <a:rPr lang="en-US" sz="2000" dirty="0" err="1" smtClean="0">
                <a:solidFill>
                  <a:srgbClr val="C00000"/>
                </a:solidFill>
              </a:rPr>
              <a:t>Wifi</a:t>
            </a:r>
            <a:r>
              <a:rPr lang="en-US" sz="2000" dirty="0" smtClean="0"/>
              <a:t>:</a:t>
            </a:r>
          </a:p>
          <a:p>
            <a:pPr lvl="1"/>
            <a:r>
              <a:rPr lang="en-US" sz="1800" dirty="0" smtClean="0"/>
              <a:t>SSID with External Captive portal for Social </a:t>
            </a:r>
            <a:r>
              <a:rPr lang="en-US" sz="1800" dirty="0" err="1" smtClean="0"/>
              <a:t>WiFi</a:t>
            </a:r>
            <a:endParaRPr lang="en-US" sz="1800" dirty="0" smtClean="0"/>
          </a:p>
          <a:p>
            <a:pPr lvl="1"/>
            <a:r>
              <a:rPr lang="en-US" sz="1800" dirty="0" smtClean="0"/>
              <a:t>Local user group</a:t>
            </a:r>
          </a:p>
          <a:p>
            <a:pPr lvl="1"/>
            <a:r>
              <a:rPr lang="en-US" sz="1800" dirty="0" smtClean="0"/>
              <a:t>Wall Garden addresses and policies</a:t>
            </a:r>
          </a:p>
          <a:p>
            <a:r>
              <a:rPr lang="en-US" sz="2000" dirty="0" smtClean="0"/>
              <a:t>For </a:t>
            </a:r>
            <a:r>
              <a:rPr lang="en-US" sz="2000" dirty="0" err="1" smtClean="0">
                <a:solidFill>
                  <a:srgbClr val="C00000"/>
                </a:solidFill>
              </a:rPr>
              <a:t>Consierge</a:t>
            </a:r>
            <a:r>
              <a:rPr lang="en-US" sz="2000" dirty="0" smtClean="0">
                <a:solidFill>
                  <a:srgbClr val="C00000"/>
                </a:solidFill>
              </a:rPr>
              <a:t> and Social </a:t>
            </a:r>
            <a:r>
              <a:rPr lang="en-US" sz="2000" dirty="0" err="1" smtClean="0">
                <a:solidFill>
                  <a:srgbClr val="C00000"/>
                </a:solidFill>
              </a:rPr>
              <a:t>WiFi</a:t>
            </a:r>
            <a:endParaRPr lang="en-US" sz="2000" dirty="0" smtClean="0">
              <a:solidFill>
                <a:srgbClr val="C00000"/>
              </a:solidFill>
            </a:endParaRPr>
          </a:p>
          <a:p>
            <a:pPr lvl="1"/>
            <a:r>
              <a:rPr lang="en-US" sz="1800" dirty="0" smtClean="0"/>
              <a:t>Logs sent to </a:t>
            </a:r>
            <a:r>
              <a:rPr lang="en-US" sz="1800" dirty="0" err="1" smtClean="0"/>
              <a:t>FortiPresence</a:t>
            </a:r>
            <a:r>
              <a:rPr lang="en-US" sz="1800" dirty="0" smtClean="0"/>
              <a:t> (</a:t>
            </a:r>
            <a:r>
              <a:rPr lang="en-US" sz="1800" dirty="0" err="1" smtClean="0"/>
              <a:t>Kiana</a:t>
            </a:r>
            <a:r>
              <a:rPr lang="en-US" sz="1800" dirty="0" smtClean="0"/>
              <a:t>)</a:t>
            </a:r>
          </a:p>
          <a:p>
            <a:pPr lvl="1"/>
            <a:r>
              <a:rPr lang="en-US" sz="1800" dirty="0" smtClean="0"/>
              <a:t>Web filter Policy  </a:t>
            </a:r>
          </a:p>
          <a:p>
            <a:r>
              <a:rPr lang="en-US" sz="2000" dirty="0" smtClean="0"/>
              <a:t>Authorize FAPs </a:t>
            </a:r>
            <a:endParaRPr lang="en-US" sz="2000" dirty="0"/>
          </a:p>
        </p:txBody>
      </p:sp>
    </p:spTree>
    <p:extLst>
      <p:ext uri="{BB962C8B-B14F-4D97-AF65-F5344CB8AC3E}">
        <p14:creationId xmlns:p14="http://schemas.microsoft.com/office/powerpoint/2010/main" val="3886370582"/>
      </p:ext>
    </p:extLst>
  </p:cSld>
  <p:clrMapOvr>
    <a:masterClrMapping/>
  </p:clrMapOvr>
  <p:transition>
    <p:wipe dir="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We’ll create the project for your customer</a:t>
            </a:r>
            <a:endParaRPr lang="en-US" b="0" i="0" dirty="0"/>
          </a:p>
        </p:txBody>
      </p:sp>
      <p:pic>
        <p:nvPicPr>
          <p:cNvPr id="91138" name="Picture 2"/>
          <p:cNvPicPr>
            <a:picLocks noChangeAspect="1" noChangeArrowheads="1"/>
          </p:cNvPicPr>
          <p:nvPr/>
        </p:nvPicPr>
        <p:blipFill>
          <a:blip r:embed="rId2" cstate="print"/>
          <a:srcRect/>
          <a:stretch>
            <a:fillRect/>
          </a:stretch>
        </p:blipFill>
        <p:spPr bwMode="auto">
          <a:xfrm>
            <a:off x="0" y="1371600"/>
            <a:ext cx="8478492" cy="4495800"/>
          </a:xfrm>
          <a:prstGeom prst="rect">
            <a:avLst/>
          </a:prstGeom>
          <a:noFill/>
          <a:ln w="9525">
            <a:noFill/>
            <a:miter lim="800000"/>
            <a:headEnd/>
            <a:tailEnd/>
          </a:ln>
        </p:spPr>
      </p:pic>
    </p:spTree>
    <p:extLst>
      <p:ext uri="{BB962C8B-B14F-4D97-AF65-F5344CB8AC3E}">
        <p14:creationId xmlns:p14="http://schemas.microsoft.com/office/powerpoint/2010/main" val="3545070954"/>
      </p:ext>
    </p:extLst>
  </p:cSld>
  <p:clrMapOvr>
    <a:masterClrMapping/>
  </p:clrMapOvr>
  <p:transition>
    <p:wipe dir="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Add the Customer’s Controller </a:t>
            </a:r>
            <a:endParaRPr lang="en-US" b="0" i="0" dirty="0"/>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4294967295"/>
          </p:nvPr>
        </p:nvSpPr>
        <p:spPr>
          <a:xfrm>
            <a:off x="4755597" y="1451028"/>
            <a:ext cx="4031641" cy="4688112"/>
          </a:xfrm>
          <a:prstGeom prst="rect">
            <a:avLst/>
          </a:prstGeom>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304800" y="1143000"/>
            <a:ext cx="8410575" cy="4704640"/>
          </a:xfrm>
          <a:prstGeom prst="rect">
            <a:avLst/>
          </a:prstGeom>
          <a:noFill/>
          <a:ln w="9525">
            <a:noFill/>
            <a:miter lim="800000"/>
            <a:headEnd/>
            <a:tailEnd/>
          </a:ln>
        </p:spPr>
      </p:pic>
    </p:spTree>
    <p:extLst>
      <p:ext uri="{BB962C8B-B14F-4D97-AF65-F5344CB8AC3E}">
        <p14:creationId xmlns:p14="http://schemas.microsoft.com/office/powerpoint/2010/main" val="1118345616"/>
      </p:ext>
    </p:extLst>
  </p:cSld>
  <p:clrMapOvr>
    <a:masterClrMapping/>
  </p:clrMapOvr>
  <p:transition>
    <p:wipe dir="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Add APs to the Project</a:t>
            </a:r>
            <a:endParaRPr lang="en-US" b="0" i="0" dirty="0"/>
          </a:p>
        </p:txBody>
      </p:sp>
      <p:sp>
        <p:nvSpPr>
          <p:cNvPr id="3" name="Content Placeholder 2"/>
          <p:cNvSpPr>
            <a:spLocks noGrp="1"/>
          </p:cNvSpPr>
          <p:nvPr>
            <p:ph sz="half" idx="1"/>
          </p:nvPr>
        </p:nvSpPr>
        <p:spPr>
          <a:xfrm>
            <a:off x="402335" y="4648200"/>
            <a:ext cx="8132065" cy="1493808"/>
          </a:xfrm>
        </p:spPr>
        <p:txBody>
          <a:bodyPr/>
          <a:lstStyle/>
          <a:p>
            <a:r>
              <a:rPr lang="en-US" dirty="0" smtClean="0"/>
              <a:t>Additional FAPs need to be added by the Project Creator which will be your wireless SE</a:t>
            </a:r>
          </a:p>
          <a:p>
            <a:r>
              <a:rPr lang="en-US" dirty="0" smtClean="0"/>
              <a:t>All </a:t>
            </a:r>
            <a:r>
              <a:rPr lang="en-US" dirty="0" err="1" smtClean="0"/>
              <a:t>PoC</a:t>
            </a:r>
            <a:r>
              <a:rPr lang="en-US" dirty="0" smtClean="0"/>
              <a:t> or trials are for maximum of “</a:t>
            </a:r>
            <a:r>
              <a:rPr lang="en-US" dirty="0" smtClean="0">
                <a:solidFill>
                  <a:srgbClr val="C00000"/>
                </a:solidFill>
              </a:rPr>
              <a:t>one month”</a:t>
            </a:r>
            <a:endParaRPr lang="en-US" dirty="0">
              <a:solidFill>
                <a:srgbClr val="C00000"/>
              </a:solidFill>
            </a:endParaRPr>
          </a:p>
        </p:txBody>
      </p:sp>
      <p:pic>
        <p:nvPicPr>
          <p:cNvPr id="2050" name="Picture 2"/>
          <p:cNvPicPr>
            <a:picLocks noChangeAspect="1" noChangeArrowheads="1"/>
          </p:cNvPicPr>
          <p:nvPr/>
        </p:nvPicPr>
        <p:blipFill>
          <a:blip r:embed="rId2" cstate="print"/>
          <a:srcRect/>
          <a:stretch>
            <a:fillRect/>
          </a:stretch>
        </p:blipFill>
        <p:spPr bwMode="auto">
          <a:xfrm>
            <a:off x="1" y="1995489"/>
            <a:ext cx="8991600" cy="2663850"/>
          </a:xfrm>
          <a:prstGeom prst="rect">
            <a:avLst/>
          </a:prstGeom>
          <a:noFill/>
          <a:ln w="9525">
            <a:noFill/>
            <a:miter lim="800000"/>
            <a:headEnd/>
            <a:tailEnd/>
          </a:ln>
        </p:spPr>
      </p:pic>
    </p:spTree>
    <p:extLst>
      <p:ext uri="{BB962C8B-B14F-4D97-AF65-F5344CB8AC3E}">
        <p14:creationId xmlns:p14="http://schemas.microsoft.com/office/powerpoint/2010/main" val="1427093229"/>
      </p:ext>
    </p:extLst>
  </p:cSld>
  <p:clrMapOvr>
    <a:masterClrMapping/>
  </p:clrMapOvr>
  <p:transition>
    <p:wipe dir="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642607" y="3383437"/>
            <a:ext cx="7791450" cy="225425"/>
          </a:xfrm>
        </p:spPr>
        <p:txBody>
          <a:bodyPr/>
          <a:lstStyle/>
          <a:p>
            <a:pPr lvl="0" algn="ctr">
              <a:buNone/>
              <a:defRPr/>
            </a:pPr>
            <a:r>
              <a:rPr lang="en-US" sz="5400" b="1" kern="1200" dirty="0" smtClean="0">
                <a:latin typeface="Arial" pitchFamily="-84" charset="0"/>
                <a:ea typeface="ＭＳ Ｐゴシック" pitchFamily="34" charset="-128"/>
                <a:cs typeface="+mn-cs"/>
              </a:rPr>
              <a:t>Q &amp; A</a:t>
            </a:r>
            <a:endParaRPr lang="en-US" sz="5400" b="1" kern="1200" dirty="0">
              <a:latin typeface="Arial" pitchFamily="-84" charset="0"/>
              <a:ea typeface="ＭＳ Ｐゴシック" pitchFamily="34" charset="-128"/>
              <a:cs typeface="+mn-cs"/>
            </a:endParaRPr>
          </a:p>
          <a:p>
            <a:endParaRPr lang="en-US" dirty="0"/>
          </a:p>
        </p:txBody>
      </p:sp>
      <p:pic>
        <p:nvPicPr>
          <p:cNvPr id="2" name="Picture 1"/>
          <p:cNvPicPr>
            <a:picLocks noChangeAspect="1"/>
          </p:cNvPicPr>
          <p:nvPr/>
        </p:nvPicPr>
        <p:blipFill>
          <a:blip r:embed="rId2" cstate="email"/>
          <a:stretch>
            <a:fillRect/>
          </a:stretch>
        </p:blipFill>
        <p:spPr>
          <a:xfrm>
            <a:off x="2196651" y="3239784"/>
            <a:ext cx="1116541" cy="1116541"/>
          </a:xfrm>
          <a:prstGeom prst="rect">
            <a:avLst/>
          </a:prstGeom>
        </p:spPr>
      </p:pic>
    </p:spTree>
    <p:extLst>
      <p:ext uri="{BB962C8B-B14F-4D97-AF65-F5344CB8AC3E}">
        <p14:creationId xmlns:p14="http://schemas.microsoft.com/office/powerpoint/2010/main" val="2041390093"/>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bwMode="auto">
          <a:xfrm>
            <a:off x="218114" y="1182847"/>
            <a:ext cx="8783273" cy="1646432"/>
          </a:xfrm>
          <a:prstGeom prst="rect">
            <a:avLst/>
          </a:prstGeom>
          <a:gradFill flip="none" rotWithShape="1">
            <a:gsLst>
              <a:gs pos="0">
                <a:srgbClr val="5E9EFF"/>
              </a:gs>
              <a:gs pos="39999">
                <a:srgbClr val="85C2FF"/>
              </a:gs>
              <a:gs pos="70000">
                <a:srgbClr val="C4D6EB"/>
              </a:gs>
              <a:gs pos="100000">
                <a:srgbClr val="FFEBFA"/>
              </a:gs>
            </a:gsLst>
            <a:lin ang="3540000" scaled="0"/>
            <a:tileRect/>
          </a:gradFill>
          <a:ln w="3175" cap="flat" cmpd="sng" algn="ctr">
            <a:noFill/>
            <a:prstDash val="solid"/>
            <a:round/>
            <a:headEnd type="none" w="med" len="med"/>
            <a:tailEnd type="none" w="med" len="med"/>
          </a:ln>
          <a:effectLst>
            <a:outerShdw blurRad="127000" dist="38100" dir="2700000" algn="tl" rotWithShape="0">
              <a:srgbClr val="000000">
                <a:alpha val="43000"/>
              </a:srgbClr>
            </a:outerShdw>
          </a:effectLst>
          <a:scene3d>
            <a:camera prst="orthographicFront"/>
            <a:lightRig rig="contrasting" dir="t"/>
          </a:scene3d>
          <a:sp3d>
            <a:bevelT w="25400" prst="angle"/>
          </a:sp3d>
        </p:spPr>
        <p:txBody>
          <a:bodyPr vert="horz" wrap="square" lIns="91440" tIns="45720" rIns="91440" bIns="45720" numCol="1" rtlCol="0" anchor="ctr" anchorCtr="0" compatLnSpc="1">
            <a:prstTxWarp prst="textNoShape">
              <a:avLst/>
            </a:prstTxWarp>
          </a:bodyPr>
          <a:lstStyle/>
          <a:p>
            <a:pPr marL="0" marR="0" lvl="2" indent="0" algn="ctr" defTabSz="914400" eaLnBrk="0" latinLnBrk="0" hangingPunct="0">
              <a:lnSpc>
                <a:spcPct val="100000"/>
              </a:lnSpc>
              <a:buClr>
                <a:schemeClr val="accent1"/>
              </a:buClr>
              <a:buSzPct val="90000"/>
              <a:buFont typeface="Wingdings" charset="2"/>
              <a:buNone/>
              <a:tabLst/>
            </a:pPr>
            <a:endParaRPr lang="en-US" sz="2000" b="1">
              <a:solidFill>
                <a:schemeClr val="bg1"/>
              </a:solidFill>
              <a:latin typeface="Arial" charset="0"/>
              <a:ea typeface="MS PGothic" charset="0"/>
              <a:cs typeface="Arial Narrow"/>
            </a:endParaRPr>
          </a:p>
        </p:txBody>
      </p:sp>
      <p:sp>
        <p:nvSpPr>
          <p:cNvPr id="82" name="Rectangle 81"/>
          <p:cNvSpPr/>
          <p:nvPr/>
        </p:nvSpPr>
        <p:spPr bwMode="auto">
          <a:xfrm>
            <a:off x="219513" y="2957435"/>
            <a:ext cx="8783273" cy="1646432"/>
          </a:xfrm>
          <a:prstGeom prst="rect">
            <a:avLst/>
          </a:prstGeom>
          <a:gradFill flip="none" rotWithShape="1">
            <a:gsLst>
              <a:gs pos="0">
                <a:srgbClr val="5E9EFF"/>
              </a:gs>
              <a:gs pos="39999">
                <a:srgbClr val="85C2FF"/>
              </a:gs>
              <a:gs pos="70000">
                <a:srgbClr val="C4D6EB"/>
              </a:gs>
              <a:gs pos="100000">
                <a:srgbClr val="FFEBFA"/>
              </a:gs>
            </a:gsLst>
            <a:lin ang="3540000" scaled="0"/>
            <a:tileRect/>
          </a:gradFill>
          <a:ln w="3175" cap="flat" cmpd="sng" algn="ctr">
            <a:noFill/>
            <a:prstDash val="solid"/>
            <a:round/>
            <a:headEnd type="none" w="med" len="med"/>
            <a:tailEnd type="none" w="med" len="med"/>
          </a:ln>
          <a:effectLst>
            <a:outerShdw blurRad="127000" dist="38100" dir="2700000" algn="tl" rotWithShape="0">
              <a:srgbClr val="000000">
                <a:alpha val="43000"/>
              </a:srgbClr>
            </a:outerShdw>
          </a:effectLst>
          <a:scene3d>
            <a:camera prst="orthographicFront"/>
            <a:lightRig rig="contrasting" dir="t"/>
          </a:scene3d>
          <a:sp3d>
            <a:bevelT w="25400" prst="angle"/>
          </a:sp3d>
        </p:spPr>
        <p:txBody>
          <a:bodyPr vert="horz" wrap="square" lIns="91440" tIns="45720" rIns="91440" bIns="45720" numCol="1" rtlCol="0" anchor="ctr" anchorCtr="0" compatLnSpc="1">
            <a:prstTxWarp prst="textNoShape">
              <a:avLst/>
            </a:prstTxWarp>
          </a:bodyPr>
          <a:lstStyle/>
          <a:p>
            <a:pPr marL="0" marR="0" lvl="2" indent="0" algn="ctr" defTabSz="914400" eaLnBrk="0" latinLnBrk="0" hangingPunct="0">
              <a:lnSpc>
                <a:spcPct val="100000"/>
              </a:lnSpc>
              <a:buClr>
                <a:schemeClr val="accent1"/>
              </a:buClr>
              <a:buSzPct val="90000"/>
              <a:buFont typeface="Wingdings" charset="2"/>
              <a:buNone/>
              <a:tabLst/>
            </a:pPr>
            <a:endParaRPr lang="en-US" sz="2000" b="1">
              <a:solidFill>
                <a:schemeClr val="bg1"/>
              </a:solidFill>
              <a:latin typeface="Arial" charset="0"/>
              <a:ea typeface="MS PGothic" charset="0"/>
              <a:cs typeface="Arial Narrow"/>
            </a:endParaRPr>
          </a:p>
        </p:txBody>
      </p:sp>
      <p:sp>
        <p:nvSpPr>
          <p:cNvPr id="83" name="Rectangle 82"/>
          <p:cNvSpPr/>
          <p:nvPr/>
        </p:nvSpPr>
        <p:spPr bwMode="auto">
          <a:xfrm>
            <a:off x="202734" y="4712422"/>
            <a:ext cx="8783273" cy="1646432"/>
          </a:xfrm>
          <a:prstGeom prst="rect">
            <a:avLst/>
          </a:prstGeom>
          <a:gradFill flip="none" rotWithShape="1">
            <a:gsLst>
              <a:gs pos="0">
                <a:srgbClr val="5E9EFF"/>
              </a:gs>
              <a:gs pos="39999">
                <a:srgbClr val="85C2FF"/>
              </a:gs>
              <a:gs pos="70000">
                <a:srgbClr val="C4D6EB"/>
              </a:gs>
              <a:gs pos="100000">
                <a:srgbClr val="FFEBFA"/>
              </a:gs>
            </a:gsLst>
            <a:lin ang="3540000" scaled="0"/>
            <a:tileRect/>
          </a:gradFill>
          <a:ln w="3175" cap="flat" cmpd="sng" algn="ctr">
            <a:noFill/>
            <a:prstDash val="solid"/>
            <a:round/>
            <a:headEnd type="none" w="med" len="med"/>
            <a:tailEnd type="none" w="med" len="med"/>
          </a:ln>
          <a:effectLst>
            <a:outerShdw blurRad="127000" dist="38100" dir="2700000" algn="tl" rotWithShape="0">
              <a:srgbClr val="000000">
                <a:alpha val="43000"/>
              </a:srgbClr>
            </a:outerShdw>
          </a:effectLst>
          <a:scene3d>
            <a:camera prst="orthographicFront"/>
            <a:lightRig rig="contrasting" dir="t"/>
          </a:scene3d>
          <a:sp3d>
            <a:bevelT w="25400" prst="angle"/>
          </a:sp3d>
        </p:spPr>
        <p:txBody>
          <a:bodyPr vert="horz" wrap="square" lIns="91440" tIns="45720" rIns="91440" bIns="45720" numCol="1" rtlCol="0" anchor="ctr" anchorCtr="0" compatLnSpc="1">
            <a:prstTxWarp prst="textNoShape">
              <a:avLst/>
            </a:prstTxWarp>
          </a:bodyPr>
          <a:lstStyle/>
          <a:p>
            <a:pPr marL="0" marR="0" lvl="2" indent="0" algn="ctr" defTabSz="914400" eaLnBrk="0" latinLnBrk="0" hangingPunct="0">
              <a:lnSpc>
                <a:spcPct val="100000"/>
              </a:lnSpc>
              <a:buClr>
                <a:schemeClr val="accent1"/>
              </a:buClr>
              <a:buSzPct val="90000"/>
              <a:buFont typeface="Wingdings" charset="2"/>
              <a:buNone/>
              <a:tabLst/>
            </a:pPr>
            <a:endParaRPr lang="en-US" sz="2000" b="1">
              <a:solidFill>
                <a:schemeClr val="bg1"/>
              </a:solidFill>
              <a:latin typeface="Arial" charset="0"/>
              <a:ea typeface="MS PGothic" charset="0"/>
              <a:cs typeface="Arial Narrow"/>
            </a:endParaRPr>
          </a:p>
        </p:txBody>
      </p:sp>
      <p:cxnSp>
        <p:nvCxnSpPr>
          <p:cNvPr id="72" name="Straight Connector 71"/>
          <p:cNvCxnSpPr>
            <a:stCxn id="85" idx="3"/>
            <a:endCxn id="70" idx="1"/>
          </p:cNvCxnSpPr>
          <p:nvPr/>
        </p:nvCxnSpPr>
        <p:spPr bwMode="auto">
          <a:xfrm flipV="1">
            <a:off x="4883935" y="1666612"/>
            <a:ext cx="2884271" cy="28965"/>
          </a:xfrm>
          <a:prstGeom prst="line">
            <a:avLst/>
          </a:prstGeom>
          <a:ln w="34925" cmpd="sng">
            <a:solidFill>
              <a:srgbClr val="0070C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cxnSp>
      <p:grpSp>
        <p:nvGrpSpPr>
          <p:cNvPr id="3" name="Group 33"/>
          <p:cNvGrpSpPr/>
          <p:nvPr/>
        </p:nvGrpSpPr>
        <p:grpSpPr>
          <a:xfrm>
            <a:off x="2895844" y="791433"/>
            <a:ext cx="4402201" cy="1929617"/>
            <a:chOff x="2147454" y="238540"/>
            <a:chExt cx="6442364" cy="2823882"/>
          </a:xfrm>
        </p:grpSpPr>
        <p:sp>
          <p:nvSpPr>
            <p:cNvPr id="62" name="Oval 61"/>
            <p:cNvSpPr/>
            <p:nvPr/>
          </p:nvSpPr>
          <p:spPr>
            <a:xfrm rot="16200000">
              <a:off x="3160059" y="-774065"/>
              <a:ext cx="2823882" cy="4849091"/>
            </a:xfrm>
            <a:prstGeom prst="ellipse">
              <a:avLst/>
            </a:prstGeom>
            <a:gradFill flip="none" rotWithShape="1">
              <a:gsLst>
                <a:gs pos="0">
                  <a:srgbClr val="00B050">
                    <a:alpha val="50000"/>
                  </a:srgbClr>
                </a:gs>
                <a:gs pos="25000">
                  <a:srgbClr val="92D050">
                    <a:alpha val="50000"/>
                  </a:srgbClr>
                </a:gs>
                <a:gs pos="50000">
                  <a:srgbClr val="FFFF00">
                    <a:alpha val="50000"/>
                  </a:srgbClr>
                </a:gs>
                <a:gs pos="75000">
                  <a:srgbClr val="FF0000">
                    <a:alpha val="50000"/>
                  </a:srgbClr>
                </a:gs>
                <a:gs pos="100000">
                  <a:srgbClr val="FF8200">
                    <a:alpha val="50000"/>
                  </a:srgbClr>
                </a:gs>
              </a:gsLst>
              <a:path path="circle">
                <a:fillToRect l="50000" t="50000" r="50000" b="50000"/>
              </a:path>
              <a:tileRect/>
            </a:gradFill>
            <a:ln>
              <a:noFill/>
            </a:ln>
            <a:effectLst>
              <a:softEdge rad="31750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dirty="0"/>
            </a:p>
          </p:txBody>
        </p:sp>
        <p:pic>
          <p:nvPicPr>
            <p:cNvPr id="65" name="Picture 64" descr="Laptop-Wireless_Lt.png"/>
            <p:cNvPicPr>
              <a:picLocks noChangeAspect="1"/>
            </p:cNvPicPr>
            <p:nvPr/>
          </p:nvPicPr>
          <p:blipFill>
            <a:blip r:embed="rId3" cstate="print"/>
            <a:stretch>
              <a:fillRect/>
            </a:stretch>
          </p:blipFill>
          <p:spPr>
            <a:xfrm>
              <a:off x="3270129" y="1367648"/>
              <a:ext cx="484909" cy="376269"/>
            </a:xfrm>
            <a:prstGeom prst="rect">
              <a:avLst/>
            </a:prstGeom>
            <a:effectLst>
              <a:outerShdw blurRad="50800" dist="25400" dir="5400000">
                <a:srgbClr val="000000">
                  <a:alpha val="30000"/>
                </a:srgbClr>
              </a:outerShdw>
            </a:effectLst>
          </p:spPr>
        </p:pic>
        <p:cxnSp>
          <p:nvCxnSpPr>
            <p:cNvPr id="66" name="Straight Connector 65"/>
            <p:cNvCxnSpPr>
              <a:cxnSpLocks/>
            </p:cNvCxnSpPr>
            <p:nvPr/>
          </p:nvCxnSpPr>
          <p:spPr bwMode="auto">
            <a:xfrm>
              <a:off x="4087091" y="1784951"/>
              <a:ext cx="3463640" cy="0"/>
            </a:xfrm>
            <a:prstGeom prst="line">
              <a:avLst/>
            </a:prstGeom>
            <a:solidFill>
              <a:schemeClr val="accent2">
                <a:alpha val="42000"/>
              </a:schemeClr>
            </a:solidFill>
            <a:ln w="12700" cap="flat" cmpd="sng" algn="ctr">
              <a:solidFill>
                <a:srgbClr val="00B050"/>
              </a:solidFill>
              <a:prstDash val="solid"/>
              <a:round/>
              <a:headEnd type="diamond" w="med" len="med"/>
              <a:tailEnd type="triangle" w="med" len="med"/>
            </a:ln>
            <a:effectLst/>
          </p:spPr>
        </p:cxnSp>
        <p:pic>
          <p:nvPicPr>
            <p:cNvPr id="85" name="Picture 84" descr="C:\Users\hkarimi\AppData\Local\Microsoft\Windows\Temporary Internet Files\Low\Content.IE5\MLZ8IDIR\FWF-60C_Ft-TOP_HiRes[1].jpg"/>
            <p:cNvPicPr/>
            <p:nvPr/>
          </p:nvPicPr>
          <p:blipFill>
            <a:blip r:embed="rId4" cstate="print">
              <a:clrChange>
                <a:clrFrom>
                  <a:srgbClr val="FFFFFE"/>
                </a:clrFrom>
                <a:clrTo>
                  <a:srgbClr val="FFFFFE">
                    <a:alpha val="0"/>
                  </a:srgbClr>
                </a:clrTo>
              </a:clrChange>
            </a:blip>
            <a:srcRect/>
            <a:stretch>
              <a:fillRect/>
            </a:stretch>
          </p:blipFill>
          <p:spPr bwMode="auto">
            <a:xfrm>
              <a:off x="3879273" y="1045363"/>
              <a:ext cx="1177636" cy="1032677"/>
            </a:xfrm>
            <a:prstGeom prst="rect">
              <a:avLst/>
            </a:prstGeom>
            <a:noFill/>
            <a:ln w="9525">
              <a:noFill/>
              <a:miter lim="800000"/>
              <a:headEnd/>
              <a:tailEnd/>
            </a:ln>
          </p:spPr>
        </p:pic>
        <p:pic>
          <p:nvPicPr>
            <p:cNvPr id="89" name="Picture 88" descr="Internet.png"/>
            <p:cNvPicPr>
              <a:picLocks noChangeAspect="1"/>
            </p:cNvPicPr>
            <p:nvPr/>
          </p:nvPicPr>
          <p:blipFill>
            <a:blip r:embed="rId5" cstate="print"/>
            <a:stretch>
              <a:fillRect/>
            </a:stretch>
          </p:blipFill>
          <p:spPr>
            <a:xfrm>
              <a:off x="7412182" y="1314304"/>
              <a:ext cx="1177636" cy="842963"/>
            </a:xfrm>
            <a:prstGeom prst="rect">
              <a:avLst/>
            </a:prstGeom>
          </p:spPr>
        </p:pic>
      </p:grpSp>
      <p:sp>
        <p:nvSpPr>
          <p:cNvPr id="2" name="Title 1"/>
          <p:cNvSpPr>
            <a:spLocks noGrp="1"/>
          </p:cNvSpPr>
          <p:nvPr>
            <p:ph type="title"/>
          </p:nvPr>
        </p:nvSpPr>
        <p:spPr/>
        <p:txBody>
          <a:bodyPr/>
          <a:lstStyle/>
          <a:p>
            <a:r>
              <a:rPr lang="en-US" dirty="0" smtClean="0"/>
              <a:t>Flexible </a:t>
            </a:r>
            <a:r>
              <a:rPr lang="en-US" smtClean="0"/>
              <a:t>Management Options</a:t>
            </a:r>
            <a:endParaRPr lang="en-US" dirty="0"/>
          </a:p>
        </p:txBody>
      </p:sp>
      <p:sp>
        <p:nvSpPr>
          <p:cNvPr id="104" name="TextBox 103"/>
          <p:cNvSpPr txBox="1"/>
          <p:nvPr/>
        </p:nvSpPr>
        <p:spPr>
          <a:xfrm>
            <a:off x="1122422" y="1303562"/>
            <a:ext cx="1018036" cy="338554"/>
          </a:xfrm>
          <a:prstGeom prst="rect">
            <a:avLst/>
          </a:prstGeom>
          <a:noFill/>
        </p:spPr>
        <p:txBody>
          <a:bodyPr wrap="none">
            <a:spAutoFit/>
          </a:bodyPr>
          <a:lstStyle/>
          <a:p>
            <a:pPr>
              <a:defRPr/>
            </a:pPr>
            <a:r>
              <a:rPr lang="en-US" sz="1600" b="1" dirty="0" err="1" smtClean="0">
                <a:solidFill>
                  <a:schemeClr val="bg1"/>
                </a:solidFill>
              </a:rPr>
              <a:t>FortiWifi</a:t>
            </a:r>
            <a:endParaRPr lang="en-US" sz="1600" b="1" dirty="0">
              <a:solidFill>
                <a:schemeClr val="bg1"/>
              </a:solidFill>
            </a:endParaRPr>
          </a:p>
        </p:txBody>
      </p:sp>
      <p:pic>
        <p:nvPicPr>
          <p:cNvPr id="105" name="Picture 20" descr="FortiWifi_Icon_Ft.png"/>
          <p:cNvPicPr>
            <a:picLocks noChangeAspect="1"/>
          </p:cNvPicPr>
          <p:nvPr/>
        </p:nvPicPr>
        <p:blipFill>
          <a:blip r:embed="rId6" cstate="print"/>
          <a:srcRect/>
          <a:stretch>
            <a:fillRect/>
          </a:stretch>
        </p:blipFill>
        <p:spPr bwMode="auto">
          <a:xfrm>
            <a:off x="415983" y="1257369"/>
            <a:ext cx="699753" cy="530197"/>
          </a:xfrm>
          <a:prstGeom prst="rect">
            <a:avLst/>
          </a:prstGeom>
          <a:noFill/>
          <a:ln w="9525">
            <a:noFill/>
            <a:miter lim="800000"/>
            <a:headEnd/>
            <a:tailEnd/>
          </a:ln>
        </p:spPr>
      </p:pic>
      <p:sp>
        <p:nvSpPr>
          <p:cNvPr id="46" name="Oval 45"/>
          <p:cNvSpPr/>
          <p:nvPr/>
        </p:nvSpPr>
        <p:spPr>
          <a:xfrm rot="16200000">
            <a:off x="3791228" y="3420389"/>
            <a:ext cx="1897495" cy="3258325"/>
          </a:xfrm>
          <a:prstGeom prst="ellipse">
            <a:avLst/>
          </a:prstGeom>
          <a:gradFill flip="none" rotWithShape="1">
            <a:gsLst>
              <a:gs pos="0">
                <a:srgbClr val="00B050">
                  <a:alpha val="50000"/>
                </a:srgbClr>
              </a:gs>
              <a:gs pos="25000">
                <a:srgbClr val="92D050">
                  <a:alpha val="50000"/>
                </a:srgbClr>
              </a:gs>
              <a:gs pos="50000">
                <a:srgbClr val="FFFF00">
                  <a:alpha val="50000"/>
                </a:srgbClr>
              </a:gs>
              <a:gs pos="75000">
                <a:srgbClr val="FF0000">
                  <a:alpha val="50000"/>
                </a:srgbClr>
              </a:gs>
              <a:gs pos="100000">
                <a:srgbClr val="FF8200">
                  <a:alpha val="50000"/>
                </a:srgbClr>
              </a:gs>
            </a:gsLst>
            <a:path path="circle">
              <a:fillToRect l="50000" t="50000" r="50000" b="50000"/>
            </a:path>
            <a:tileRect/>
          </a:gradFill>
          <a:ln>
            <a:noFill/>
          </a:ln>
          <a:effectLst>
            <a:softEdge rad="31750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dirty="0"/>
          </a:p>
        </p:txBody>
      </p:sp>
      <p:sp>
        <p:nvSpPr>
          <p:cNvPr id="61" name="Oval 60"/>
          <p:cNvSpPr/>
          <p:nvPr/>
        </p:nvSpPr>
        <p:spPr>
          <a:xfrm rot="16200000">
            <a:off x="3698133" y="4464648"/>
            <a:ext cx="1897495" cy="3258325"/>
          </a:xfrm>
          <a:prstGeom prst="ellipse">
            <a:avLst/>
          </a:prstGeom>
          <a:gradFill flip="none" rotWithShape="1">
            <a:gsLst>
              <a:gs pos="0">
                <a:srgbClr val="00B050">
                  <a:alpha val="50000"/>
                </a:srgbClr>
              </a:gs>
              <a:gs pos="25000">
                <a:srgbClr val="92D050">
                  <a:alpha val="50000"/>
                </a:srgbClr>
              </a:gs>
              <a:gs pos="50000">
                <a:srgbClr val="FFFF00">
                  <a:alpha val="50000"/>
                </a:srgbClr>
              </a:gs>
              <a:gs pos="75000">
                <a:srgbClr val="FF0000">
                  <a:alpha val="50000"/>
                </a:srgbClr>
              </a:gs>
              <a:gs pos="100000">
                <a:srgbClr val="FF8200">
                  <a:alpha val="50000"/>
                </a:srgbClr>
              </a:gs>
            </a:gsLst>
            <a:path path="circle">
              <a:fillToRect l="50000" t="50000" r="50000" b="50000"/>
            </a:path>
            <a:tileRect/>
          </a:gradFill>
          <a:ln>
            <a:noFill/>
          </a:ln>
          <a:effectLst>
            <a:softEdge rad="31750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dirty="0"/>
          </a:p>
        </p:txBody>
      </p:sp>
      <p:sp>
        <p:nvSpPr>
          <p:cNvPr id="54" name="Oval 53"/>
          <p:cNvSpPr/>
          <p:nvPr/>
        </p:nvSpPr>
        <p:spPr>
          <a:xfrm rot="16200000">
            <a:off x="1975875" y="3917352"/>
            <a:ext cx="1897495" cy="3258325"/>
          </a:xfrm>
          <a:prstGeom prst="ellipse">
            <a:avLst/>
          </a:prstGeom>
          <a:gradFill flip="none" rotWithShape="1">
            <a:gsLst>
              <a:gs pos="0">
                <a:srgbClr val="00B050">
                  <a:alpha val="50000"/>
                </a:srgbClr>
              </a:gs>
              <a:gs pos="25000">
                <a:srgbClr val="92D050">
                  <a:alpha val="50000"/>
                </a:srgbClr>
              </a:gs>
              <a:gs pos="50000">
                <a:srgbClr val="FFFF00">
                  <a:alpha val="50000"/>
                </a:srgbClr>
              </a:gs>
              <a:gs pos="75000">
                <a:srgbClr val="FF0000">
                  <a:alpha val="50000"/>
                </a:srgbClr>
              </a:gs>
              <a:gs pos="100000">
                <a:srgbClr val="FF8200">
                  <a:alpha val="50000"/>
                </a:srgbClr>
              </a:gs>
            </a:gsLst>
            <a:path path="circle">
              <a:fillToRect l="50000" t="50000" r="50000" b="50000"/>
            </a:path>
            <a:tileRect/>
          </a:gradFill>
          <a:ln>
            <a:noFill/>
          </a:ln>
          <a:effectLst>
            <a:softEdge rad="31750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dirty="0"/>
          </a:p>
        </p:txBody>
      </p:sp>
      <p:pic>
        <p:nvPicPr>
          <p:cNvPr id="88" name="Picture 87" descr="Laptop-Wireless_Lt.png"/>
          <p:cNvPicPr>
            <a:picLocks noChangeAspect="1"/>
          </p:cNvPicPr>
          <p:nvPr/>
        </p:nvPicPr>
        <p:blipFill>
          <a:blip r:embed="rId3" cstate="print"/>
          <a:stretch>
            <a:fillRect/>
          </a:stretch>
        </p:blipFill>
        <p:spPr>
          <a:xfrm>
            <a:off x="2494146" y="5195478"/>
            <a:ext cx="351318" cy="272608"/>
          </a:xfrm>
          <a:prstGeom prst="rect">
            <a:avLst/>
          </a:prstGeom>
          <a:effectLst>
            <a:outerShdw blurRad="50800" dist="25400" dir="5400000">
              <a:srgbClr val="000000">
                <a:alpha val="30000"/>
              </a:srgbClr>
            </a:outerShdw>
          </a:effectLst>
        </p:spPr>
      </p:pic>
      <p:pic>
        <p:nvPicPr>
          <p:cNvPr id="94" name="Picture 93" descr="Laptop-Wireless_Lt.png"/>
          <p:cNvPicPr>
            <a:picLocks noChangeAspect="1"/>
          </p:cNvPicPr>
          <p:nvPr/>
        </p:nvPicPr>
        <p:blipFill>
          <a:blip r:embed="rId3" cstate="print"/>
          <a:stretch>
            <a:fillRect/>
          </a:stretch>
        </p:blipFill>
        <p:spPr>
          <a:xfrm>
            <a:off x="3773838" y="5962821"/>
            <a:ext cx="351318" cy="272608"/>
          </a:xfrm>
          <a:prstGeom prst="rect">
            <a:avLst/>
          </a:prstGeom>
          <a:effectLst>
            <a:outerShdw blurRad="50800" dist="25400" dir="5400000">
              <a:srgbClr val="000000">
                <a:alpha val="30000"/>
              </a:srgbClr>
            </a:outerShdw>
          </a:effectLst>
        </p:spPr>
      </p:pic>
      <p:pic>
        <p:nvPicPr>
          <p:cNvPr id="95" name="Picture 94" descr="Laptop-Wireless_Lt.png"/>
          <p:cNvPicPr>
            <a:picLocks noChangeAspect="1"/>
          </p:cNvPicPr>
          <p:nvPr/>
        </p:nvPicPr>
        <p:blipFill>
          <a:blip r:embed="rId3" cstate="print"/>
          <a:stretch>
            <a:fillRect/>
          </a:stretch>
        </p:blipFill>
        <p:spPr>
          <a:xfrm>
            <a:off x="4079820" y="4689712"/>
            <a:ext cx="351318" cy="272608"/>
          </a:xfrm>
          <a:prstGeom prst="rect">
            <a:avLst/>
          </a:prstGeom>
          <a:effectLst>
            <a:outerShdw blurRad="50800" dist="25400" dir="5400000">
              <a:srgbClr val="000000">
                <a:alpha val="30000"/>
              </a:srgbClr>
            </a:outerShdw>
          </a:effectLst>
        </p:spPr>
      </p:pic>
      <p:sp>
        <p:nvSpPr>
          <p:cNvPr id="97" name="Freeform 96"/>
          <p:cNvSpPr/>
          <p:nvPr/>
        </p:nvSpPr>
        <p:spPr bwMode="auto">
          <a:xfrm>
            <a:off x="4817828" y="5559781"/>
            <a:ext cx="1188906" cy="532747"/>
          </a:xfrm>
          <a:custGeom>
            <a:avLst/>
            <a:gdLst>
              <a:gd name="connsiteX0" fmla="*/ 0 w 1654629"/>
              <a:gd name="connsiteY0" fmla="*/ 792842 h 792842"/>
              <a:gd name="connsiteX1" fmla="*/ 751114 w 1654629"/>
              <a:gd name="connsiteY1" fmla="*/ 128814 h 792842"/>
              <a:gd name="connsiteX2" fmla="*/ 1654629 w 1654629"/>
              <a:gd name="connsiteY2" fmla="*/ 19956 h 792842"/>
            </a:gdLst>
            <a:ahLst/>
            <a:cxnLst>
              <a:cxn ang="0">
                <a:pos x="connsiteX0" y="connsiteY0"/>
              </a:cxn>
              <a:cxn ang="0">
                <a:pos x="connsiteX1" y="connsiteY1"/>
              </a:cxn>
              <a:cxn ang="0">
                <a:pos x="connsiteX2" y="connsiteY2"/>
              </a:cxn>
            </a:cxnLst>
            <a:rect l="l" t="t" r="r" b="b"/>
            <a:pathLst>
              <a:path w="1654629" h="792842">
                <a:moveTo>
                  <a:pt x="0" y="792842"/>
                </a:moveTo>
                <a:cubicBezTo>
                  <a:pt x="237671" y="525235"/>
                  <a:pt x="475343" y="257628"/>
                  <a:pt x="751114" y="128814"/>
                </a:cubicBezTo>
                <a:cubicBezTo>
                  <a:pt x="1026885" y="0"/>
                  <a:pt x="1340757" y="9978"/>
                  <a:pt x="1654629" y="19956"/>
                </a:cubicBezTo>
              </a:path>
            </a:pathLst>
          </a:custGeom>
          <a:ln w="57150" cmpd="dbl">
            <a:solidFill>
              <a:srgbClr val="0070C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vert="horz" wrap="square" lIns="91440" tIns="45720" rIns="91440" bIns="45720" numCol="1" rtlCol="0" anchor="t" anchorCtr="0" compatLnSpc="1">
            <a:prstTxWarp prst="textNoShape">
              <a:avLst/>
            </a:prstTxWarp>
          </a:bodyPr>
          <a:lstStyle/>
          <a:p>
            <a:endParaRPr lang="en-US" dirty="0">
              <a:latin typeface="Arial" pitchFamily="-105" charset="0"/>
              <a:ea typeface="ＭＳ Ｐゴシック" pitchFamily="-105" charset="-128"/>
              <a:cs typeface="ＭＳ Ｐゴシック" pitchFamily="-105" charset="-128"/>
            </a:endParaRPr>
          </a:p>
        </p:txBody>
      </p:sp>
      <p:sp>
        <p:nvSpPr>
          <p:cNvPr id="98" name="Freeform 97"/>
          <p:cNvSpPr/>
          <p:nvPr/>
        </p:nvSpPr>
        <p:spPr bwMode="auto">
          <a:xfrm>
            <a:off x="5054146" y="5057792"/>
            <a:ext cx="916014" cy="291084"/>
          </a:xfrm>
          <a:custGeom>
            <a:avLst/>
            <a:gdLst>
              <a:gd name="connsiteX0" fmla="*/ 0 w 1230086"/>
              <a:gd name="connsiteY0" fmla="*/ 0 h 439057"/>
              <a:gd name="connsiteX1" fmla="*/ 261257 w 1230086"/>
              <a:gd name="connsiteY1" fmla="*/ 370114 h 439057"/>
              <a:gd name="connsiteX2" fmla="*/ 1230086 w 1230086"/>
              <a:gd name="connsiteY2" fmla="*/ 413657 h 439057"/>
            </a:gdLst>
            <a:ahLst/>
            <a:cxnLst>
              <a:cxn ang="0">
                <a:pos x="connsiteX0" y="connsiteY0"/>
              </a:cxn>
              <a:cxn ang="0">
                <a:pos x="connsiteX1" y="connsiteY1"/>
              </a:cxn>
              <a:cxn ang="0">
                <a:pos x="connsiteX2" y="connsiteY2"/>
              </a:cxn>
            </a:cxnLst>
            <a:rect l="l" t="t" r="r" b="b"/>
            <a:pathLst>
              <a:path w="1230086" h="439057">
                <a:moveTo>
                  <a:pt x="0" y="0"/>
                </a:moveTo>
                <a:cubicBezTo>
                  <a:pt x="28121" y="150585"/>
                  <a:pt x="56243" y="301171"/>
                  <a:pt x="261257" y="370114"/>
                </a:cubicBezTo>
                <a:cubicBezTo>
                  <a:pt x="466271" y="439057"/>
                  <a:pt x="848178" y="426357"/>
                  <a:pt x="1230086" y="413657"/>
                </a:cubicBezTo>
              </a:path>
            </a:pathLst>
          </a:custGeom>
          <a:ln w="57150" cmpd="dbl">
            <a:solidFill>
              <a:srgbClr val="0070C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vert="horz" wrap="square" lIns="91440" tIns="45720" rIns="91440" bIns="45720" numCol="1" rtlCol="0" anchor="t" anchorCtr="0" compatLnSpc="1">
            <a:prstTxWarp prst="textNoShape">
              <a:avLst/>
            </a:prstTxWarp>
          </a:bodyPr>
          <a:lstStyle/>
          <a:p>
            <a:endParaRPr lang="en-US" dirty="0">
              <a:latin typeface="Arial" pitchFamily="-105" charset="0"/>
              <a:ea typeface="ＭＳ Ｐゴシック" pitchFamily="-105" charset="-128"/>
              <a:cs typeface="ＭＳ Ｐゴシック" pitchFamily="-105" charset="-128"/>
            </a:endParaRPr>
          </a:p>
        </p:txBody>
      </p:sp>
      <p:cxnSp>
        <p:nvCxnSpPr>
          <p:cNvPr id="99" name="Straight Connector 98"/>
          <p:cNvCxnSpPr/>
          <p:nvPr/>
        </p:nvCxnSpPr>
        <p:spPr bwMode="auto">
          <a:xfrm flipV="1">
            <a:off x="3338151" y="5449756"/>
            <a:ext cx="2673157" cy="13940"/>
          </a:xfrm>
          <a:prstGeom prst="line">
            <a:avLst/>
          </a:prstGeom>
          <a:ln w="57150" cmpd="dbl">
            <a:solidFill>
              <a:srgbClr val="0070C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cxnSp>
      <p:pic>
        <p:nvPicPr>
          <p:cNvPr id="100" name="Picture 99" descr="Medium-Appliance_Lt-s.png"/>
          <p:cNvPicPr>
            <a:picLocks noChangeAspect="1"/>
          </p:cNvPicPr>
          <p:nvPr/>
        </p:nvPicPr>
        <p:blipFill>
          <a:blip r:embed="rId7" cstate="print"/>
          <a:stretch>
            <a:fillRect/>
          </a:stretch>
        </p:blipFill>
        <p:spPr>
          <a:xfrm>
            <a:off x="5783971" y="5237580"/>
            <a:ext cx="791307" cy="493736"/>
          </a:xfrm>
          <a:prstGeom prst="rect">
            <a:avLst/>
          </a:prstGeom>
        </p:spPr>
      </p:pic>
      <p:pic>
        <p:nvPicPr>
          <p:cNvPr id="101" name="Picture 3" descr="C:\Users\ksaraf\Downloads\FAP-221B-GLAM.png"/>
          <p:cNvPicPr>
            <a:picLocks noChangeAspect="1" noChangeArrowheads="1"/>
          </p:cNvPicPr>
          <p:nvPr/>
        </p:nvPicPr>
        <p:blipFill>
          <a:blip r:embed="rId8" cstate="print"/>
          <a:srcRect/>
          <a:stretch>
            <a:fillRect/>
          </a:stretch>
        </p:blipFill>
        <p:spPr bwMode="auto">
          <a:xfrm>
            <a:off x="4398372" y="5920523"/>
            <a:ext cx="594050" cy="473347"/>
          </a:xfrm>
          <a:prstGeom prst="rect">
            <a:avLst/>
          </a:prstGeom>
          <a:ln>
            <a:noFill/>
          </a:ln>
          <a:effectLst>
            <a:outerShdw blurRad="292100" dist="139700" dir="2700000" sx="1000" sy="1000" algn="tl" rotWithShape="0">
              <a:srgbClr val="333333">
                <a:alpha val="65000"/>
              </a:srgbClr>
            </a:outerShdw>
          </a:effectLst>
        </p:spPr>
      </p:pic>
      <p:pic>
        <p:nvPicPr>
          <p:cNvPr id="102" name="Picture 3" descr="C:\Users\ksaraf\Downloads\FAP-221B-GLAM.png"/>
          <p:cNvPicPr>
            <a:picLocks noChangeAspect="1" noChangeArrowheads="1"/>
          </p:cNvPicPr>
          <p:nvPr/>
        </p:nvPicPr>
        <p:blipFill>
          <a:blip r:embed="rId8" cstate="print"/>
          <a:srcRect/>
          <a:stretch>
            <a:fillRect/>
          </a:stretch>
        </p:blipFill>
        <p:spPr bwMode="auto">
          <a:xfrm>
            <a:off x="2846549" y="5253206"/>
            <a:ext cx="594050" cy="473347"/>
          </a:xfrm>
          <a:prstGeom prst="rect">
            <a:avLst/>
          </a:prstGeom>
          <a:ln>
            <a:noFill/>
          </a:ln>
          <a:effectLst>
            <a:outerShdw blurRad="292100" dist="139700" dir="2700000" sx="1000" sy="1000" algn="tl" rotWithShape="0">
              <a:srgbClr val="333333">
                <a:alpha val="65000"/>
              </a:srgbClr>
            </a:outerShdw>
          </a:effectLst>
        </p:spPr>
      </p:pic>
      <p:pic>
        <p:nvPicPr>
          <p:cNvPr id="103" name="Picture 3" descr="C:\Users\ksaraf\Downloads\FAP-221B-GLAM.png"/>
          <p:cNvPicPr>
            <a:picLocks noChangeAspect="1" noChangeArrowheads="1"/>
          </p:cNvPicPr>
          <p:nvPr/>
        </p:nvPicPr>
        <p:blipFill>
          <a:blip r:embed="rId8" cstate="print"/>
          <a:srcRect/>
          <a:stretch>
            <a:fillRect/>
          </a:stretch>
        </p:blipFill>
        <p:spPr bwMode="auto">
          <a:xfrm>
            <a:off x="4623436" y="4754687"/>
            <a:ext cx="594050" cy="473347"/>
          </a:xfrm>
          <a:prstGeom prst="rect">
            <a:avLst/>
          </a:prstGeom>
          <a:ln>
            <a:noFill/>
          </a:ln>
          <a:effectLst>
            <a:outerShdw blurRad="292100" dist="139700" dir="2700000" sx="1000" sy="1000" algn="tl" rotWithShape="0">
              <a:srgbClr val="333333">
                <a:alpha val="65000"/>
              </a:srgbClr>
            </a:outerShdw>
          </a:effectLst>
        </p:spPr>
      </p:pic>
      <p:pic>
        <p:nvPicPr>
          <p:cNvPr id="106" name="Picture 3" descr="FortiAP_Icon_Ft.png"/>
          <p:cNvPicPr>
            <a:picLocks noChangeAspect="1"/>
          </p:cNvPicPr>
          <p:nvPr/>
        </p:nvPicPr>
        <p:blipFill>
          <a:blip r:embed="rId9" cstate="print"/>
          <a:srcRect/>
          <a:stretch>
            <a:fillRect/>
          </a:stretch>
        </p:blipFill>
        <p:spPr bwMode="auto">
          <a:xfrm>
            <a:off x="390816" y="4816597"/>
            <a:ext cx="711093" cy="526481"/>
          </a:xfrm>
          <a:prstGeom prst="rect">
            <a:avLst/>
          </a:prstGeom>
          <a:noFill/>
          <a:ln w="9525">
            <a:noFill/>
            <a:miter lim="800000"/>
            <a:headEnd/>
            <a:tailEnd/>
          </a:ln>
        </p:spPr>
      </p:pic>
      <p:sp>
        <p:nvSpPr>
          <p:cNvPr id="36" name="Oval 35"/>
          <p:cNvSpPr/>
          <p:nvPr/>
        </p:nvSpPr>
        <p:spPr>
          <a:xfrm rot="16200000">
            <a:off x="3922362" y="1591049"/>
            <a:ext cx="1897495" cy="3258325"/>
          </a:xfrm>
          <a:prstGeom prst="ellipse">
            <a:avLst/>
          </a:prstGeom>
          <a:gradFill flip="none" rotWithShape="1">
            <a:gsLst>
              <a:gs pos="0">
                <a:srgbClr val="00B050">
                  <a:alpha val="50000"/>
                </a:srgbClr>
              </a:gs>
              <a:gs pos="25000">
                <a:srgbClr val="92D050">
                  <a:alpha val="50000"/>
                </a:srgbClr>
              </a:gs>
              <a:gs pos="50000">
                <a:srgbClr val="FFFF00">
                  <a:alpha val="50000"/>
                </a:srgbClr>
              </a:gs>
              <a:gs pos="75000">
                <a:srgbClr val="FF0000">
                  <a:alpha val="50000"/>
                </a:srgbClr>
              </a:gs>
              <a:gs pos="100000">
                <a:srgbClr val="FF8200">
                  <a:alpha val="50000"/>
                </a:srgbClr>
              </a:gs>
            </a:gsLst>
            <a:path path="circle">
              <a:fillToRect l="50000" t="50000" r="50000" b="50000"/>
            </a:path>
            <a:tileRect/>
          </a:gradFill>
          <a:ln>
            <a:noFill/>
          </a:ln>
          <a:effectLst>
            <a:softEdge rad="31750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dirty="0"/>
          </a:p>
        </p:txBody>
      </p:sp>
      <p:sp>
        <p:nvSpPr>
          <p:cNvPr id="37" name="Oval 36"/>
          <p:cNvSpPr/>
          <p:nvPr/>
        </p:nvSpPr>
        <p:spPr>
          <a:xfrm rot="16200000">
            <a:off x="3829267" y="2584974"/>
            <a:ext cx="1897495" cy="3258325"/>
          </a:xfrm>
          <a:prstGeom prst="ellipse">
            <a:avLst/>
          </a:prstGeom>
          <a:gradFill flip="none" rotWithShape="1">
            <a:gsLst>
              <a:gs pos="0">
                <a:srgbClr val="00B050">
                  <a:alpha val="50000"/>
                </a:srgbClr>
              </a:gs>
              <a:gs pos="25000">
                <a:srgbClr val="92D050">
                  <a:alpha val="50000"/>
                </a:srgbClr>
              </a:gs>
              <a:gs pos="50000">
                <a:srgbClr val="FFFF00">
                  <a:alpha val="50000"/>
                </a:srgbClr>
              </a:gs>
              <a:gs pos="75000">
                <a:srgbClr val="FF0000">
                  <a:alpha val="50000"/>
                </a:srgbClr>
              </a:gs>
              <a:gs pos="100000">
                <a:srgbClr val="FF8200">
                  <a:alpha val="50000"/>
                </a:srgbClr>
              </a:gs>
            </a:gsLst>
            <a:path path="circle">
              <a:fillToRect l="50000" t="50000" r="50000" b="50000"/>
            </a:path>
            <a:tileRect/>
          </a:gradFill>
          <a:ln>
            <a:noFill/>
          </a:ln>
          <a:effectLst>
            <a:softEdge rad="31750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dirty="0"/>
          </a:p>
        </p:txBody>
      </p:sp>
      <p:sp>
        <p:nvSpPr>
          <p:cNvPr id="39" name="Oval 38"/>
          <p:cNvSpPr/>
          <p:nvPr/>
        </p:nvSpPr>
        <p:spPr>
          <a:xfrm rot="16200000">
            <a:off x="2107009" y="2088012"/>
            <a:ext cx="1897495" cy="3258325"/>
          </a:xfrm>
          <a:prstGeom prst="ellipse">
            <a:avLst/>
          </a:prstGeom>
          <a:gradFill flip="none" rotWithShape="1">
            <a:gsLst>
              <a:gs pos="0">
                <a:srgbClr val="00B050">
                  <a:alpha val="50000"/>
                </a:srgbClr>
              </a:gs>
              <a:gs pos="25000">
                <a:srgbClr val="92D050">
                  <a:alpha val="50000"/>
                </a:srgbClr>
              </a:gs>
              <a:gs pos="50000">
                <a:srgbClr val="FFFF00">
                  <a:alpha val="50000"/>
                </a:srgbClr>
              </a:gs>
              <a:gs pos="75000">
                <a:srgbClr val="FF0000">
                  <a:alpha val="50000"/>
                </a:srgbClr>
              </a:gs>
              <a:gs pos="100000">
                <a:srgbClr val="FF8200">
                  <a:alpha val="50000"/>
                </a:srgbClr>
              </a:gs>
            </a:gsLst>
            <a:path path="circle">
              <a:fillToRect l="50000" t="50000" r="50000" b="50000"/>
            </a:path>
            <a:tileRect/>
          </a:gradFill>
          <a:ln>
            <a:noFill/>
          </a:ln>
          <a:effectLst>
            <a:softEdge rad="31750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dirty="0"/>
          </a:p>
        </p:txBody>
      </p:sp>
      <p:cxnSp>
        <p:nvCxnSpPr>
          <p:cNvPr id="40" name="Straight Connector 39"/>
          <p:cNvCxnSpPr>
            <a:cxnSpLocks/>
          </p:cNvCxnSpPr>
          <p:nvPr/>
        </p:nvCxnSpPr>
        <p:spPr bwMode="auto">
          <a:xfrm flipV="1">
            <a:off x="3195400" y="3626817"/>
            <a:ext cx="3397968" cy="45178"/>
          </a:xfrm>
          <a:prstGeom prst="line">
            <a:avLst/>
          </a:prstGeom>
          <a:solidFill>
            <a:schemeClr val="accent2">
              <a:alpha val="42000"/>
            </a:schemeClr>
          </a:solidFill>
          <a:ln w="12700" cap="flat" cmpd="sng" algn="ctr">
            <a:solidFill>
              <a:srgbClr val="00B050"/>
            </a:solidFill>
            <a:prstDash val="solid"/>
            <a:round/>
            <a:headEnd type="diamond" w="med" len="med"/>
            <a:tailEnd type="triangle" w="med" len="med"/>
          </a:ln>
          <a:effectLst/>
        </p:spPr>
      </p:cxnSp>
      <p:pic>
        <p:nvPicPr>
          <p:cNvPr id="42" name="Picture 41" descr="Laptop-Wireless_Lt.png"/>
          <p:cNvPicPr>
            <a:picLocks noChangeAspect="1"/>
          </p:cNvPicPr>
          <p:nvPr/>
        </p:nvPicPr>
        <p:blipFill>
          <a:blip r:embed="rId3" cstate="print"/>
          <a:stretch>
            <a:fillRect/>
          </a:stretch>
        </p:blipFill>
        <p:spPr>
          <a:xfrm>
            <a:off x="2541390" y="3349360"/>
            <a:ext cx="351318" cy="272608"/>
          </a:xfrm>
          <a:prstGeom prst="rect">
            <a:avLst/>
          </a:prstGeom>
          <a:effectLst>
            <a:outerShdw blurRad="50800" dist="25400" dir="5400000">
              <a:srgbClr val="000000">
                <a:alpha val="30000"/>
              </a:srgbClr>
            </a:outerShdw>
          </a:effectLst>
        </p:spPr>
      </p:pic>
      <p:pic>
        <p:nvPicPr>
          <p:cNvPr id="45" name="Picture 44" descr="Laptop-Wireless_Lt.png"/>
          <p:cNvPicPr>
            <a:picLocks noChangeAspect="1"/>
          </p:cNvPicPr>
          <p:nvPr/>
        </p:nvPicPr>
        <p:blipFill>
          <a:blip r:embed="rId3" cstate="print"/>
          <a:stretch>
            <a:fillRect/>
          </a:stretch>
        </p:blipFill>
        <p:spPr>
          <a:xfrm>
            <a:off x="4030806" y="4049591"/>
            <a:ext cx="351318" cy="272608"/>
          </a:xfrm>
          <a:prstGeom prst="rect">
            <a:avLst/>
          </a:prstGeom>
          <a:effectLst>
            <a:outerShdw blurRad="50800" dist="25400" dir="5400000">
              <a:srgbClr val="000000">
                <a:alpha val="30000"/>
              </a:srgbClr>
            </a:outerShdw>
          </a:effectLst>
        </p:spPr>
      </p:pic>
      <p:pic>
        <p:nvPicPr>
          <p:cNvPr id="47" name="Picture 46" descr="Laptop-Wireless_Lt.png"/>
          <p:cNvPicPr>
            <a:picLocks noChangeAspect="1"/>
          </p:cNvPicPr>
          <p:nvPr/>
        </p:nvPicPr>
        <p:blipFill>
          <a:blip r:embed="rId3" cstate="print"/>
          <a:stretch>
            <a:fillRect/>
          </a:stretch>
        </p:blipFill>
        <p:spPr>
          <a:xfrm>
            <a:off x="4210954" y="2860372"/>
            <a:ext cx="351318" cy="272608"/>
          </a:xfrm>
          <a:prstGeom prst="rect">
            <a:avLst/>
          </a:prstGeom>
          <a:effectLst>
            <a:outerShdw blurRad="50800" dist="25400" dir="5400000">
              <a:srgbClr val="000000">
                <a:alpha val="30000"/>
              </a:srgbClr>
            </a:outerShdw>
          </a:effectLst>
        </p:spPr>
      </p:pic>
      <p:sp>
        <p:nvSpPr>
          <p:cNvPr id="49" name="Freeform 48"/>
          <p:cNvSpPr/>
          <p:nvPr/>
        </p:nvSpPr>
        <p:spPr bwMode="auto">
          <a:xfrm>
            <a:off x="4948962" y="3730441"/>
            <a:ext cx="3180746" cy="532747"/>
          </a:xfrm>
          <a:custGeom>
            <a:avLst/>
            <a:gdLst>
              <a:gd name="connsiteX0" fmla="*/ 0 w 1654629"/>
              <a:gd name="connsiteY0" fmla="*/ 792842 h 792842"/>
              <a:gd name="connsiteX1" fmla="*/ 751114 w 1654629"/>
              <a:gd name="connsiteY1" fmla="*/ 128814 h 792842"/>
              <a:gd name="connsiteX2" fmla="*/ 1654629 w 1654629"/>
              <a:gd name="connsiteY2" fmla="*/ 19956 h 792842"/>
            </a:gdLst>
            <a:ahLst/>
            <a:cxnLst>
              <a:cxn ang="0">
                <a:pos x="connsiteX0" y="connsiteY0"/>
              </a:cxn>
              <a:cxn ang="0">
                <a:pos x="connsiteX1" y="connsiteY1"/>
              </a:cxn>
              <a:cxn ang="0">
                <a:pos x="connsiteX2" y="connsiteY2"/>
              </a:cxn>
            </a:cxnLst>
            <a:rect l="l" t="t" r="r" b="b"/>
            <a:pathLst>
              <a:path w="1654629" h="792842">
                <a:moveTo>
                  <a:pt x="0" y="792842"/>
                </a:moveTo>
                <a:cubicBezTo>
                  <a:pt x="237671" y="525235"/>
                  <a:pt x="475343" y="257628"/>
                  <a:pt x="751114" y="128814"/>
                </a:cubicBezTo>
                <a:cubicBezTo>
                  <a:pt x="1026885" y="0"/>
                  <a:pt x="1340757" y="9978"/>
                  <a:pt x="1654629" y="19956"/>
                </a:cubicBezTo>
              </a:path>
            </a:pathLst>
          </a:custGeom>
          <a:ln w="34925" cmpd="sng">
            <a:solidFill>
              <a:srgbClr val="0070C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vert="horz" wrap="square" lIns="91440" tIns="45720" rIns="91440" bIns="45720" numCol="1" rtlCol="0" anchor="t" anchorCtr="0" compatLnSpc="1">
            <a:prstTxWarp prst="textNoShape">
              <a:avLst/>
            </a:prstTxWarp>
          </a:bodyPr>
          <a:lstStyle/>
          <a:p>
            <a:endParaRPr lang="en-US" dirty="0">
              <a:latin typeface="Arial" pitchFamily="-105" charset="0"/>
              <a:ea typeface="ＭＳ Ｐゴシック" pitchFamily="-105" charset="-128"/>
              <a:cs typeface="ＭＳ Ｐゴシック" pitchFamily="-105" charset="-128"/>
            </a:endParaRPr>
          </a:p>
        </p:txBody>
      </p:sp>
      <p:sp>
        <p:nvSpPr>
          <p:cNvPr id="50" name="Freeform 49"/>
          <p:cNvSpPr/>
          <p:nvPr/>
        </p:nvSpPr>
        <p:spPr bwMode="auto">
          <a:xfrm>
            <a:off x="5185280" y="3228452"/>
            <a:ext cx="2929060" cy="291084"/>
          </a:xfrm>
          <a:custGeom>
            <a:avLst/>
            <a:gdLst>
              <a:gd name="connsiteX0" fmla="*/ 0 w 1230086"/>
              <a:gd name="connsiteY0" fmla="*/ 0 h 439057"/>
              <a:gd name="connsiteX1" fmla="*/ 261257 w 1230086"/>
              <a:gd name="connsiteY1" fmla="*/ 370114 h 439057"/>
              <a:gd name="connsiteX2" fmla="*/ 1230086 w 1230086"/>
              <a:gd name="connsiteY2" fmla="*/ 413657 h 439057"/>
            </a:gdLst>
            <a:ahLst/>
            <a:cxnLst>
              <a:cxn ang="0">
                <a:pos x="connsiteX0" y="connsiteY0"/>
              </a:cxn>
              <a:cxn ang="0">
                <a:pos x="connsiteX1" y="connsiteY1"/>
              </a:cxn>
              <a:cxn ang="0">
                <a:pos x="connsiteX2" y="connsiteY2"/>
              </a:cxn>
            </a:cxnLst>
            <a:rect l="l" t="t" r="r" b="b"/>
            <a:pathLst>
              <a:path w="1230086" h="439057">
                <a:moveTo>
                  <a:pt x="0" y="0"/>
                </a:moveTo>
                <a:cubicBezTo>
                  <a:pt x="28121" y="150585"/>
                  <a:pt x="56243" y="301171"/>
                  <a:pt x="261257" y="370114"/>
                </a:cubicBezTo>
                <a:cubicBezTo>
                  <a:pt x="466271" y="439057"/>
                  <a:pt x="848178" y="426357"/>
                  <a:pt x="1230086" y="413657"/>
                </a:cubicBezTo>
              </a:path>
            </a:pathLst>
          </a:custGeom>
          <a:ln w="34925" cmpd="sng">
            <a:solidFill>
              <a:srgbClr val="0070C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vert="horz" wrap="square" lIns="91440" tIns="45720" rIns="91440" bIns="45720" numCol="1" rtlCol="0" anchor="t" anchorCtr="0" compatLnSpc="1">
            <a:prstTxWarp prst="textNoShape">
              <a:avLst/>
            </a:prstTxWarp>
          </a:bodyPr>
          <a:lstStyle/>
          <a:p>
            <a:endParaRPr lang="en-US" dirty="0">
              <a:latin typeface="Arial" pitchFamily="-105" charset="0"/>
              <a:ea typeface="ＭＳ Ｐゴシック" pitchFamily="-105" charset="-128"/>
              <a:cs typeface="ＭＳ Ｐゴシック" pitchFamily="-105" charset="-128"/>
            </a:endParaRPr>
          </a:p>
        </p:txBody>
      </p:sp>
      <p:cxnSp>
        <p:nvCxnSpPr>
          <p:cNvPr id="51" name="Straight Connector 50"/>
          <p:cNvCxnSpPr/>
          <p:nvPr/>
        </p:nvCxnSpPr>
        <p:spPr bwMode="auto">
          <a:xfrm flipV="1">
            <a:off x="3428137" y="3624962"/>
            <a:ext cx="4678519" cy="23110"/>
          </a:xfrm>
          <a:prstGeom prst="line">
            <a:avLst/>
          </a:prstGeom>
          <a:ln w="34925" cmpd="sng">
            <a:solidFill>
              <a:srgbClr val="0070C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cxnSp>
      <p:pic>
        <p:nvPicPr>
          <p:cNvPr id="53" name="Picture 3" descr="C:\Users\ksaraf\Downloads\FAP-221B-GLAM.png"/>
          <p:cNvPicPr>
            <a:picLocks noChangeAspect="1" noChangeArrowheads="1"/>
          </p:cNvPicPr>
          <p:nvPr/>
        </p:nvPicPr>
        <p:blipFill>
          <a:blip r:embed="rId8" cstate="print"/>
          <a:srcRect/>
          <a:stretch>
            <a:fillRect/>
          </a:stretch>
        </p:blipFill>
        <p:spPr bwMode="auto">
          <a:xfrm>
            <a:off x="4529506" y="4091183"/>
            <a:ext cx="594050" cy="473347"/>
          </a:xfrm>
          <a:prstGeom prst="rect">
            <a:avLst/>
          </a:prstGeom>
          <a:ln>
            <a:noFill/>
          </a:ln>
          <a:effectLst>
            <a:outerShdw blurRad="292100" dist="139700" dir="2700000" sx="1000" sy="1000" algn="tl" rotWithShape="0">
              <a:srgbClr val="333333">
                <a:alpha val="65000"/>
              </a:srgbClr>
            </a:outerShdw>
          </a:effectLst>
        </p:spPr>
      </p:pic>
      <p:pic>
        <p:nvPicPr>
          <p:cNvPr id="55" name="Picture 3" descr="C:\Users\ksaraf\Downloads\FAP-221B-GLAM.png"/>
          <p:cNvPicPr>
            <a:picLocks noChangeAspect="1" noChangeArrowheads="1"/>
          </p:cNvPicPr>
          <p:nvPr/>
        </p:nvPicPr>
        <p:blipFill>
          <a:blip r:embed="rId8" cstate="print"/>
          <a:srcRect/>
          <a:stretch>
            <a:fillRect/>
          </a:stretch>
        </p:blipFill>
        <p:spPr bwMode="auto">
          <a:xfrm>
            <a:off x="2977683" y="3423866"/>
            <a:ext cx="594050" cy="473347"/>
          </a:xfrm>
          <a:prstGeom prst="rect">
            <a:avLst/>
          </a:prstGeom>
          <a:ln>
            <a:noFill/>
          </a:ln>
          <a:effectLst>
            <a:outerShdw blurRad="292100" dist="139700" dir="2700000" sx="1000" sy="1000" algn="tl" rotWithShape="0">
              <a:srgbClr val="333333">
                <a:alpha val="65000"/>
              </a:srgbClr>
            </a:outerShdw>
          </a:effectLst>
        </p:spPr>
      </p:pic>
      <p:pic>
        <p:nvPicPr>
          <p:cNvPr id="56" name="Picture 3" descr="C:\Users\ksaraf\Downloads\FAP-221B-GLAM.png"/>
          <p:cNvPicPr>
            <a:picLocks noChangeAspect="1" noChangeArrowheads="1"/>
          </p:cNvPicPr>
          <p:nvPr/>
        </p:nvPicPr>
        <p:blipFill>
          <a:blip r:embed="rId8" cstate="print"/>
          <a:srcRect/>
          <a:stretch>
            <a:fillRect/>
          </a:stretch>
        </p:blipFill>
        <p:spPr bwMode="auto">
          <a:xfrm>
            <a:off x="4754570" y="2925347"/>
            <a:ext cx="594050" cy="473347"/>
          </a:xfrm>
          <a:prstGeom prst="rect">
            <a:avLst/>
          </a:prstGeom>
          <a:ln>
            <a:noFill/>
          </a:ln>
          <a:effectLst>
            <a:outerShdw blurRad="292100" dist="139700" dir="2700000" sx="1000" sy="1000" algn="tl" rotWithShape="0">
              <a:srgbClr val="333333">
                <a:alpha val="65000"/>
              </a:srgbClr>
            </a:outerShdw>
          </a:effectLst>
        </p:spPr>
      </p:pic>
      <p:pic>
        <p:nvPicPr>
          <p:cNvPr id="57" name="Picture 3" descr="FortiAP_Icon_Ft.png"/>
          <p:cNvPicPr>
            <a:picLocks noChangeAspect="1"/>
          </p:cNvPicPr>
          <p:nvPr/>
        </p:nvPicPr>
        <p:blipFill>
          <a:blip r:embed="rId9" cstate="print"/>
          <a:srcRect/>
          <a:stretch>
            <a:fillRect/>
          </a:stretch>
        </p:blipFill>
        <p:spPr bwMode="auto">
          <a:xfrm>
            <a:off x="365649" y="2976908"/>
            <a:ext cx="774693" cy="573570"/>
          </a:xfrm>
          <a:prstGeom prst="rect">
            <a:avLst/>
          </a:prstGeom>
          <a:noFill/>
          <a:ln w="9525">
            <a:noFill/>
            <a:miter lim="800000"/>
            <a:headEnd/>
            <a:tailEnd/>
          </a:ln>
        </p:spPr>
      </p:pic>
      <p:sp>
        <p:nvSpPr>
          <p:cNvPr id="58" name="TextBox 57"/>
          <p:cNvSpPr txBox="1"/>
          <p:nvPr/>
        </p:nvSpPr>
        <p:spPr>
          <a:xfrm>
            <a:off x="1091488" y="3031929"/>
            <a:ext cx="1918987" cy="338554"/>
          </a:xfrm>
          <a:prstGeom prst="rect">
            <a:avLst/>
          </a:prstGeom>
          <a:noFill/>
        </p:spPr>
        <p:txBody>
          <a:bodyPr wrap="none">
            <a:spAutoFit/>
          </a:bodyPr>
          <a:lstStyle/>
          <a:p>
            <a:pPr>
              <a:defRPr/>
            </a:pPr>
            <a:r>
              <a:rPr lang="en-US" sz="1600" b="1" dirty="0" smtClean="0">
                <a:solidFill>
                  <a:schemeClr val="bg1"/>
                </a:solidFill>
              </a:rPr>
              <a:t>Smart or thin FAP</a:t>
            </a:r>
            <a:endParaRPr lang="en-US" sz="1600" b="1" dirty="0">
              <a:solidFill>
                <a:schemeClr val="bg1"/>
              </a:solidFill>
            </a:endParaRPr>
          </a:p>
        </p:txBody>
      </p:sp>
      <p:pic>
        <p:nvPicPr>
          <p:cNvPr id="41" name="Picture 40" descr="Internet.png"/>
          <p:cNvPicPr>
            <a:picLocks noChangeAspect="1"/>
          </p:cNvPicPr>
          <p:nvPr/>
        </p:nvPicPr>
        <p:blipFill>
          <a:blip r:embed="rId5" cstate="print"/>
          <a:stretch>
            <a:fillRect/>
          </a:stretch>
        </p:blipFill>
        <p:spPr>
          <a:xfrm>
            <a:off x="6563445" y="3310568"/>
            <a:ext cx="791307" cy="566425"/>
          </a:xfrm>
          <a:prstGeom prst="rect">
            <a:avLst/>
          </a:prstGeom>
        </p:spPr>
      </p:pic>
      <p:sp>
        <p:nvSpPr>
          <p:cNvPr id="60" name="Cloud Callout 59"/>
          <p:cNvSpPr/>
          <p:nvPr/>
        </p:nvSpPr>
        <p:spPr bwMode="auto">
          <a:xfrm>
            <a:off x="7653015" y="3132479"/>
            <a:ext cx="1121869" cy="1052712"/>
          </a:xfrm>
          <a:prstGeom prst="cloudCallout">
            <a:avLst>
              <a:gd name="adj1" fmla="val -16038"/>
              <a:gd name="adj2" fmla="val 34763"/>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0" i="0" u="none" strike="noStrike" cap="none" normalizeH="0" baseline="0" dirty="0" err="1" smtClean="0">
                <a:ln>
                  <a:noFill/>
                </a:ln>
                <a:solidFill>
                  <a:sysClr val="windowText" lastClr="000000"/>
                </a:solidFill>
                <a:effectLst/>
                <a:latin typeface="Arial" charset="0"/>
              </a:rPr>
              <a:t>FortiCloud</a:t>
            </a:r>
            <a:endParaRPr kumimoji="0" lang="en-US" sz="1200" b="0" i="0" u="none" strike="noStrike" cap="none" normalizeH="0" baseline="0" dirty="0">
              <a:ln>
                <a:noFill/>
              </a:ln>
              <a:solidFill>
                <a:sysClr val="windowText" lastClr="000000"/>
              </a:solidFill>
              <a:effectLst/>
              <a:latin typeface="Arial" charset="0"/>
            </a:endParaRPr>
          </a:p>
        </p:txBody>
      </p:sp>
      <p:sp>
        <p:nvSpPr>
          <p:cNvPr id="63" name="Rectangle 62"/>
          <p:cNvSpPr/>
          <p:nvPr/>
        </p:nvSpPr>
        <p:spPr>
          <a:xfrm>
            <a:off x="400991" y="1873376"/>
            <a:ext cx="2845548" cy="738664"/>
          </a:xfrm>
          <a:prstGeom prst="rect">
            <a:avLst/>
          </a:prstGeom>
        </p:spPr>
        <p:txBody>
          <a:bodyPr wrap="square">
            <a:spAutoFit/>
          </a:bodyPr>
          <a:lstStyle/>
          <a:p>
            <a:pPr>
              <a:buFont typeface="Arial" pitchFamily="34" charset="0"/>
              <a:buChar char="•"/>
            </a:pPr>
            <a:r>
              <a:rPr lang="en-US" sz="1400" dirty="0" smtClean="0"/>
              <a:t>Local Management &amp; Security</a:t>
            </a:r>
          </a:p>
          <a:p>
            <a:pPr>
              <a:buFont typeface="Arial" pitchFamily="34" charset="0"/>
              <a:buChar char="•"/>
            </a:pPr>
            <a:r>
              <a:rPr lang="en-US" sz="1400" dirty="0" smtClean="0"/>
              <a:t>Single AP per location (300 </a:t>
            </a:r>
            <a:r>
              <a:rPr lang="en-US" sz="1400" dirty="0" err="1" smtClean="0"/>
              <a:t>sqM</a:t>
            </a:r>
            <a:r>
              <a:rPr lang="en-US" sz="1400" dirty="0" smtClean="0"/>
              <a:t>)</a:t>
            </a:r>
          </a:p>
          <a:p>
            <a:endParaRPr lang="en-US" sz="1400" dirty="0"/>
          </a:p>
        </p:txBody>
      </p:sp>
      <p:sp>
        <p:nvSpPr>
          <p:cNvPr id="64" name="Rectangle 63"/>
          <p:cNvSpPr/>
          <p:nvPr/>
        </p:nvSpPr>
        <p:spPr>
          <a:xfrm>
            <a:off x="322306" y="5429423"/>
            <a:ext cx="2471228" cy="738664"/>
          </a:xfrm>
          <a:prstGeom prst="rect">
            <a:avLst/>
          </a:prstGeom>
        </p:spPr>
        <p:txBody>
          <a:bodyPr wrap="square">
            <a:spAutoFit/>
          </a:bodyPr>
          <a:lstStyle/>
          <a:p>
            <a:r>
              <a:rPr lang="en-US" sz="1400" dirty="0" err="1" smtClean="0"/>
              <a:t>FortiGate</a:t>
            </a:r>
            <a:r>
              <a:rPr lang="en-US" sz="1400" dirty="0" smtClean="0"/>
              <a:t> Managed </a:t>
            </a:r>
          </a:p>
          <a:p>
            <a:r>
              <a:rPr lang="en-US" sz="1400" dirty="0" smtClean="0"/>
              <a:t>Larger Deployments – up to 1000 AP in single location</a:t>
            </a:r>
            <a:endParaRPr lang="en-US" sz="1400" dirty="0"/>
          </a:p>
        </p:txBody>
      </p:sp>
      <p:sp>
        <p:nvSpPr>
          <p:cNvPr id="67" name="Rectangle 66"/>
          <p:cNvSpPr/>
          <p:nvPr/>
        </p:nvSpPr>
        <p:spPr>
          <a:xfrm>
            <a:off x="360444" y="3678406"/>
            <a:ext cx="2726705" cy="954107"/>
          </a:xfrm>
          <a:prstGeom prst="rect">
            <a:avLst/>
          </a:prstGeom>
        </p:spPr>
        <p:txBody>
          <a:bodyPr wrap="square">
            <a:spAutoFit/>
          </a:bodyPr>
          <a:lstStyle/>
          <a:p>
            <a:pPr>
              <a:buFont typeface="Arial" pitchFamily="34" charset="0"/>
              <a:buChar char="•"/>
            </a:pPr>
            <a:r>
              <a:rPr lang="en-US" sz="1400" dirty="0" smtClean="0"/>
              <a:t>Cloud Management</a:t>
            </a:r>
          </a:p>
          <a:p>
            <a:pPr>
              <a:buFont typeface="Arial" pitchFamily="34" charset="0"/>
              <a:buChar char="•"/>
            </a:pPr>
            <a:r>
              <a:rPr lang="en-US" sz="1400" dirty="0" smtClean="0"/>
              <a:t>Security applied in FAP</a:t>
            </a:r>
          </a:p>
          <a:p>
            <a:pPr>
              <a:buFont typeface="Arial" pitchFamily="34" charset="0"/>
              <a:buChar char="•"/>
            </a:pPr>
            <a:r>
              <a:rPr lang="en-US" sz="1400" dirty="0" smtClean="0"/>
              <a:t>Up to 10 APs per location</a:t>
            </a:r>
          </a:p>
          <a:p>
            <a:pPr>
              <a:buFont typeface="Arial" pitchFamily="34" charset="0"/>
              <a:buChar char="•"/>
            </a:pPr>
            <a:r>
              <a:rPr lang="en-US" sz="1400" dirty="0" smtClean="0"/>
              <a:t>Libraries, Schools, Clinics</a:t>
            </a:r>
          </a:p>
        </p:txBody>
      </p:sp>
      <p:sp>
        <p:nvSpPr>
          <p:cNvPr id="69" name="Rectangle 68"/>
          <p:cNvSpPr/>
          <p:nvPr/>
        </p:nvSpPr>
        <p:spPr bwMode="auto">
          <a:xfrm>
            <a:off x="7743039" y="5243118"/>
            <a:ext cx="1182847" cy="478173"/>
          </a:xfrm>
          <a:prstGeom prst="rect">
            <a:avLst/>
          </a:prstGeom>
          <a:gradFill flip="none" rotWithShape="1">
            <a:gsLst>
              <a:gs pos="0">
                <a:srgbClr val="A5ACB0"/>
              </a:gs>
              <a:gs pos="100000">
                <a:srgbClr val="FFFFFF"/>
              </a:gs>
            </a:gsLst>
            <a:lin ang="5400000" scaled="0"/>
            <a:tileRect/>
          </a:gradFill>
          <a:ln w="9525"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0" i="0" u="none" strike="noStrike" cap="none" normalizeH="0" baseline="0" dirty="0" err="1" smtClean="0">
                <a:ln>
                  <a:noFill/>
                </a:ln>
                <a:effectLst/>
                <a:latin typeface="Arial" charset="0"/>
              </a:rPr>
              <a:t>FortiManager</a:t>
            </a:r>
            <a:endParaRPr kumimoji="0" lang="en-US" sz="1200" b="0" i="0" u="none" strike="noStrike" cap="none" normalizeH="0" baseline="0" dirty="0">
              <a:ln>
                <a:noFill/>
              </a:ln>
              <a:effectLst/>
              <a:latin typeface="Arial" charset="0"/>
            </a:endParaRPr>
          </a:p>
        </p:txBody>
      </p:sp>
      <p:sp>
        <p:nvSpPr>
          <p:cNvPr id="70" name="Rectangle 69"/>
          <p:cNvSpPr/>
          <p:nvPr/>
        </p:nvSpPr>
        <p:spPr bwMode="auto">
          <a:xfrm>
            <a:off x="7768206" y="1427525"/>
            <a:ext cx="1184245" cy="478173"/>
          </a:xfrm>
          <a:prstGeom prst="rect">
            <a:avLst/>
          </a:prstGeom>
          <a:gradFill flip="none" rotWithShape="1">
            <a:gsLst>
              <a:gs pos="0">
                <a:srgbClr val="A5ACB0"/>
              </a:gs>
              <a:gs pos="100000">
                <a:srgbClr val="FFFFFF"/>
              </a:gs>
            </a:gsLst>
            <a:lin ang="5400000" scaled="0"/>
            <a:tileRect/>
          </a:gradFill>
          <a:ln w="9525" cap="flat" cmpd="sng" algn="ctr">
            <a:solidFill>
              <a:schemeClr val="accent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0" i="0" u="none" strike="noStrike" cap="none" normalizeH="0" baseline="0" dirty="0" err="1" smtClean="0">
                <a:ln>
                  <a:noFill/>
                </a:ln>
                <a:effectLst/>
                <a:latin typeface="Arial" charset="0"/>
              </a:rPr>
              <a:t>FortiManager</a:t>
            </a:r>
            <a:endParaRPr kumimoji="0" lang="en-US" sz="1200" b="0" i="0" u="none" strike="noStrike" cap="none" normalizeH="0" baseline="0" dirty="0">
              <a:ln>
                <a:noFill/>
              </a:ln>
              <a:effectLst/>
              <a:latin typeface="Arial" charset="0"/>
            </a:endParaRPr>
          </a:p>
        </p:txBody>
      </p:sp>
      <p:cxnSp>
        <p:nvCxnSpPr>
          <p:cNvPr id="74" name="Straight Connector 73"/>
          <p:cNvCxnSpPr>
            <a:endCxn id="69" idx="1"/>
          </p:cNvCxnSpPr>
          <p:nvPr/>
        </p:nvCxnSpPr>
        <p:spPr bwMode="auto">
          <a:xfrm flipV="1">
            <a:off x="6442745" y="5482205"/>
            <a:ext cx="1300294" cy="12584"/>
          </a:xfrm>
          <a:prstGeom prst="line">
            <a:avLst/>
          </a:prstGeom>
          <a:ln w="34925" cmpd="sng">
            <a:solidFill>
              <a:srgbClr val="0070C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cxnSp>
      <p:pic>
        <p:nvPicPr>
          <p:cNvPr id="87" name="Picture 86" descr="Internet.png"/>
          <p:cNvPicPr>
            <a:picLocks noChangeAspect="1"/>
          </p:cNvPicPr>
          <p:nvPr/>
        </p:nvPicPr>
        <p:blipFill>
          <a:blip r:embed="rId5" cstate="print"/>
          <a:stretch>
            <a:fillRect/>
          </a:stretch>
        </p:blipFill>
        <p:spPr>
          <a:xfrm>
            <a:off x="6591702" y="5139908"/>
            <a:ext cx="791307" cy="566425"/>
          </a:xfrm>
          <a:prstGeom prst="rect">
            <a:avLst/>
          </a:prstGeom>
        </p:spPr>
      </p:pic>
      <p:sp>
        <p:nvSpPr>
          <p:cNvPr id="107" name="TextBox 106"/>
          <p:cNvSpPr txBox="1"/>
          <p:nvPr/>
        </p:nvSpPr>
        <p:spPr>
          <a:xfrm>
            <a:off x="1054184" y="4843793"/>
            <a:ext cx="3670216" cy="338554"/>
          </a:xfrm>
          <a:prstGeom prst="rect">
            <a:avLst/>
          </a:prstGeom>
          <a:noFill/>
        </p:spPr>
        <p:txBody>
          <a:bodyPr wrap="square">
            <a:spAutoFit/>
          </a:bodyPr>
          <a:lstStyle/>
          <a:p>
            <a:pPr>
              <a:defRPr/>
            </a:pPr>
            <a:r>
              <a:rPr lang="en-US" sz="1600" b="1" dirty="0" smtClean="0">
                <a:solidFill>
                  <a:schemeClr val="bg1"/>
                </a:solidFill>
              </a:rPr>
              <a:t>Controller based Thin FAP</a:t>
            </a:r>
            <a:endParaRPr lang="en-US" sz="1600" b="1" dirty="0">
              <a:solidFill>
                <a:schemeClr val="bg1"/>
              </a:solidFill>
            </a:endParaRPr>
          </a:p>
        </p:txBody>
      </p:sp>
    </p:spTree>
    <p:extLst>
      <p:ext uri="{BB962C8B-B14F-4D97-AF65-F5344CB8AC3E}">
        <p14:creationId xmlns:p14="http://schemas.microsoft.com/office/powerpoint/2010/main" val="24710671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1000"/>
                                        <p:tgtEl>
                                          <p:spTgt spid="54"/>
                                        </p:tgtEl>
                                      </p:cBhvr>
                                    </p:animEffect>
                                  </p:childTnLst>
                                </p:cTn>
                              </p:par>
                              <p:par>
                                <p:cTn id="8" presetID="22" presetClass="entr" presetSubtype="8" fill="hold"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wipe(left)">
                                      <p:cBhvr>
                                        <p:cTn id="10" dur="1000"/>
                                        <p:tgtEl>
                                          <p:spTgt spid="88"/>
                                        </p:tgtEl>
                                      </p:cBhvr>
                                    </p:animEffect>
                                  </p:childTnLst>
                                </p:cTn>
                              </p:par>
                              <p:par>
                                <p:cTn id="11" presetID="22" presetClass="entr" presetSubtype="8" fill="hold" nodeType="with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wipe(left)">
                                      <p:cBhvr>
                                        <p:cTn id="13" dur="1000"/>
                                        <p:tgtEl>
                                          <p:spTgt spid="94"/>
                                        </p:tgtEl>
                                      </p:cBhvr>
                                    </p:animEffect>
                                  </p:childTnLst>
                                </p:cTn>
                              </p:par>
                              <p:par>
                                <p:cTn id="14" presetID="22" presetClass="entr" presetSubtype="8" fill="hold" nodeType="with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wipe(left)">
                                      <p:cBhvr>
                                        <p:cTn id="16" dur="1000"/>
                                        <p:tgtEl>
                                          <p:spTgt spid="9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wipe(left)">
                                      <p:cBhvr>
                                        <p:cTn id="19" dur="1000"/>
                                        <p:tgtEl>
                                          <p:spTgt spid="9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1000"/>
                                        <p:tgtEl>
                                          <p:spTgt spid="98"/>
                                        </p:tgtEl>
                                      </p:cBhvr>
                                    </p:animEffect>
                                  </p:childTnLst>
                                </p:cTn>
                              </p:par>
                              <p:par>
                                <p:cTn id="23" presetID="22" presetClass="entr" presetSubtype="8" fill="hold" nodeType="withEffect">
                                  <p:stCondLst>
                                    <p:cond delay="0"/>
                                  </p:stCondLst>
                                  <p:childTnLst>
                                    <p:set>
                                      <p:cBhvr>
                                        <p:cTn id="24" dur="1" fill="hold">
                                          <p:stCondLst>
                                            <p:cond delay="0"/>
                                          </p:stCondLst>
                                        </p:cTn>
                                        <p:tgtEl>
                                          <p:spTgt spid="99"/>
                                        </p:tgtEl>
                                        <p:attrNameLst>
                                          <p:attrName>style.visibility</p:attrName>
                                        </p:attrNameLst>
                                      </p:cBhvr>
                                      <p:to>
                                        <p:strVal val="visible"/>
                                      </p:to>
                                    </p:set>
                                    <p:animEffect transition="in" filter="wipe(left)">
                                      <p:cBhvr>
                                        <p:cTn id="25" dur="1000"/>
                                        <p:tgtEl>
                                          <p:spTgt spid="99"/>
                                        </p:tgtEl>
                                      </p:cBhvr>
                                    </p:animEffect>
                                  </p:childTnLst>
                                </p:cTn>
                              </p:par>
                              <p:par>
                                <p:cTn id="26" presetID="22" presetClass="entr" presetSubtype="8" fill="hold"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wipe(left)">
                                      <p:cBhvr>
                                        <p:cTn id="28" dur="1000"/>
                                        <p:tgtEl>
                                          <p:spTgt spid="100"/>
                                        </p:tgtEl>
                                      </p:cBhvr>
                                    </p:animEffect>
                                  </p:childTnLst>
                                </p:cTn>
                              </p:par>
                              <p:par>
                                <p:cTn id="29" presetID="22" presetClass="entr" presetSubtype="8" fill="hold" nodeType="with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wipe(left)">
                                      <p:cBhvr>
                                        <p:cTn id="31" dur="1000"/>
                                        <p:tgtEl>
                                          <p:spTgt spid="101"/>
                                        </p:tgtEl>
                                      </p:cBhvr>
                                    </p:animEffect>
                                  </p:childTnLst>
                                </p:cTn>
                              </p:par>
                              <p:par>
                                <p:cTn id="32" presetID="22" presetClass="entr" presetSubtype="8" fill="hold" nodeType="withEffect">
                                  <p:stCondLst>
                                    <p:cond delay="0"/>
                                  </p:stCondLst>
                                  <p:childTnLst>
                                    <p:set>
                                      <p:cBhvr>
                                        <p:cTn id="33" dur="1" fill="hold">
                                          <p:stCondLst>
                                            <p:cond delay="0"/>
                                          </p:stCondLst>
                                        </p:cTn>
                                        <p:tgtEl>
                                          <p:spTgt spid="102"/>
                                        </p:tgtEl>
                                        <p:attrNameLst>
                                          <p:attrName>style.visibility</p:attrName>
                                        </p:attrNameLst>
                                      </p:cBhvr>
                                      <p:to>
                                        <p:strVal val="visible"/>
                                      </p:to>
                                    </p:set>
                                    <p:animEffect transition="in" filter="wipe(left)">
                                      <p:cBhvr>
                                        <p:cTn id="34" dur="1000"/>
                                        <p:tgtEl>
                                          <p:spTgt spid="102"/>
                                        </p:tgtEl>
                                      </p:cBhvr>
                                    </p:animEffect>
                                  </p:childTnLst>
                                </p:cTn>
                              </p:par>
                              <p:par>
                                <p:cTn id="35" presetID="22" presetClass="entr" presetSubtype="8" fill="hold" nodeType="with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wipe(left)">
                                      <p:cBhvr>
                                        <p:cTn id="37" dur="1000"/>
                                        <p:tgtEl>
                                          <p:spTgt spid="103"/>
                                        </p:tgtEl>
                                      </p:cBhvr>
                                    </p:animEffect>
                                  </p:childTnLst>
                                </p:cTn>
                              </p:par>
                              <p:par>
                                <p:cTn id="38" presetID="22" presetClass="entr" presetSubtype="8" fill="hold" nodeType="withEffect">
                                  <p:stCondLst>
                                    <p:cond delay="0"/>
                                  </p:stCondLst>
                                  <p:childTnLst>
                                    <p:set>
                                      <p:cBhvr>
                                        <p:cTn id="39" dur="1" fill="hold">
                                          <p:stCondLst>
                                            <p:cond delay="0"/>
                                          </p:stCondLst>
                                        </p:cTn>
                                        <p:tgtEl>
                                          <p:spTgt spid="106"/>
                                        </p:tgtEl>
                                        <p:attrNameLst>
                                          <p:attrName>style.visibility</p:attrName>
                                        </p:attrNameLst>
                                      </p:cBhvr>
                                      <p:to>
                                        <p:strVal val="visible"/>
                                      </p:to>
                                    </p:set>
                                    <p:animEffect transition="in" filter="wipe(left)">
                                      <p:cBhvr>
                                        <p:cTn id="40" dur="1000"/>
                                        <p:tgtEl>
                                          <p:spTgt spid="10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1000"/>
                                        <p:tgtEl>
                                          <p:spTgt spid="64"/>
                                        </p:tgtEl>
                                      </p:cBhvr>
                                    </p:animEffect>
                                  </p:childTnLst>
                                </p:cTn>
                              </p:par>
                              <p:par>
                                <p:cTn id="44" presetID="22" presetClass="entr" presetSubtype="8" fill="hold" nodeType="with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wipe(left)">
                                      <p:cBhvr>
                                        <p:cTn id="46" dur="1000"/>
                                        <p:tgtEl>
                                          <p:spTgt spid="74"/>
                                        </p:tgtEl>
                                      </p:cBhvr>
                                    </p:animEffect>
                                  </p:childTnLst>
                                </p:cTn>
                              </p:par>
                              <p:par>
                                <p:cTn id="47" presetID="22" presetClass="entr" presetSubtype="8" fill="hold" nodeType="withEffect">
                                  <p:stCondLst>
                                    <p:cond delay="0"/>
                                  </p:stCondLst>
                                  <p:childTnLst>
                                    <p:set>
                                      <p:cBhvr>
                                        <p:cTn id="48" dur="1" fill="hold">
                                          <p:stCondLst>
                                            <p:cond delay="0"/>
                                          </p:stCondLst>
                                        </p:cTn>
                                        <p:tgtEl>
                                          <p:spTgt spid="87"/>
                                        </p:tgtEl>
                                        <p:attrNameLst>
                                          <p:attrName>style.visibility</p:attrName>
                                        </p:attrNameLst>
                                      </p:cBhvr>
                                      <p:to>
                                        <p:strVal val="visible"/>
                                      </p:to>
                                    </p:set>
                                    <p:animEffect transition="in" filter="wipe(left)">
                                      <p:cBhvr>
                                        <p:cTn id="49" dur="1000"/>
                                        <p:tgtEl>
                                          <p:spTgt spid="8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07"/>
                                        </p:tgtEl>
                                        <p:attrNameLst>
                                          <p:attrName>style.visibility</p:attrName>
                                        </p:attrNameLst>
                                      </p:cBhvr>
                                      <p:to>
                                        <p:strVal val="visible"/>
                                      </p:to>
                                    </p:set>
                                    <p:animEffect transition="in" filter="wipe(left)">
                                      <p:cBhvr>
                                        <p:cTn id="52" dur="1000"/>
                                        <p:tgtEl>
                                          <p:spTgt spid="10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1000"/>
                                        <p:tgtEl>
                                          <p:spTgt spid="6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wipe(left)">
                                      <p:cBhvr>
                                        <p:cTn id="58" dur="1000"/>
                                        <p:tgtEl>
                                          <p:spTgt spid="46"/>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wipe(left)">
                                      <p:cBhvr>
                                        <p:cTn id="61" dur="500"/>
                                        <p:tgtEl>
                                          <p:spTgt spid="83"/>
                                        </p:tgtEl>
                                      </p:cBhvr>
                                    </p:animEffect>
                                  </p:childTnLst>
                                </p:cTn>
                              </p:par>
                              <p:par>
                                <p:cTn id="62" presetID="2" presetClass="entr" presetSubtype="2" fill="hold" grpId="0" nodeType="withEffect">
                                  <p:stCondLst>
                                    <p:cond delay="0"/>
                                  </p:stCondLst>
                                  <p:childTnLst>
                                    <p:set>
                                      <p:cBhvr>
                                        <p:cTn id="63" dur="1" fill="hold">
                                          <p:stCondLst>
                                            <p:cond delay="0"/>
                                          </p:stCondLst>
                                        </p:cTn>
                                        <p:tgtEl>
                                          <p:spTgt spid="69"/>
                                        </p:tgtEl>
                                        <p:attrNameLst>
                                          <p:attrName>style.visibility</p:attrName>
                                        </p:attrNameLst>
                                      </p:cBhvr>
                                      <p:to>
                                        <p:strVal val="visible"/>
                                      </p:to>
                                    </p:set>
                                    <p:anim calcmode="lin" valueType="num">
                                      <p:cBhvr additive="base">
                                        <p:cTn id="64" dur="500" fill="hold"/>
                                        <p:tgtEl>
                                          <p:spTgt spid="69"/>
                                        </p:tgtEl>
                                        <p:attrNameLst>
                                          <p:attrName>ppt_x</p:attrName>
                                        </p:attrNameLst>
                                      </p:cBhvr>
                                      <p:tavLst>
                                        <p:tav tm="0">
                                          <p:val>
                                            <p:strVal val="1+#ppt_w/2"/>
                                          </p:val>
                                        </p:tav>
                                        <p:tav tm="100000">
                                          <p:val>
                                            <p:strVal val="#ppt_x"/>
                                          </p:val>
                                        </p:tav>
                                      </p:tavLst>
                                    </p:anim>
                                    <p:anim calcmode="lin" valueType="num">
                                      <p:cBhvr additive="base">
                                        <p:cTn id="65"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left)">
                                      <p:cBhvr>
                                        <p:cTn id="70" dur="1000"/>
                                        <p:tgtEl>
                                          <p:spTgt spid="39"/>
                                        </p:tgtEl>
                                      </p:cBhvr>
                                    </p:animEffect>
                                  </p:childTnLst>
                                </p:cTn>
                              </p:par>
                              <p:par>
                                <p:cTn id="71" presetID="22" presetClass="entr" presetSubtype="8" fill="hold"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wipe(left)">
                                      <p:cBhvr>
                                        <p:cTn id="73" dur="1000"/>
                                        <p:tgtEl>
                                          <p:spTgt spid="40"/>
                                        </p:tgtEl>
                                      </p:cBhvr>
                                    </p:animEffect>
                                  </p:childTnLst>
                                </p:cTn>
                              </p:par>
                              <p:par>
                                <p:cTn id="74" presetID="22" presetClass="entr" presetSubtype="8" fill="hold"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wipe(left)">
                                      <p:cBhvr>
                                        <p:cTn id="76" dur="1000"/>
                                        <p:tgtEl>
                                          <p:spTgt spid="42"/>
                                        </p:tgtEl>
                                      </p:cBhvr>
                                    </p:animEffect>
                                  </p:childTnLst>
                                </p:cTn>
                              </p:par>
                              <p:par>
                                <p:cTn id="77" presetID="22" presetClass="entr" presetSubtype="8" fill="hold"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1000"/>
                                        <p:tgtEl>
                                          <p:spTgt spid="45"/>
                                        </p:tgtEl>
                                      </p:cBhvr>
                                    </p:animEffect>
                                  </p:childTnLst>
                                </p:cTn>
                              </p:par>
                              <p:par>
                                <p:cTn id="80" presetID="22" presetClass="entr" presetSubtype="8" fill="hold"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wipe(left)">
                                      <p:cBhvr>
                                        <p:cTn id="82" dur="1000"/>
                                        <p:tgtEl>
                                          <p:spTgt spid="4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1000"/>
                                        <p:tgtEl>
                                          <p:spTgt spid="4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left)">
                                      <p:cBhvr>
                                        <p:cTn id="88" dur="1000"/>
                                        <p:tgtEl>
                                          <p:spTgt spid="50"/>
                                        </p:tgtEl>
                                      </p:cBhvr>
                                    </p:animEffect>
                                  </p:childTnLst>
                                </p:cTn>
                              </p:par>
                              <p:par>
                                <p:cTn id="89" presetID="22" presetClass="entr" presetSubtype="8" fill="hold" nodeType="with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wipe(left)">
                                      <p:cBhvr>
                                        <p:cTn id="91" dur="1000"/>
                                        <p:tgtEl>
                                          <p:spTgt spid="51"/>
                                        </p:tgtEl>
                                      </p:cBhvr>
                                    </p:animEffect>
                                  </p:childTnLst>
                                </p:cTn>
                              </p:par>
                              <p:par>
                                <p:cTn id="92" presetID="22" presetClass="entr" presetSubtype="8" fill="hold" nodeType="withEffect">
                                  <p:stCondLst>
                                    <p:cond delay="0"/>
                                  </p:stCondLst>
                                  <p:childTnLst>
                                    <p:set>
                                      <p:cBhvr>
                                        <p:cTn id="93" dur="1" fill="hold">
                                          <p:stCondLst>
                                            <p:cond delay="0"/>
                                          </p:stCondLst>
                                        </p:cTn>
                                        <p:tgtEl>
                                          <p:spTgt spid="53"/>
                                        </p:tgtEl>
                                        <p:attrNameLst>
                                          <p:attrName>style.visibility</p:attrName>
                                        </p:attrNameLst>
                                      </p:cBhvr>
                                      <p:to>
                                        <p:strVal val="visible"/>
                                      </p:to>
                                    </p:set>
                                    <p:animEffect transition="in" filter="wipe(left)">
                                      <p:cBhvr>
                                        <p:cTn id="94" dur="1000"/>
                                        <p:tgtEl>
                                          <p:spTgt spid="53"/>
                                        </p:tgtEl>
                                      </p:cBhvr>
                                    </p:animEffect>
                                  </p:childTnLst>
                                </p:cTn>
                              </p:par>
                              <p:par>
                                <p:cTn id="95" presetID="22" presetClass="entr" presetSubtype="8" fill="hold" nodeType="withEffect">
                                  <p:stCondLst>
                                    <p:cond delay="0"/>
                                  </p:stCondLst>
                                  <p:childTnLst>
                                    <p:set>
                                      <p:cBhvr>
                                        <p:cTn id="96" dur="1" fill="hold">
                                          <p:stCondLst>
                                            <p:cond delay="0"/>
                                          </p:stCondLst>
                                        </p:cTn>
                                        <p:tgtEl>
                                          <p:spTgt spid="55"/>
                                        </p:tgtEl>
                                        <p:attrNameLst>
                                          <p:attrName>style.visibility</p:attrName>
                                        </p:attrNameLst>
                                      </p:cBhvr>
                                      <p:to>
                                        <p:strVal val="visible"/>
                                      </p:to>
                                    </p:set>
                                    <p:animEffect transition="in" filter="wipe(left)">
                                      <p:cBhvr>
                                        <p:cTn id="97" dur="1000"/>
                                        <p:tgtEl>
                                          <p:spTgt spid="55"/>
                                        </p:tgtEl>
                                      </p:cBhvr>
                                    </p:animEffect>
                                  </p:childTnLst>
                                </p:cTn>
                              </p:par>
                              <p:par>
                                <p:cTn id="98" presetID="22" presetClass="entr" presetSubtype="8" fill="hold" nodeType="withEffect">
                                  <p:stCondLst>
                                    <p:cond delay="0"/>
                                  </p:stCondLst>
                                  <p:childTnLst>
                                    <p:set>
                                      <p:cBhvr>
                                        <p:cTn id="99" dur="1" fill="hold">
                                          <p:stCondLst>
                                            <p:cond delay="0"/>
                                          </p:stCondLst>
                                        </p:cTn>
                                        <p:tgtEl>
                                          <p:spTgt spid="56"/>
                                        </p:tgtEl>
                                        <p:attrNameLst>
                                          <p:attrName>style.visibility</p:attrName>
                                        </p:attrNameLst>
                                      </p:cBhvr>
                                      <p:to>
                                        <p:strVal val="visible"/>
                                      </p:to>
                                    </p:set>
                                    <p:animEffect transition="in" filter="wipe(left)">
                                      <p:cBhvr>
                                        <p:cTn id="100" dur="1000"/>
                                        <p:tgtEl>
                                          <p:spTgt spid="56"/>
                                        </p:tgtEl>
                                      </p:cBhvr>
                                    </p:animEffect>
                                  </p:childTnLst>
                                </p:cTn>
                              </p:par>
                              <p:par>
                                <p:cTn id="101" presetID="22" presetClass="entr" presetSubtype="8" fill="hold" nodeType="withEffect">
                                  <p:stCondLst>
                                    <p:cond delay="0"/>
                                  </p:stCondLst>
                                  <p:childTnLst>
                                    <p:set>
                                      <p:cBhvr>
                                        <p:cTn id="102" dur="1" fill="hold">
                                          <p:stCondLst>
                                            <p:cond delay="0"/>
                                          </p:stCondLst>
                                        </p:cTn>
                                        <p:tgtEl>
                                          <p:spTgt spid="57"/>
                                        </p:tgtEl>
                                        <p:attrNameLst>
                                          <p:attrName>style.visibility</p:attrName>
                                        </p:attrNameLst>
                                      </p:cBhvr>
                                      <p:to>
                                        <p:strVal val="visible"/>
                                      </p:to>
                                    </p:set>
                                    <p:animEffect transition="in" filter="wipe(left)">
                                      <p:cBhvr>
                                        <p:cTn id="103" dur="1000"/>
                                        <p:tgtEl>
                                          <p:spTgt spid="5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wipe(left)">
                                      <p:cBhvr>
                                        <p:cTn id="106" dur="1000"/>
                                        <p:tgtEl>
                                          <p:spTgt spid="58"/>
                                        </p:tgtEl>
                                      </p:cBhvr>
                                    </p:animEffect>
                                  </p:childTnLst>
                                </p:cTn>
                              </p:par>
                              <p:par>
                                <p:cTn id="107" presetID="22" presetClass="entr" presetSubtype="8" fill="hold" nodeType="withEffect">
                                  <p:stCondLst>
                                    <p:cond delay="0"/>
                                  </p:stCondLst>
                                  <p:childTnLst>
                                    <p:set>
                                      <p:cBhvr>
                                        <p:cTn id="108" dur="1" fill="hold">
                                          <p:stCondLst>
                                            <p:cond delay="0"/>
                                          </p:stCondLst>
                                        </p:cTn>
                                        <p:tgtEl>
                                          <p:spTgt spid="41"/>
                                        </p:tgtEl>
                                        <p:attrNameLst>
                                          <p:attrName>style.visibility</p:attrName>
                                        </p:attrNameLst>
                                      </p:cBhvr>
                                      <p:to>
                                        <p:strVal val="visible"/>
                                      </p:to>
                                    </p:set>
                                    <p:animEffect transition="in" filter="wipe(left)">
                                      <p:cBhvr>
                                        <p:cTn id="109" dur="1000"/>
                                        <p:tgtEl>
                                          <p:spTgt spid="41"/>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wipe(left)">
                                      <p:cBhvr>
                                        <p:cTn id="112" dur="1000"/>
                                        <p:tgtEl>
                                          <p:spTgt spid="67"/>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wipe(left)">
                                      <p:cBhvr>
                                        <p:cTn id="115" dur="1000"/>
                                        <p:tgtEl>
                                          <p:spTgt spid="36"/>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wipe(left)">
                                      <p:cBhvr>
                                        <p:cTn id="118" dur="1000"/>
                                        <p:tgtEl>
                                          <p:spTgt spid="37"/>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82"/>
                                        </p:tgtEl>
                                        <p:attrNameLst>
                                          <p:attrName>style.visibility</p:attrName>
                                        </p:attrNameLst>
                                      </p:cBhvr>
                                      <p:to>
                                        <p:strVal val="visible"/>
                                      </p:to>
                                    </p:set>
                                    <p:animEffect transition="in" filter="wipe(left)">
                                      <p:cBhvr>
                                        <p:cTn id="121" dur="500"/>
                                        <p:tgtEl>
                                          <p:spTgt spid="82"/>
                                        </p:tgtEl>
                                      </p:cBhvr>
                                    </p:animEffect>
                                  </p:childTnLst>
                                </p:cTn>
                              </p:par>
                              <p:par>
                                <p:cTn id="122" presetID="2" presetClass="entr" presetSubtype="2"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 calcmode="lin" valueType="num">
                                      <p:cBhvr additive="base">
                                        <p:cTn id="124" dur="500" fill="hold"/>
                                        <p:tgtEl>
                                          <p:spTgt spid="60"/>
                                        </p:tgtEl>
                                        <p:attrNameLst>
                                          <p:attrName>ppt_x</p:attrName>
                                        </p:attrNameLst>
                                      </p:cBhvr>
                                      <p:tavLst>
                                        <p:tav tm="0">
                                          <p:val>
                                            <p:strVal val="1+#ppt_w/2"/>
                                          </p:val>
                                        </p:tav>
                                        <p:tav tm="100000">
                                          <p:val>
                                            <p:strVal val="#ppt_x"/>
                                          </p:val>
                                        </p:tav>
                                      </p:tavLst>
                                    </p:anim>
                                    <p:anim calcmode="lin" valueType="num">
                                      <p:cBhvr additive="base">
                                        <p:cTn id="125"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46" grpId="0" animBg="1"/>
      <p:bldP spid="61" grpId="0" animBg="1"/>
      <p:bldP spid="54" grpId="0" animBg="1"/>
      <p:bldP spid="97" grpId="0" animBg="1"/>
      <p:bldP spid="98" grpId="0" animBg="1"/>
      <p:bldP spid="36" grpId="0" animBg="1"/>
      <p:bldP spid="37" grpId="0" animBg="1"/>
      <p:bldP spid="39" grpId="0" animBg="1"/>
      <p:bldP spid="49" grpId="0" animBg="1"/>
      <p:bldP spid="50" grpId="0" animBg="1"/>
      <p:bldP spid="58" grpId="0"/>
      <p:bldP spid="60" grpId="0" animBg="1"/>
      <p:bldP spid="64" grpId="0"/>
      <p:bldP spid="67" grpId="0"/>
      <p:bldP spid="69" grpId="0" animBg="1"/>
      <p:bldP spid="10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Thick vs. Thin Fortinet APs</a:t>
            </a:r>
          </a:p>
        </p:txBody>
      </p:sp>
      <p:sp>
        <p:nvSpPr>
          <p:cNvPr id="46" name="Oval 45"/>
          <p:cNvSpPr/>
          <p:nvPr/>
        </p:nvSpPr>
        <p:spPr>
          <a:xfrm rot="16200000">
            <a:off x="3506423" y="1542337"/>
            <a:ext cx="2823882" cy="4849091"/>
          </a:xfrm>
          <a:prstGeom prst="ellipse">
            <a:avLst/>
          </a:prstGeom>
          <a:gradFill>
            <a:gsLst>
              <a:gs pos="0">
                <a:schemeClr val="accent1">
                  <a:lumMod val="20000"/>
                  <a:lumOff val="80000"/>
                </a:schemeClr>
              </a:gs>
              <a:gs pos="25000">
                <a:schemeClr val="accent2">
                  <a:lumMod val="20000"/>
                  <a:lumOff val="80000"/>
                </a:schemeClr>
              </a:gs>
              <a:gs pos="50000">
                <a:schemeClr val="accent3">
                  <a:lumMod val="40000"/>
                  <a:lumOff val="60000"/>
                </a:schemeClr>
              </a:gs>
              <a:gs pos="75000">
                <a:schemeClr val="accent4">
                  <a:lumMod val="20000"/>
                  <a:lumOff val="80000"/>
                </a:schemeClr>
              </a:gs>
              <a:gs pos="100000">
                <a:schemeClr val="accent5">
                  <a:lumMod val="20000"/>
                  <a:lumOff val="80000"/>
                </a:schemeClr>
              </a:gs>
            </a:gsLst>
            <a:path path="circle">
              <a:fillToRect l="50000" t="50000" r="50000" b="50000"/>
            </a:path>
          </a:gradFill>
          <a:ln>
            <a:noFill/>
          </a:ln>
          <a:effectLst>
            <a:softEdge rad="31750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dirty="0"/>
          </a:p>
        </p:txBody>
      </p:sp>
      <p:sp>
        <p:nvSpPr>
          <p:cNvPr id="54" name="Oval 53"/>
          <p:cNvSpPr/>
          <p:nvPr/>
        </p:nvSpPr>
        <p:spPr>
          <a:xfrm rot="16200000">
            <a:off x="804786" y="2281925"/>
            <a:ext cx="2823882" cy="4849091"/>
          </a:xfrm>
          <a:prstGeom prst="ellipse">
            <a:avLst/>
          </a:prstGeom>
          <a:gradFill>
            <a:gsLst>
              <a:gs pos="0">
                <a:schemeClr val="accent1">
                  <a:lumMod val="20000"/>
                  <a:lumOff val="80000"/>
                </a:schemeClr>
              </a:gs>
              <a:gs pos="25000">
                <a:schemeClr val="accent2">
                  <a:lumMod val="20000"/>
                  <a:lumOff val="80000"/>
                </a:schemeClr>
              </a:gs>
              <a:gs pos="50000">
                <a:schemeClr val="accent3">
                  <a:lumMod val="40000"/>
                  <a:lumOff val="60000"/>
                </a:schemeClr>
              </a:gs>
              <a:gs pos="75000">
                <a:schemeClr val="accent4">
                  <a:lumMod val="20000"/>
                  <a:lumOff val="80000"/>
                </a:schemeClr>
              </a:gs>
              <a:gs pos="100000">
                <a:schemeClr val="accent5">
                  <a:lumMod val="20000"/>
                  <a:lumOff val="80000"/>
                </a:schemeClr>
              </a:gs>
            </a:gsLst>
            <a:path path="circle">
              <a:fillToRect l="50000" t="50000" r="50000" b="50000"/>
            </a:path>
          </a:gradFill>
          <a:ln>
            <a:noFill/>
          </a:ln>
          <a:effectLst>
            <a:softEdge rad="31750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dirty="0"/>
          </a:p>
        </p:txBody>
      </p:sp>
      <p:sp>
        <p:nvSpPr>
          <p:cNvPr id="61" name="Oval 60"/>
          <p:cNvSpPr/>
          <p:nvPr/>
        </p:nvSpPr>
        <p:spPr>
          <a:xfrm rot="16200000">
            <a:off x="3367877" y="3021513"/>
            <a:ext cx="2823882" cy="4849091"/>
          </a:xfrm>
          <a:prstGeom prst="ellipse">
            <a:avLst/>
          </a:prstGeom>
          <a:gradFill>
            <a:gsLst>
              <a:gs pos="0">
                <a:schemeClr val="accent1">
                  <a:lumMod val="20000"/>
                  <a:lumOff val="80000"/>
                </a:schemeClr>
              </a:gs>
              <a:gs pos="25000">
                <a:schemeClr val="accent2">
                  <a:lumMod val="20000"/>
                  <a:lumOff val="80000"/>
                </a:schemeClr>
              </a:gs>
              <a:gs pos="50000">
                <a:schemeClr val="accent3">
                  <a:lumMod val="40000"/>
                  <a:lumOff val="60000"/>
                </a:schemeClr>
              </a:gs>
              <a:gs pos="75000">
                <a:schemeClr val="accent4">
                  <a:lumMod val="20000"/>
                  <a:lumOff val="80000"/>
                </a:schemeClr>
              </a:gs>
              <a:gs pos="100000">
                <a:schemeClr val="accent5">
                  <a:lumMod val="20000"/>
                  <a:lumOff val="80000"/>
                </a:schemeClr>
              </a:gs>
            </a:gsLst>
            <a:path path="circle">
              <a:fillToRect l="50000" t="50000" r="50000" b="50000"/>
            </a:path>
          </a:gradFill>
          <a:ln>
            <a:noFill/>
          </a:ln>
          <a:effectLst>
            <a:softEdge rad="31750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dirty="0"/>
          </a:p>
        </p:txBody>
      </p:sp>
      <p:sp>
        <p:nvSpPr>
          <p:cNvPr id="62" name="Oval 61"/>
          <p:cNvSpPr/>
          <p:nvPr/>
        </p:nvSpPr>
        <p:spPr>
          <a:xfrm rot="16200000">
            <a:off x="3160059" y="-500913"/>
            <a:ext cx="2823882" cy="4849091"/>
          </a:xfrm>
          <a:prstGeom prst="ellipse">
            <a:avLst/>
          </a:prstGeom>
          <a:gradFill flip="none" rotWithShape="1">
            <a:gsLst>
              <a:gs pos="0">
                <a:schemeClr val="accent1">
                  <a:lumMod val="20000"/>
                  <a:lumOff val="80000"/>
                </a:schemeClr>
              </a:gs>
              <a:gs pos="25000">
                <a:schemeClr val="accent2">
                  <a:lumMod val="20000"/>
                  <a:lumOff val="80000"/>
                </a:schemeClr>
              </a:gs>
              <a:gs pos="50000">
                <a:schemeClr val="accent3">
                  <a:lumMod val="40000"/>
                  <a:lumOff val="60000"/>
                </a:schemeClr>
              </a:gs>
              <a:gs pos="75000">
                <a:schemeClr val="accent4">
                  <a:lumMod val="20000"/>
                  <a:lumOff val="80000"/>
                </a:schemeClr>
              </a:gs>
              <a:gs pos="100000">
                <a:schemeClr val="accent5">
                  <a:lumMod val="20000"/>
                  <a:lumOff val="80000"/>
                </a:schemeClr>
              </a:gs>
            </a:gsLst>
            <a:path path="circle">
              <a:fillToRect l="50000" t="50000" r="50000" b="50000"/>
            </a:path>
            <a:tileRect/>
          </a:gradFill>
          <a:ln>
            <a:noFill/>
          </a:ln>
          <a:effectLst>
            <a:softEdge rad="31750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lstStyle/>
          <a:p>
            <a:pPr algn="ctr"/>
            <a:endParaRPr lang="en-US" dirty="0"/>
          </a:p>
        </p:txBody>
      </p:sp>
      <p:cxnSp>
        <p:nvCxnSpPr>
          <p:cNvPr id="66" name="Straight Connector 65"/>
          <p:cNvCxnSpPr>
            <a:cxnSpLocks/>
          </p:cNvCxnSpPr>
          <p:nvPr/>
        </p:nvCxnSpPr>
        <p:spPr bwMode="auto">
          <a:xfrm>
            <a:off x="4384110" y="2048005"/>
            <a:ext cx="3166621" cy="10098"/>
          </a:xfrm>
          <a:prstGeom prst="line">
            <a:avLst/>
          </a:prstGeom>
          <a:solidFill>
            <a:schemeClr val="accent2">
              <a:alpha val="42000"/>
            </a:schemeClr>
          </a:solidFill>
          <a:ln w="12700" cap="flat" cmpd="sng" algn="ctr">
            <a:solidFill>
              <a:schemeClr val="bg1">
                <a:lumMod val="50000"/>
              </a:schemeClr>
            </a:solidFill>
            <a:prstDash val="solid"/>
            <a:round/>
            <a:headEnd type="diamond" w="med" len="med"/>
            <a:tailEnd type="triangle" w="med" len="med"/>
          </a:ln>
          <a:effectLst/>
        </p:spPr>
      </p:cxnSp>
      <p:cxnSp>
        <p:nvCxnSpPr>
          <p:cNvPr id="86" name="Straight Connector 85"/>
          <p:cNvCxnSpPr>
            <a:cxnSpLocks/>
          </p:cNvCxnSpPr>
          <p:nvPr/>
        </p:nvCxnSpPr>
        <p:spPr bwMode="auto">
          <a:xfrm flipV="1">
            <a:off x="2424546" y="4572000"/>
            <a:ext cx="5056909" cy="67235"/>
          </a:xfrm>
          <a:prstGeom prst="line">
            <a:avLst/>
          </a:prstGeom>
          <a:solidFill>
            <a:schemeClr val="accent2">
              <a:alpha val="42000"/>
            </a:schemeClr>
          </a:solidFill>
          <a:ln w="12700" cap="flat" cmpd="sng" algn="ctr">
            <a:solidFill>
              <a:srgbClr val="00B050"/>
            </a:solidFill>
            <a:prstDash val="solid"/>
            <a:round/>
            <a:headEnd type="diamond" w="med" len="med"/>
            <a:tailEnd type="triangle" w="med" len="med"/>
          </a:ln>
          <a:effectLst/>
        </p:spPr>
      </p:cxnSp>
      <p:cxnSp>
        <p:nvCxnSpPr>
          <p:cNvPr id="92" name="Straight Connector 91"/>
          <p:cNvCxnSpPr>
            <a:cxnSpLocks/>
          </p:cNvCxnSpPr>
          <p:nvPr/>
        </p:nvCxnSpPr>
        <p:spPr bwMode="auto">
          <a:xfrm>
            <a:off x="5403273" y="4034118"/>
            <a:ext cx="562098" cy="559653"/>
          </a:xfrm>
          <a:prstGeom prst="line">
            <a:avLst/>
          </a:prstGeom>
          <a:solidFill>
            <a:schemeClr val="accent2">
              <a:alpha val="42000"/>
            </a:schemeClr>
          </a:solidFill>
          <a:ln w="12700" cap="flat" cmpd="sng" algn="ctr">
            <a:solidFill>
              <a:srgbClr val="00B050"/>
            </a:solidFill>
            <a:prstDash val="solid"/>
            <a:round/>
            <a:headEnd type="diamond" w="med" len="med"/>
            <a:tailEnd type="triangle" w="med" len="med"/>
          </a:ln>
          <a:effectLst/>
        </p:spPr>
      </p:cxnSp>
      <p:cxnSp>
        <p:nvCxnSpPr>
          <p:cNvPr id="93" name="Straight Connector 92"/>
          <p:cNvCxnSpPr>
            <a:cxnSpLocks/>
          </p:cNvCxnSpPr>
          <p:nvPr/>
        </p:nvCxnSpPr>
        <p:spPr bwMode="auto">
          <a:xfrm flipV="1">
            <a:off x="4779818" y="4626429"/>
            <a:ext cx="1185553" cy="954102"/>
          </a:xfrm>
          <a:prstGeom prst="line">
            <a:avLst/>
          </a:prstGeom>
          <a:solidFill>
            <a:schemeClr val="accent2">
              <a:alpha val="42000"/>
            </a:schemeClr>
          </a:solidFill>
          <a:ln w="12700" cap="flat" cmpd="sng" algn="ctr">
            <a:solidFill>
              <a:srgbClr val="00B050"/>
            </a:solidFill>
            <a:prstDash val="solid"/>
            <a:round/>
            <a:headEnd type="diamond" w="med" len="med"/>
            <a:tailEnd type="triangle" w="med" len="med"/>
          </a:ln>
          <a:effectLst/>
        </p:spPr>
      </p:cxnSp>
      <p:pic>
        <p:nvPicPr>
          <p:cNvPr id="96" name="Picture 95" descr="Switch_Appliance_Lt-s.png"/>
          <p:cNvPicPr>
            <a:picLocks noChangeAspect="1"/>
          </p:cNvPicPr>
          <p:nvPr/>
        </p:nvPicPr>
        <p:blipFill>
          <a:blip r:embed="rId3" cstate="email"/>
          <a:stretch>
            <a:fillRect/>
          </a:stretch>
        </p:blipFill>
        <p:spPr>
          <a:xfrm>
            <a:off x="5165450" y="4224065"/>
            <a:ext cx="1351838" cy="845698"/>
          </a:xfrm>
          <a:prstGeom prst="rect">
            <a:avLst/>
          </a:prstGeom>
        </p:spPr>
      </p:pic>
      <p:sp>
        <p:nvSpPr>
          <p:cNvPr id="97" name="Freeform 96"/>
          <p:cNvSpPr/>
          <p:nvPr/>
        </p:nvSpPr>
        <p:spPr bwMode="auto">
          <a:xfrm>
            <a:off x="5034225" y="4726215"/>
            <a:ext cx="1769348" cy="792842"/>
          </a:xfrm>
          <a:custGeom>
            <a:avLst/>
            <a:gdLst>
              <a:gd name="connsiteX0" fmla="*/ 0 w 1654629"/>
              <a:gd name="connsiteY0" fmla="*/ 792842 h 792842"/>
              <a:gd name="connsiteX1" fmla="*/ 751114 w 1654629"/>
              <a:gd name="connsiteY1" fmla="*/ 128814 h 792842"/>
              <a:gd name="connsiteX2" fmla="*/ 1654629 w 1654629"/>
              <a:gd name="connsiteY2" fmla="*/ 19956 h 792842"/>
            </a:gdLst>
            <a:ahLst/>
            <a:cxnLst>
              <a:cxn ang="0">
                <a:pos x="connsiteX0" y="connsiteY0"/>
              </a:cxn>
              <a:cxn ang="0">
                <a:pos x="connsiteX1" y="connsiteY1"/>
              </a:cxn>
              <a:cxn ang="0">
                <a:pos x="connsiteX2" y="connsiteY2"/>
              </a:cxn>
            </a:cxnLst>
            <a:rect l="l" t="t" r="r" b="b"/>
            <a:pathLst>
              <a:path w="1654629" h="792842">
                <a:moveTo>
                  <a:pt x="0" y="792842"/>
                </a:moveTo>
                <a:cubicBezTo>
                  <a:pt x="237671" y="525235"/>
                  <a:pt x="475343" y="257628"/>
                  <a:pt x="751114" y="128814"/>
                </a:cubicBezTo>
                <a:cubicBezTo>
                  <a:pt x="1026885" y="0"/>
                  <a:pt x="1340757" y="9978"/>
                  <a:pt x="1654629" y="19956"/>
                </a:cubicBezTo>
              </a:path>
            </a:pathLst>
          </a:custGeom>
          <a:ln w="95250" cmpd="dbl">
            <a:solidFill>
              <a:srgbClr val="0070C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vert="horz" wrap="square" lIns="91440" tIns="45720" rIns="91440" bIns="45720" numCol="1" rtlCol="0" anchor="t" anchorCtr="0" compatLnSpc="1">
            <a:prstTxWarp prst="textNoShape">
              <a:avLst/>
            </a:prstTxWarp>
          </a:bodyPr>
          <a:lstStyle/>
          <a:p>
            <a:endParaRPr lang="en-US" dirty="0">
              <a:latin typeface="Arial" pitchFamily="-105" charset="0"/>
              <a:ea typeface="ＭＳ Ｐゴシック" pitchFamily="-105" charset="-128"/>
              <a:cs typeface="ＭＳ Ｐゴシック" pitchFamily="-105" charset="-128"/>
            </a:endParaRPr>
          </a:p>
        </p:txBody>
      </p:sp>
      <p:sp>
        <p:nvSpPr>
          <p:cNvPr id="98" name="Freeform 97"/>
          <p:cNvSpPr/>
          <p:nvPr/>
        </p:nvSpPr>
        <p:spPr bwMode="auto">
          <a:xfrm>
            <a:off x="5385916" y="3979147"/>
            <a:ext cx="1363227" cy="433196"/>
          </a:xfrm>
          <a:custGeom>
            <a:avLst/>
            <a:gdLst>
              <a:gd name="connsiteX0" fmla="*/ 0 w 1230086"/>
              <a:gd name="connsiteY0" fmla="*/ 0 h 439057"/>
              <a:gd name="connsiteX1" fmla="*/ 261257 w 1230086"/>
              <a:gd name="connsiteY1" fmla="*/ 370114 h 439057"/>
              <a:gd name="connsiteX2" fmla="*/ 1230086 w 1230086"/>
              <a:gd name="connsiteY2" fmla="*/ 413657 h 439057"/>
            </a:gdLst>
            <a:ahLst/>
            <a:cxnLst>
              <a:cxn ang="0">
                <a:pos x="connsiteX0" y="connsiteY0"/>
              </a:cxn>
              <a:cxn ang="0">
                <a:pos x="connsiteX1" y="connsiteY1"/>
              </a:cxn>
              <a:cxn ang="0">
                <a:pos x="connsiteX2" y="connsiteY2"/>
              </a:cxn>
            </a:cxnLst>
            <a:rect l="l" t="t" r="r" b="b"/>
            <a:pathLst>
              <a:path w="1230086" h="439057">
                <a:moveTo>
                  <a:pt x="0" y="0"/>
                </a:moveTo>
                <a:cubicBezTo>
                  <a:pt x="28121" y="150585"/>
                  <a:pt x="56243" y="301171"/>
                  <a:pt x="261257" y="370114"/>
                </a:cubicBezTo>
                <a:cubicBezTo>
                  <a:pt x="466271" y="439057"/>
                  <a:pt x="848178" y="426357"/>
                  <a:pt x="1230086" y="413657"/>
                </a:cubicBezTo>
              </a:path>
            </a:pathLst>
          </a:custGeom>
          <a:ln w="95250" cmpd="dbl">
            <a:solidFill>
              <a:srgbClr val="0070C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vert="horz" wrap="square" lIns="91440" tIns="45720" rIns="91440" bIns="45720" numCol="1" rtlCol="0" anchor="t" anchorCtr="0" compatLnSpc="1">
            <a:prstTxWarp prst="textNoShape">
              <a:avLst/>
            </a:prstTxWarp>
          </a:bodyPr>
          <a:lstStyle/>
          <a:p>
            <a:endParaRPr lang="en-US" dirty="0">
              <a:latin typeface="Arial" pitchFamily="-105" charset="0"/>
              <a:ea typeface="ＭＳ Ｐゴシック" pitchFamily="-105" charset="-128"/>
              <a:cs typeface="ＭＳ Ｐゴシック" pitchFamily="-105" charset="-128"/>
            </a:endParaRPr>
          </a:p>
        </p:txBody>
      </p:sp>
      <p:cxnSp>
        <p:nvCxnSpPr>
          <p:cNvPr id="99" name="Straight Connector 98"/>
          <p:cNvCxnSpPr/>
          <p:nvPr/>
        </p:nvCxnSpPr>
        <p:spPr bwMode="auto">
          <a:xfrm flipV="1">
            <a:off x="2770909" y="4582886"/>
            <a:ext cx="3978234" cy="20746"/>
          </a:xfrm>
          <a:prstGeom prst="line">
            <a:avLst/>
          </a:prstGeom>
          <a:ln w="95250" cmpd="dbl">
            <a:solidFill>
              <a:srgbClr val="0070C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104" name="TextBox 103"/>
          <p:cNvSpPr txBox="1"/>
          <p:nvPr/>
        </p:nvSpPr>
        <p:spPr>
          <a:xfrm>
            <a:off x="1346965" y="1392298"/>
            <a:ext cx="1074140" cy="338554"/>
          </a:xfrm>
          <a:prstGeom prst="rect">
            <a:avLst/>
          </a:prstGeom>
          <a:noFill/>
        </p:spPr>
        <p:txBody>
          <a:bodyPr wrap="none">
            <a:spAutoFit/>
          </a:bodyPr>
          <a:lstStyle/>
          <a:p>
            <a:pPr>
              <a:defRPr/>
            </a:pPr>
            <a:r>
              <a:rPr lang="en-US" sz="1600" b="1" dirty="0" smtClean="0">
                <a:solidFill>
                  <a:schemeClr val="tx1">
                    <a:lumMod val="50000"/>
                  </a:schemeClr>
                </a:solidFill>
              </a:rPr>
              <a:t>FortiWiFi</a:t>
            </a:r>
            <a:endParaRPr lang="en-US" sz="1600" b="1" dirty="0">
              <a:solidFill>
                <a:schemeClr val="tx1">
                  <a:lumMod val="50000"/>
                </a:schemeClr>
              </a:solidFill>
            </a:endParaRPr>
          </a:p>
        </p:txBody>
      </p:sp>
      <p:sp>
        <p:nvSpPr>
          <p:cNvPr id="107" name="TextBox 106"/>
          <p:cNvSpPr txBox="1"/>
          <p:nvPr/>
        </p:nvSpPr>
        <p:spPr>
          <a:xfrm>
            <a:off x="1322053" y="3523570"/>
            <a:ext cx="922337" cy="338137"/>
          </a:xfrm>
          <a:prstGeom prst="rect">
            <a:avLst/>
          </a:prstGeom>
          <a:noFill/>
        </p:spPr>
        <p:txBody>
          <a:bodyPr wrap="none">
            <a:spAutoFit/>
          </a:bodyPr>
          <a:lstStyle/>
          <a:p>
            <a:pPr>
              <a:defRPr/>
            </a:pPr>
            <a:r>
              <a:rPr lang="en-US" sz="1600" b="1" dirty="0" err="1">
                <a:solidFill>
                  <a:schemeClr val="tx1">
                    <a:lumMod val="50000"/>
                  </a:schemeClr>
                </a:solidFill>
              </a:rPr>
              <a:t>FortiAP</a:t>
            </a:r>
            <a:endParaRPr lang="en-US" sz="1600" b="1" dirty="0">
              <a:solidFill>
                <a:schemeClr val="tx1">
                  <a:lumMod val="50000"/>
                </a:schemeClr>
              </a:solidFill>
            </a:endParaRPr>
          </a:p>
        </p:txBody>
      </p:sp>
      <p:grpSp>
        <p:nvGrpSpPr>
          <p:cNvPr id="3" name="Group 2"/>
          <p:cNvGrpSpPr/>
          <p:nvPr/>
        </p:nvGrpSpPr>
        <p:grpSpPr>
          <a:xfrm>
            <a:off x="7365977" y="1610464"/>
            <a:ext cx="1237696" cy="753570"/>
            <a:chOff x="6403483" y="2326301"/>
            <a:chExt cx="1811866" cy="1103155"/>
          </a:xfrm>
        </p:grpSpPr>
        <p:pic>
          <p:nvPicPr>
            <p:cNvPr id="32" name="Picture 31"/>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6403483" y="2326301"/>
              <a:ext cx="1811866" cy="1103155"/>
            </a:xfrm>
            <a:prstGeom prst="rect">
              <a:avLst/>
            </a:prstGeom>
            <a:effectLst>
              <a:innerShdw blurRad="63500" dist="50800" dir="13500000">
                <a:srgbClr val="000000">
                  <a:alpha val="50000"/>
                </a:srgbClr>
              </a:innerShdw>
            </a:effectLst>
          </p:spPr>
        </p:pic>
        <p:sp>
          <p:nvSpPr>
            <p:cNvPr id="33" name="TextBox 32"/>
            <p:cNvSpPr txBox="1"/>
            <p:nvPr/>
          </p:nvSpPr>
          <p:spPr>
            <a:xfrm>
              <a:off x="6802313" y="2796691"/>
              <a:ext cx="1082348" cy="307777"/>
            </a:xfrm>
            <a:prstGeom prst="rect">
              <a:avLst/>
            </a:prstGeom>
            <a:noFill/>
          </p:spPr>
          <p:txBody>
            <a:bodyPr wrap="none" rtlCol="0">
              <a:spAutoFit/>
            </a:bodyPr>
            <a:lstStyle/>
            <a:p>
              <a:pPr algn="ctr"/>
              <a:r>
                <a:rPr lang="en-US" sz="1400" b="1" dirty="0" smtClean="0">
                  <a:solidFill>
                    <a:srgbClr val="FFFFFF"/>
                  </a:solidFill>
                  <a:latin typeface="Helvetica 55 Roman"/>
                  <a:cs typeface="Helvetica 55 Roman"/>
                </a:rPr>
                <a:t>INTERNET</a:t>
              </a:r>
              <a:endParaRPr lang="en-US" sz="1400" b="1" dirty="0">
                <a:solidFill>
                  <a:srgbClr val="FFFFFF"/>
                </a:solidFill>
                <a:latin typeface="Helvetica 55 Roman"/>
                <a:cs typeface="Helvetica 55 Roman"/>
              </a:endParaRPr>
            </a:p>
          </p:txBody>
        </p:sp>
      </p:grpSp>
      <p:grpSp>
        <p:nvGrpSpPr>
          <p:cNvPr id="35" name="Group 34"/>
          <p:cNvGrpSpPr/>
          <p:nvPr/>
        </p:nvGrpSpPr>
        <p:grpSpPr>
          <a:xfrm>
            <a:off x="7365977" y="4129003"/>
            <a:ext cx="1237696" cy="753570"/>
            <a:chOff x="6403483" y="2326301"/>
            <a:chExt cx="1811866" cy="1103155"/>
          </a:xfrm>
        </p:grpSpPr>
        <p:pic>
          <p:nvPicPr>
            <p:cNvPr id="36" name="Picture 35"/>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6403483" y="2326301"/>
              <a:ext cx="1811866" cy="1103155"/>
            </a:xfrm>
            <a:prstGeom prst="rect">
              <a:avLst/>
            </a:prstGeom>
            <a:effectLst>
              <a:innerShdw blurRad="63500" dist="50800" dir="13500000">
                <a:srgbClr val="000000">
                  <a:alpha val="50000"/>
                </a:srgbClr>
              </a:innerShdw>
            </a:effectLst>
          </p:spPr>
        </p:pic>
        <p:sp>
          <p:nvSpPr>
            <p:cNvPr id="37" name="TextBox 36"/>
            <p:cNvSpPr txBox="1"/>
            <p:nvPr/>
          </p:nvSpPr>
          <p:spPr>
            <a:xfrm>
              <a:off x="6802313" y="2796691"/>
              <a:ext cx="1082348" cy="307777"/>
            </a:xfrm>
            <a:prstGeom prst="rect">
              <a:avLst/>
            </a:prstGeom>
            <a:noFill/>
          </p:spPr>
          <p:txBody>
            <a:bodyPr wrap="none" rtlCol="0">
              <a:spAutoFit/>
            </a:bodyPr>
            <a:lstStyle/>
            <a:p>
              <a:pPr algn="ctr"/>
              <a:r>
                <a:rPr lang="en-US" sz="1400" b="1" dirty="0" smtClean="0">
                  <a:solidFill>
                    <a:srgbClr val="FFFFFF"/>
                  </a:solidFill>
                  <a:latin typeface="Helvetica 55 Roman"/>
                  <a:cs typeface="Helvetica 55 Roman"/>
                </a:rPr>
                <a:t>INTERNET</a:t>
              </a:r>
              <a:endParaRPr lang="en-US" sz="1400" b="1" dirty="0">
                <a:solidFill>
                  <a:srgbClr val="FFFFFF"/>
                </a:solidFill>
                <a:latin typeface="Helvetica 55 Roman"/>
                <a:cs typeface="Helvetica 55 Roman"/>
              </a:endParaRPr>
            </a:p>
          </p:txBody>
        </p:sp>
      </p:grpSp>
      <p:grpSp>
        <p:nvGrpSpPr>
          <p:cNvPr id="5" name="Group 4"/>
          <p:cNvGrpSpPr/>
          <p:nvPr/>
        </p:nvGrpSpPr>
        <p:grpSpPr>
          <a:xfrm>
            <a:off x="3358036" y="1592109"/>
            <a:ext cx="516838" cy="465727"/>
            <a:chOff x="6548045" y="1994366"/>
            <a:chExt cx="516838" cy="465727"/>
          </a:xfrm>
        </p:grpSpPr>
        <p:pic>
          <p:nvPicPr>
            <p:cNvPr id="39" name="Picture 38"/>
            <p:cNvPicPr>
              <a:picLocks noChangeAspect="1"/>
            </p:cNvPicPr>
            <p:nvPr/>
          </p:nvPicPr>
          <p:blipFill>
            <a:blip r:embed="rId6" cstate="print">
              <a:duotone>
                <a:prstClr val="black"/>
                <a:schemeClr val="tx2">
                  <a:tint val="45000"/>
                  <a:satMod val="400000"/>
                </a:schemeClr>
              </a:duotone>
              <a:lum bright="-32000"/>
            </a:blip>
            <a:stretch>
              <a:fillRect/>
            </a:stretch>
          </p:blipFill>
          <p:spPr>
            <a:xfrm>
              <a:off x="6548045" y="2239960"/>
              <a:ext cx="341206" cy="220133"/>
            </a:xfrm>
            <a:prstGeom prst="rect">
              <a:avLst/>
            </a:prstGeom>
            <a:effectLst/>
          </p:spPr>
        </p:pic>
        <p:pic>
          <p:nvPicPr>
            <p:cNvPr id="40" name="Picture 39"/>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rot="19800000">
              <a:off x="6856835" y="1994366"/>
              <a:ext cx="208048" cy="368988"/>
            </a:xfrm>
            <a:prstGeom prst="rect">
              <a:avLst/>
            </a:prstGeom>
          </p:spPr>
        </p:pic>
      </p:grpSp>
      <p:grpSp>
        <p:nvGrpSpPr>
          <p:cNvPr id="42" name="Group 41"/>
          <p:cNvGrpSpPr/>
          <p:nvPr/>
        </p:nvGrpSpPr>
        <p:grpSpPr>
          <a:xfrm>
            <a:off x="3406527" y="5284820"/>
            <a:ext cx="516838" cy="465727"/>
            <a:chOff x="6548045" y="1994366"/>
            <a:chExt cx="516838" cy="465727"/>
          </a:xfrm>
        </p:grpSpPr>
        <p:pic>
          <p:nvPicPr>
            <p:cNvPr id="43" name="Picture 42"/>
            <p:cNvPicPr>
              <a:picLocks noChangeAspect="1"/>
            </p:cNvPicPr>
            <p:nvPr/>
          </p:nvPicPr>
          <p:blipFill>
            <a:blip r:embed="rId6" cstate="print">
              <a:duotone>
                <a:prstClr val="black"/>
                <a:schemeClr val="tx2">
                  <a:tint val="45000"/>
                  <a:satMod val="400000"/>
                </a:schemeClr>
              </a:duotone>
              <a:lum bright="-32000"/>
            </a:blip>
            <a:stretch>
              <a:fillRect/>
            </a:stretch>
          </p:blipFill>
          <p:spPr>
            <a:xfrm>
              <a:off x="6548045" y="2239960"/>
              <a:ext cx="341206" cy="220133"/>
            </a:xfrm>
            <a:prstGeom prst="rect">
              <a:avLst/>
            </a:prstGeom>
            <a:effectLst/>
          </p:spPr>
        </p:pic>
        <p:pic>
          <p:nvPicPr>
            <p:cNvPr id="44" name="Picture 43"/>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rot="19800000">
              <a:off x="6856835" y="1994366"/>
              <a:ext cx="208048" cy="368988"/>
            </a:xfrm>
            <a:prstGeom prst="rect">
              <a:avLst/>
            </a:prstGeom>
          </p:spPr>
        </p:pic>
      </p:grpSp>
      <p:grpSp>
        <p:nvGrpSpPr>
          <p:cNvPr id="45" name="Group 44"/>
          <p:cNvGrpSpPr/>
          <p:nvPr/>
        </p:nvGrpSpPr>
        <p:grpSpPr>
          <a:xfrm>
            <a:off x="971591" y="4335784"/>
            <a:ext cx="516838" cy="465727"/>
            <a:chOff x="6548045" y="1994366"/>
            <a:chExt cx="516838" cy="465727"/>
          </a:xfrm>
        </p:grpSpPr>
        <p:pic>
          <p:nvPicPr>
            <p:cNvPr id="47" name="Picture 46"/>
            <p:cNvPicPr>
              <a:picLocks noChangeAspect="1"/>
            </p:cNvPicPr>
            <p:nvPr/>
          </p:nvPicPr>
          <p:blipFill>
            <a:blip r:embed="rId6" cstate="print">
              <a:duotone>
                <a:prstClr val="black"/>
                <a:schemeClr val="tx2">
                  <a:tint val="45000"/>
                  <a:satMod val="400000"/>
                </a:schemeClr>
              </a:duotone>
              <a:lum bright="-32000"/>
            </a:blip>
            <a:stretch>
              <a:fillRect/>
            </a:stretch>
          </p:blipFill>
          <p:spPr>
            <a:xfrm>
              <a:off x="6548045" y="2239960"/>
              <a:ext cx="341206" cy="220133"/>
            </a:xfrm>
            <a:prstGeom prst="rect">
              <a:avLst/>
            </a:prstGeom>
            <a:effectLst/>
          </p:spPr>
        </p:pic>
        <p:pic>
          <p:nvPicPr>
            <p:cNvPr id="48" name="Picture 47"/>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rot="19800000">
              <a:off x="6856835" y="1994366"/>
              <a:ext cx="208048" cy="368988"/>
            </a:xfrm>
            <a:prstGeom prst="rect">
              <a:avLst/>
            </a:prstGeom>
          </p:spPr>
        </p:pic>
      </p:grpSp>
      <p:grpSp>
        <p:nvGrpSpPr>
          <p:cNvPr id="49" name="Group 48"/>
          <p:cNvGrpSpPr/>
          <p:nvPr/>
        </p:nvGrpSpPr>
        <p:grpSpPr>
          <a:xfrm>
            <a:off x="3950318" y="3365966"/>
            <a:ext cx="516838" cy="465727"/>
            <a:chOff x="6548045" y="1994366"/>
            <a:chExt cx="516838" cy="465727"/>
          </a:xfrm>
        </p:grpSpPr>
        <p:pic>
          <p:nvPicPr>
            <p:cNvPr id="50" name="Picture 49"/>
            <p:cNvPicPr>
              <a:picLocks noChangeAspect="1"/>
            </p:cNvPicPr>
            <p:nvPr/>
          </p:nvPicPr>
          <p:blipFill>
            <a:blip r:embed="rId6" cstate="print">
              <a:duotone>
                <a:prstClr val="black"/>
                <a:schemeClr val="tx2">
                  <a:tint val="45000"/>
                  <a:satMod val="400000"/>
                </a:schemeClr>
              </a:duotone>
              <a:lum bright="-32000"/>
            </a:blip>
            <a:stretch>
              <a:fillRect/>
            </a:stretch>
          </p:blipFill>
          <p:spPr>
            <a:xfrm>
              <a:off x="6548045" y="2239960"/>
              <a:ext cx="341206" cy="220133"/>
            </a:xfrm>
            <a:prstGeom prst="rect">
              <a:avLst/>
            </a:prstGeom>
            <a:effectLst/>
          </p:spPr>
        </p:pic>
        <p:pic>
          <p:nvPicPr>
            <p:cNvPr id="51" name="Picture 50"/>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rot="19800000">
              <a:off x="6856835" y="1994366"/>
              <a:ext cx="208048" cy="368988"/>
            </a:xfrm>
            <a:prstGeom prst="rect">
              <a:avLst/>
            </a:prstGeom>
          </p:spPr>
        </p:pic>
      </p:grpSp>
      <p:sp>
        <p:nvSpPr>
          <p:cNvPr id="53" name="Rectangle 52"/>
          <p:cNvSpPr/>
          <p:nvPr/>
        </p:nvSpPr>
        <p:spPr bwMode="auto">
          <a:xfrm>
            <a:off x="583342" y="2101003"/>
            <a:ext cx="2072177" cy="828040"/>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0" rIns="91440" bIns="0" numCol="1" rtlCol="0" anchor="ctr" anchorCtr="0" compatLnSpc="1">
            <a:prstTxWarp prst="textNoShape">
              <a:avLst/>
            </a:prstTxWarp>
          </a:bodyPr>
          <a:lstStyle/>
          <a:p>
            <a:pPr algn="ctr" defTabSz="914400" eaLnBrk="0" fontAlgn="base" hangingPunct="0">
              <a:spcBef>
                <a:spcPct val="20000"/>
              </a:spcBef>
              <a:spcAft>
                <a:spcPct val="0"/>
              </a:spcAft>
              <a:buClr>
                <a:schemeClr val="accent1"/>
              </a:buClr>
              <a:buSzPct val="90000"/>
            </a:pPr>
            <a:r>
              <a:rPr lang="en-US" sz="1400" dirty="0">
                <a:solidFill>
                  <a:srgbClr val="000000"/>
                </a:solidFill>
              </a:rPr>
              <a:t>Small Deployments - Up to 300 </a:t>
            </a:r>
            <a:r>
              <a:rPr lang="en-US" sz="1400" dirty="0" err="1">
                <a:solidFill>
                  <a:srgbClr val="000000"/>
                </a:solidFill>
              </a:rPr>
              <a:t>sq</a:t>
            </a:r>
            <a:r>
              <a:rPr lang="en-US" sz="1400" dirty="0">
                <a:solidFill>
                  <a:srgbClr val="000000"/>
                </a:solidFill>
              </a:rPr>
              <a:t> meters </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or </a:t>
            </a:r>
            <a:r>
              <a:rPr lang="en-US" sz="1400" dirty="0">
                <a:solidFill>
                  <a:srgbClr val="000000"/>
                </a:solidFill>
              </a:rPr>
              <a:t>3,000 </a:t>
            </a:r>
            <a:r>
              <a:rPr lang="en-US" sz="1400" dirty="0" err="1">
                <a:solidFill>
                  <a:srgbClr val="000000"/>
                </a:solidFill>
              </a:rPr>
              <a:t>sq</a:t>
            </a:r>
            <a:r>
              <a:rPr lang="en-US" sz="1400" dirty="0">
                <a:solidFill>
                  <a:srgbClr val="000000"/>
                </a:solidFill>
              </a:rPr>
              <a:t> </a:t>
            </a:r>
            <a:r>
              <a:rPr lang="en-US" sz="1400" dirty="0" smtClean="0">
                <a:solidFill>
                  <a:srgbClr val="000000"/>
                </a:solidFill>
              </a:rPr>
              <a:t>feet</a:t>
            </a:r>
            <a:endParaRPr lang="en-US" sz="1400" dirty="0">
              <a:solidFill>
                <a:srgbClr val="000000"/>
              </a:solidFill>
            </a:endParaRPr>
          </a:p>
        </p:txBody>
      </p:sp>
      <p:sp>
        <p:nvSpPr>
          <p:cNvPr id="55" name="Rectangle 54"/>
          <p:cNvSpPr/>
          <p:nvPr/>
        </p:nvSpPr>
        <p:spPr bwMode="auto">
          <a:xfrm>
            <a:off x="583342" y="5109337"/>
            <a:ext cx="2257979" cy="828040"/>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0" rIns="91440" bIns="0" numCol="1" rtlCol="0" anchor="ctr" anchorCtr="0" compatLnSpc="1">
            <a:prstTxWarp prst="textNoShape">
              <a:avLst/>
            </a:prstTxWarp>
          </a:bodyPr>
          <a:lstStyle/>
          <a:p>
            <a:pPr algn="ctr" defTabSz="914400" eaLnBrk="0" fontAlgn="base" hangingPunct="0">
              <a:spcBef>
                <a:spcPct val="20000"/>
              </a:spcBef>
              <a:spcAft>
                <a:spcPct val="0"/>
              </a:spcAft>
              <a:buClr>
                <a:schemeClr val="accent1"/>
              </a:buClr>
              <a:buSzPct val="90000"/>
            </a:pPr>
            <a:r>
              <a:rPr lang="en-US" sz="1400" dirty="0">
                <a:solidFill>
                  <a:srgbClr val="000000"/>
                </a:solidFill>
              </a:rPr>
              <a:t>Larger Deployments - More than 300 </a:t>
            </a:r>
            <a:r>
              <a:rPr lang="en-US" sz="1400" dirty="0" err="1">
                <a:solidFill>
                  <a:srgbClr val="000000"/>
                </a:solidFill>
              </a:rPr>
              <a:t>sq</a:t>
            </a:r>
            <a:r>
              <a:rPr lang="en-US" sz="1400" dirty="0">
                <a:solidFill>
                  <a:srgbClr val="000000"/>
                </a:solidFill>
              </a:rPr>
              <a:t> </a:t>
            </a:r>
            <a:r>
              <a:rPr lang="en-US" sz="1400" dirty="0" smtClean="0">
                <a:solidFill>
                  <a:srgbClr val="000000"/>
                </a:solidFill>
              </a:rPr>
              <a:t/>
            </a:r>
            <a:br>
              <a:rPr lang="en-US" sz="1400" dirty="0" smtClean="0">
                <a:solidFill>
                  <a:srgbClr val="000000"/>
                </a:solidFill>
              </a:rPr>
            </a:br>
            <a:r>
              <a:rPr lang="en-US" sz="1400" dirty="0" smtClean="0">
                <a:solidFill>
                  <a:srgbClr val="000000"/>
                </a:solidFill>
              </a:rPr>
              <a:t>meters </a:t>
            </a:r>
            <a:r>
              <a:rPr lang="en-US" sz="1400" dirty="0">
                <a:solidFill>
                  <a:srgbClr val="000000"/>
                </a:solidFill>
              </a:rPr>
              <a:t>or 3,000 </a:t>
            </a:r>
            <a:r>
              <a:rPr lang="en-US" sz="1400" dirty="0" err="1">
                <a:solidFill>
                  <a:srgbClr val="000000"/>
                </a:solidFill>
              </a:rPr>
              <a:t>sq</a:t>
            </a:r>
            <a:r>
              <a:rPr lang="en-US" sz="1400" dirty="0">
                <a:solidFill>
                  <a:srgbClr val="000000"/>
                </a:solidFill>
              </a:rPr>
              <a:t> feet</a:t>
            </a:r>
          </a:p>
        </p:txBody>
      </p:sp>
      <p:pic>
        <p:nvPicPr>
          <p:cNvPr id="57" name="Picture 5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98552" y="1273454"/>
            <a:ext cx="666577" cy="666577"/>
          </a:xfrm>
          <a:prstGeom prst="rect">
            <a:avLst/>
          </a:prstGeom>
          <a:ln>
            <a:noFill/>
          </a:ln>
          <a:effectLst>
            <a:outerShdw blurRad="57785" dist="33020" dir="3180000" algn="ctr">
              <a:srgbClr val="000000">
                <a:alpha val="30000"/>
              </a:srgbClr>
            </a:outerShdw>
          </a:effectLst>
        </p:spPr>
      </p:pic>
      <p:pic>
        <p:nvPicPr>
          <p:cNvPr id="58" name="Picture 5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98552" y="3371612"/>
            <a:ext cx="666577" cy="666577"/>
          </a:xfrm>
          <a:prstGeom prst="rect">
            <a:avLst/>
          </a:prstGeom>
          <a:ln>
            <a:noFill/>
          </a:ln>
          <a:effectLst>
            <a:outerShdw blurRad="57785" dist="33020" dir="3180000" algn="ctr">
              <a:srgbClr val="000000">
                <a:alpha val="30000"/>
              </a:srgbClr>
            </a:outerShdw>
          </a:effectLst>
        </p:spPr>
      </p:pic>
      <p:pic>
        <p:nvPicPr>
          <p:cNvPr id="56" name="Picture 5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350590" y="4141322"/>
            <a:ext cx="1175150" cy="818983"/>
          </a:xfrm>
          <a:prstGeom prst="rect">
            <a:avLst/>
          </a:prstGeom>
        </p:spPr>
      </p:pic>
      <p:sp>
        <p:nvSpPr>
          <p:cNvPr id="60" name="TextBox 59"/>
          <p:cNvSpPr txBox="1"/>
          <p:nvPr/>
        </p:nvSpPr>
        <p:spPr>
          <a:xfrm>
            <a:off x="6745266" y="4910203"/>
            <a:ext cx="614271" cy="215444"/>
          </a:xfrm>
          <a:prstGeom prst="rect">
            <a:avLst/>
          </a:prstGeom>
          <a:noFill/>
        </p:spPr>
        <p:txBody>
          <a:bodyPr wrap="none" rtlCol="0">
            <a:spAutoFit/>
          </a:bodyPr>
          <a:lstStyle/>
          <a:p>
            <a:r>
              <a:rPr lang="en-US" sz="800" dirty="0" smtClean="0"/>
              <a:t>FortiGate</a:t>
            </a:r>
            <a:endParaRPr lang="en-US" sz="800" dirty="0"/>
          </a:p>
        </p:txBody>
      </p:sp>
      <p:pic>
        <p:nvPicPr>
          <p:cNvPr id="63" name="Picture 6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092721" y="1381255"/>
            <a:ext cx="936479" cy="938810"/>
          </a:xfrm>
          <a:prstGeom prst="rect">
            <a:avLst/>
          </a:prstGeom>
        </p:spPr>
      </p:pic>
      <p:pic>
        <p:nvPicPr>
          <p:cNvPr id="65" name="Picture 6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935270" y="3688915"/>
            <a:ext cx="588707" cy="454646"/>
          </a:xfrm>
          <a:prstGeom prst="rect">
            <a:avLst/>
          </a:prstGeom>
        </p:spPr>
      </p:pic>
      <p:pic>
        <p:nvPicPr>
          <p:cNvPr id="67" name="Picture 6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119001" y="4379934"/>
            <a:ext cx="588707" cy="454646"/>
          </a:xfrm>
          <a:prstGeom prst="rect">
            <a:avLst/>
          </a:prstGeom>
        </p:spPr>
      </p:pic>
      <p:pic>
        <p:nvPicPr>
          <p:cNvPr id="68" name="Picture 6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455105" y="5425858"/>
            <a:ext cx="588707" cy="454646"/>
          </a:xfrm>
          <a:prstGeom prst="rect">
            <a:avLst/>
          </a:prstGeom>
        </p:spPr>
      </p:pic>
    </p:spTree>
    <p:extLst>
      <p:ext uri="{BB962C8B-B14F-4D97-AF65-F5344CB8AC3E}">
        <p14:creationId xmlns:p14="http://schemas.microsoft.com/office/powerpoint/2010/main" val="7058819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4" grpId="0" animBg="1"/>
      <p:bldP spid="61" grpId="0" animBg="1"/>
      <p:bldP spid="97" grpId="0" animBg="1"/>
      <p:bldP spid="98" grpId="0" animBg="1"/>
      <p:bldP spid="107" grpId="0"/>
      <p:bldP spid="55" grpId="0" animBg="1"/>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nvPr>
        </p:nvGraphicFramePr>
        <p:xfrm>
          <a:off x="575058" y="1423857"/>
          <a:ext cx="8030322" cy="3477384"/>
        </p:xfrm>
        <a:graphic>
          <a:graphicData uri="http://schemas.openxmlformats.org/drawingml/2006/table">
            <a:tbl>
              <a:tblPr firstRow="1" bandRow="1">
                <a:effectLst/>
                <a:tableStyleId>{073A0DAA-6AF3-43AB-8588-CEC1D06C72B9}</a:tableStyleId>
              </a:tblPr>
              <a:tblGrid>
                <a:gridCol w="1805535"/>
                <a:gridCol w="2074929"/>
                <a:gridCol w="2074929"/>
                <a:gridCol w="2074929"/>
              </a:tblGrid>
              <a:tr h="4460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rgbClr val="FFFFFF"/>
                        </a:solidFill>
                        <a:effectLst/>
                        <a:latin typeface="Arial" charset="0"/>
                      </a:endParaRPr>
                    </a:p>
                  </a:txBody>
                  <a:tcPr marL="87087" marR="87087" marT="48984" marB="48984" horzOverflow="overflow">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FWF-30D/30D-POE</a:t>
                      </a:r>
                    </a:p>
                  </a:txBody>
                  <a:tcPr marL="87087" marR="87087" marT="48984" marB="48984" anchor="ctr" horzOverflow="overflow">
                    <a:lnT w="12700" cap="flat" cmpd="sng" algn="ctr">
                      <a:noFill/>
                      <a:prstDash val="solid"/>
                      <a:round/>
                      <a:headEnd type="none" w="med" len="med"/>
                      <a:tailEnd type="none" w="med" len="med"/>
                    </a:lnT>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smtClean="0">
                          <a:ln>
                            <a:noFill/>
                          </a:ln>
                          <a:effectLst/>
                        </a:rPr>
                        <a:t>FWF-60D/60D-POE</a:t>
                      </a:r>
                      <a:endParaRPr kumimoji="0" lang="en-US" sz="1200" b="1" i="0" u="none" strike="noStrike" cap="none" normalizeH="0" baseline="0" dirty="0" smtClean="0">
                        <a:ln>
                          <a:noFill/>
                        </a:ln>
                        <a:solidFill>
                          <a:srgbClr val="FFFFFF"/>
                        </a:solidFill>
                        <a:effectLst/>
                        <a:latin typeface="Arial" charset="0"/>
                      </a:endParaRPr>
                    </a:p>
                  </a:txBody>
                  <a:tcPr marL="87087" marR="87087" marT="48984" marB="48984" anchor="ctr" horzOverflow="overflow">
                    <a:lnT w="12700" cap="flat" cmpd="sng" algn="ctr">
                      <a:noFill/>
                      <a:prstDash val="solid"/>
                      <a:round/>
                      <a:headEnd type="none" w="med" len="med"/>
                      <a:tailEnd type="none" w="med" len="med"/>
                    </a:lnT>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FWF-90D/90D-POE</a:t>
                      </a:r>
                      <a:endParaRPr kumimoji="0" lang="en-US" sz="1200" b="1" i="0" u="none" strike="noStrike" cap="none" normalizeH="0" baseline="0" dirty="0" smtClean="0">
                        <a:ln>
                          <a:noFill/>
                        </a:ln>
                        <a:solidFill>
                          <a:srgbClr val="FFFFFF"/>
                        </a:solidFill>
                        <a:effectLst/>
                        <a:latin typeface="Arial" charset="0"/>
                      </a:endParaRPr>
                    </a:p>
                  </a:txBody>
                  <a:tcPr marL="87087" marR="87087" marT="48984" marB="48984" anchor="ctr" horzOverflow="overflow">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chemeClr val="accent1"/>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Thick AP</a:t>
                      </a:r>
                    </a:p>
                  </a:txBody>
                  <a:tcPr marL="87087" marR="87087" marT="48984" marB="48984" anchor="ctr" horzOverflow="overflow">
                    <a:lnL w="12700" cap="flat" cmpd="sng" algn="ctr">
                      <a:noFill/>
                      <a:prstDash val="solid"/>
                      <a:round/>
                      <a:headEnd type="none" w="med" len="med"/>
                      <a:tailEnd type="none" w="med" len="med"/>
                    </a:lnL>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sym typeface="Zapf Dingbats"/>
                        </a:rPr>
                        <a:t>✓</a:t>
                      </a:r>
                      <a:endParaRPr kumimoji="0" lang="en-US" sz="1200" u="none" strike="noStrike" kern="1200" cap="none" normalizeH="0" baseline="0" dirty="0" smtClean="0">
                        <a:ln>
                          <a:noFill/>
                        </a:ln>
                        <a:solidFill>
                          <a:schemeClr val="dk1"/>
                        </a:solidFill>
                        <a:effectLst/>
                        <a:latin typeface="+mn-lt"/>
                        <a:ea typeface="+mn-ea"/>
                        <a:cs typeface="+mn-cs"/>
                      </a:endParaRPr>
                    </a:p>
                  </a:txBody>
                  <a:tcPr marL="87087" marR="87087" marT="48984" marB="48984" anchor="ctr" horzOverflow="overflow">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sym typeface="Zapf Dingbats"/>
                        </a:rPr>
                        <a:t>✓</a:t>
                      </a:r>
                      <a:endParaRPr kumimoji="0" lang="en-US" sz="1200" u="none" strike="noStrike" kern="1200" cap="none" normalizeH="0" baseline="0" dirty="0" smtClean="0">
                        <a:ln>
                          <a:noFill/>
                        </a:ln>
                        <a:solidFill>
                          <a:schemeClr val="dk1"/>
                        </a:solidFill>
                        <a:effectLst/>
                        <a:latin typeface="+mn-lt"/>
                        <a:ea typeface="+mn-ea"/>
                        <a:cs typeface="+mn-cs"/>
                      </a:endParaRPr>
                    </a:p>
                  </a:txBody>
                  <a:tcPr marL="87087" marR="87087" marT="48984" marB="48984" anchor="ctr" horzOverflow="overflow">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sym typeface="Zapf Dingbats"/>
                        </a:rPr>
                        <a:t>✓</a:t>
                      </a:r>
                      <a:endParaRPr kumimoji="0" lang="en-US" sz="1200" u="none" strike="noStrike" kern="1200" cap="none" normalizeH="0" baseline="0" dirty="0" smtClean="0">
                        <a:ln>
                          <a:noFill/>
                        </a:ln>
                        <a:solidFill>
                          <a:schemeClr val="dk1"/>
                        </a:solidFill>
                        <a:effectLst/>
                        <a:latin typeface="+mn-lt"/>
                        <a:ea typeface="+mn-ea"/>
                        <a:cs typeface="+mn-cs"/>
                      </a:endParaRPr>
                    </a:p>
                  </a:txBody>
                  <a:tcPr marL="87087" marR="87087" marT="48984" marB="48984" anchor="ctr" horzOverflow="overflow">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u="none" strike="noStrike" kern="1200" cap="none" normalizeH="0" baseline="0" dirty="0" smtClean="0">
                          <a:ln>
                            <a:noFill/>
                          </a:ln>
                          <a:solidFill>
                            <a:schemeClr val="dk1"/>
                          </a:solidFill>
                          <a:effectLst/>
                          <a:latin typeface="+mn-lt"/>
                          <a:ea typeface="+mn-ea"/>
                          <a:cs typeface="+mn-cs"/>
                        </a:rPr>
                        <a:t>Number of radios</a:t>
                      </a:r>
                    </a:p>
                  </a:txBody>
                  <a:tcPr marL="87087" marR="87087" marT="48984" marB="48984" anchor="ctr" horzOverflow="overflow">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1</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1</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1</a:t>
                      </a:r>
                    </a:p>
                  </a:txBody>
                  <a:tcPr marL="87087" marR="87087" marT="48984" marB="48984" anchor="ctr" horzOverflow="overflow">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IEEE 802.11 standards</a:t>
                      </a:r>
                    </a:p>
                  </a:txBody>
                  <a:tcPr marL="87087" marR="87087" marT="48984" marB="48984" anchor="ctr" horzOverflow="overflow">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a/b/g/n</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a/b/g/n</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a/b/g/n</a:t>
                      </a:r>
                    </a:p>
                  </a:txBody>
                  <a:tcPr marL="87087" marR="87087" marT="48984" marB="48984" anchor="ctr" horzOverflow="overflow">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802.11n support</a:t>
                      </a:r>
                    </a:p>
                  </a:txBody>
                  <a:tcPr marL="87087" marR="87087" marT="48984" marB="48984" anchor="ctr" horzOverflow="overflow">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kern="1200" cap="none" normalizeH="0" baseline="0" dirty="0" smtClean="0">
                          <a:ln>
                            <a:noFill/>
                          </a:ln>
                          <a:solidFill>
                            <a:schemeClr val="dk1"/>
                          </a:solidFill>
                          <a:effectLst/>
                          <a:latin typeface="+mn-lt"/>
                          <a:ea typeface="+mn-ea"/>
                          <a:cs typeface="+mn-cs"/>
                        </a:rPr>
                        <a:t>2x2 MIMO</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2x2 MIMO</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2x2 MIMO</a:t>
                      </a:r>
                    </a:p>
                  </a:txBody>
                  <a:tcPr marL="87087" marR="87087" marT="48984" marB="48984" anchor="ctr" horzOverflow="overflow">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1200" u="none" strike="noStrike" kern="1200" cap="none" normalizeH="0" baseline="0" dirty="0" smtClean="0">
                          <a:ln>
                            <a:noFill/>
                          </a:ln>
                          <a:solidFill>
                            <a:schemeClr val="dk1"/>
                          </a:solidFill>
                          <a:effectLst/>
                          <a:latin typeface="+mn-lt"/>
                          <a:ea typeface="+mn-ea"/>
                          <a:cs typeface="+mn-cs"/>
                        </a:rPr>
                        <a:t>Max client association rate</a:t>
                      </a:r>
                    </a:p>
                  </a:txBody>
                  <a:tcPr marL="87087" marR="87087" marT="48984" marB="48984" anchor="ctr" horzOverflow="overflow">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300Mbps</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300Mbps</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u="none" strike="noStrike" kern="1200" cap="none" normalizeH="0" baseline="0" dirty="0" smtClean="0">
                          <a:ln>
                            <a:noFill/>
                          </a:ln>
                          <a:solidFill>
                            <a:schemeClr val="dk1"/>
                          </a:solidFill>
                          <a:effectLst/>
                          <a:latin typeface="+mn-lt"/>
                          <a:ea typeface="+mn-ea"/>
                          <a:cs typeface="+mn-cs"/>
                        </a:rPr>
                        <a:t>300Mbps</a:t>
                      </a:r>
                    </a:p>
                  </a:txBody>
                  <a:tcPr marL="87087" marR="87087" marT="48984" marB="48984" anchor="ctr" horzOverflow="overflow">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1200" u="none" strike="noStrike" kern="1200" cap="none" normalizeH="0" baseline="0" dirty="0" smtClean="0">
                          <a:ln>
                            <a:noFill/>
                          </a:ln>
                          <a:solidFill>
                            <a:schemeClr val="dk1"/>
                          </a:solidFill>
                          <a:effectLst/>
                          <a:latin typeface="+mn-lt"/>
                          <a:ea typeface="+mn-ea"/>
                          <a:cs typeface="+mn-cs"/>
                        </a:rPr>
                        <a:t>Max </a:t>
                      </a:r>
                      <a:r>
                        <a:rPr kumimoji="0" lang="en-US" sz="1200" u="none" strike="noStrike" kern="1200" cap="none" normalizeH="0" baseline="0" noProof="0" dirty="0" smtClean="0">
                          <a:ln>
                            <a:noFill/>
                          </a:ln>
                          <a:solidFill>
                            <a:schemeClr val="dk1"/>
                          </a:solidFill>
                          <a:effectLst/>
                          <a:latin typeface="+mn-lt"/>
                          <a:ea typeface="+mn-ea"/>
                          <a:cs typeface="+mn-cs"/>
                        </a:rPr>
                        <a:t>number</a:t>
                      </a:r>
                      <a:r>
                        <a:rPr kumimoji="0" lang="fr-FR" sz="1200" u="none" strike="noStrike" kern="1200" cap="none" normalizeH="0" baseline="0" dirty="0" smtClean="0">
                          <a:ln>
                            <a:noFill/>
                          </a:ln>
                          <a:solidFill>
                            <a:schemeClr val="dk1"/>
                          </a:solidFill>
                          <a:effectLst/>
                          <a:latin typeface="+mn-lt"/>
                          <a:ea typeface="+mn-ea"/>
                          <a:cs typeface="+mn-cs"/>
                        </a:rPr>
                        <a:t> of </a:t>
                      </a:r>
                      <a:r>
                        <a:rPr kumimoji="0" lang="fr-FR" sz="1200" u="none" strike="noStrike" kern="1200" cap="none" normalizeH="0" baseline="0" dirty="0" err="1" smtClean="0">
                          <a:ln>
                            <a:noFill/>
                          </a:ln>
                          <a:solidFill>
                            <a:schemeClr val="dk1"/>
                          </a:solidFill>
                          <a:effectLst/>
                          <a:latin typeface="+mn-lt"/>
                          <a:ea typeface="+mn-ea"/>
                          <a:cs typeface="+mn-cs"/>
                        </a:rPr>
                        <a:t>SSIDs</a:t>
                      </a:r>
                      <a:endParaRPr kumimoji="0" lang="de-DE" sz="1200" u="none" strike="noStrike" kern="1200" cap="none" normalizeH="0" baseline="0" dirty="0" smtClean="0">
                        <a:ln>
                          <a:noFill/>
                        </a:ln>
                        <a:solidFill>
                          <a:schemeClr val="dk1"/>
                        </a:solidFill>
                        <a:effectLst/>
                        <a:latin typeface="+mn-lt"/>
                        <a:ea typeface="+mn-ea"/>
                        <a:cs typeface="+mn-cs"/>
                      </a:endParaRPr>
                    </a:p>
                  </a:txBody>
                  <a:tcPr marL="87087" marR="87087" marT="48984" marB="48984" anchor="ctr" horzOverflow="overflow">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8</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8</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8</a:t>
                      </a:r>
                    </a:p>
                  </a:txBody>
                  <a:tcPr marL="87087" marR="87087" marT="48984" marB="48984" anchor="ctr" horzOverflow="overflow">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FortiAP Wireless controller support</a:t>
                      </a:r>
                    </a:p>
                  </a:txBody>
                  <a:tcPr marL="87087" marR="87087" marT="48984" marB="48984" anchor="ctr" horzOverflow="overflow">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Yes</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Yes</a:t>
                      </a:r>
                    </a:p>
                  </a:txBody>
                  <a:tcPr marL="87087" marR="87087" marT="48984" marB="48984" anchor="ctr" horzOverflow="overflow">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kern="1200" cap="none" normalizeH="0" baseline="0" dirty="0" smtClean="0">
                          <a:ln>
                            <a:noFill/>
                          </a:ln>
                          <a:solidFill>
                            <a:schemeClr val="dk1"/>
                          </a:solidFill>
                          <a:effectLst/>
                          <a:latin typeface="+mn-lt"/>
                          <a:ea typeface="+mn-ea"/>
                          <a:cs typeface="+mn-cs"/>
                        </a:rPr>
                        <a:t>Yes</a:t>
                      </a:r>
                    </a:p>
                  </a:txBody>
                  <a:tcPr marL="87087" marR="87087" marT="48984" marB="48984" anchor="ctr" horzOverflow="overflow">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29339">
                <a:tc>
                  <a:txBody>
                    <a:bodyPr/>
                    <a:lstStyle/>
                    <a:p>
                      <a:r>
                        <a:rPr kumimoji="0" lang="en-US" sz="1200" u="none" strike="noStrike" kern="1200" cap="none" normalizeH="0" baseline="0" dirty="0" smtClean="0">
                          <a:ln>
                            <a:noFill/>
                          </a:ln>
                          <a:solidFill>
                            <a:schemeClr val="dk1"/>
                          </a:solidFill>
                          <a:effectLst/>
                          <a:latin typeface="+mn-lt"/>
                          <a:ea typeface="+mn-ea"/>
                          <a:cs typeface="+mn-cs"/>
                        </a:rPr>
                        <a:t>Max FortiAP (Total/ Local Bridge)</a:t>
                      </a:r>
                      <a:endParaRPr kumimoji="0" lang="en-US" sz="1200" u="none" strike="noStrike" kern="1200" cap="none" normalizeH="0" baseline="0" dirty="0">
                        <a:ln>
                          <a:noFill/>
                        </a:ln>
                        <a:solidFill>
                          <a:schemeClr val="dk1"/>
                        </a:solidFill>
                        <a:effectLst/>
                        <a:latin typeface="+mn-lt"/>
                        <a:ea typeface="+mn-ea"/>
                        <a:cs typeface="+mn-cs"/>
                      </a:endParaRPr>
                    </a:p>
                  </a:txBody>
                  <a:tcPr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kumimoji="0" lang="en-US" sz="1200" u="none" strike="noStrike" kern="1200" cap="none" normalizeH="0" baseline="0" dirty="0" smtClean="0">
                          <a:ln>
                            <a:noFill/>
                          </a:ln>
                          <a:solidFill>
                            <a:schemeClr val="dk1"/>
                          </a:solidFill>
                          <a:effectLst/>
                          <a:latin typeface="+mn-lt"/>
                          <a:ea typeface="+mn-ea"/>
                          <a:cs typeface="+mn-cs"/>
                        </a:rPr>
                        <a:t>2/2</a:t>
                      </a:r>
                      <a:endParaRPr kumimoji="0" lang="en-US" sz="1200" u="none" strike="noStrike" kern="1200" cap="none" normalizeH="0" baseline="0" dirty="0">
                        <a:ln>
                          <a:noFill/>
                        </a:ln>
                        <a:solidFill>
                          <a:schemeClr val="dk1"/>
                        </a:solidFill>
                        <a:effectLst/>
                        <a:latin typeface="+mn-lt"/>
                        <a:ea typeface="+mn-ea"/>
                        <a:cs typeface="+mn-cs"/>
                      </a:endParaRP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kumimoji="0" lang="en-US" sz="1200" u="none" strike="noStrike" kern="1200" cap="none" normalizeH="0" baseline="0" dirty="0" smtClean="0">
                          <a:ln>
                            <a:noFill/>
                          </a:ln>
                          <a:solidFill>
                            <a:schemeClr val="dk1"/>
                          </a:solidFill>
                          <a:effectLst/>
                          <a:latin typeface="+mn-lt"/>
                          <a:ea typeface="+mn-ea"/>
                          <a:cs typeface="+mn-cs"/>
                        </a:rPr>
                        <a:t>10 / 5</a:t>
                      </a:r>
                      <a:endParaRPr kumimoji="0" lang="en-US" sz="1200" u="none" strike="noStrike" kern="1200" cap="none" normalizeH="0" baseline="0" dirty="0">
                        <a:ln>
                          <a:noFill/>
                        </a:ln>
                        <a:solidFill>
                          <a:schemeClr val="dk1"/>
                        </a:solidFill>
                        <a:effectLst/>
                        <a:latin typeface="+mn-lt"/>
                        <a:ea typeface="+mn-ea"/>
                        <a:cs typeface="+mn-cs"/>
                      </a:endParaRP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kumimoji="0" lang="en-US" sz="1200" u="none" strike="noStrike" kern="1200" cap="none" normalizeH="0" baseline="0" dirty="0" smtClean="0">
                          <a:ln>
                            <a:noFill/>
                          </a:ln>
                          <a:solidFill>
                            <a:schemeClr val="dk1"/>
                          </a:solidFill>
                          <a:effectLst/>
                          <a:latin typeface="+mn-lt"/>
                          <a:ea typeface="+mn-ea"/>
                          <a:cs typeface="+mn-cs"/>
                        </a:rPr>
                        <a:t>32 / 16</a:t>
                      </a:r>
                      <a:endParaRPr kumimoji="0" lang="en-US" sz="1200" u="none" strike="noStrike" kern="1200" cap="none" normalizeH="0" baseline="0" dirty="0">
                        <a:ln>
                          <a:noFill/>
                        </a:ln>
                        <a:solidFill>
                          <a:schemeClr val="dk1"/>
                        </a:solidFill>
                        <a:effectLst/>
                        <a:latin typeface="+mn-lt"/>
                        <a:ea typeface="+mn-ea"/>
                        <a:cs typeface="+mn-cs"/>
                      </a:endParaRPr>
                    </a:p>
                  </a:txBody>
                  <a:tcPr anchor="ctr">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bl>
          </a:graphicData>
        </a:graphic>
      </p:graphicFrame>
      <p:sp>
        <p:nvSpPr>
          <p:cNvPr id="7" name="Title 3"/>
          <p:cNvSpPr>
            <a:spLocks noGrp="1"/>
          </p:cNvSpPr>
          <p:nvPr>
            <p:ph type="title"/>
          </p:nvPr>
        </p:nvSpPr>
        <p:spPr/>
        <p:txBody>
          <a:bodyPr/>
          <a:lstStyle/>
          <a:p>
            <a:pPr lvl="0"/>
            <a:r>
              <a:rPr lang="en-US" dirty="0" smtClean="0"/>
              <a:t>FortiWiFi Product Matrix</a:t>
            </a:r>
            <a:endParaRPr lang="en-US" dirty="0"/>
          </a:p>
        </p:txBody>
      </p:sp>
      <p:pic>
        <p:nvPicPr>
          <p:cNvPr id="14" name="Picture 13" descr="FWF-90D_Ft-top-ant.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5550" y="4236656"/>
            <a:ext cx="2654929" cy="1775505"/>
          </a:xfrm>
          <a:prstGeom prst="rect">
            <a:avLst/>
          </a:prstGeom>
        </p:spPr>
      </p:pic>
      <p:pic>
        <p:nvPicPr>
          <p:cNvPr id="15" name="Picture 14"/>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74911" y="5869662"/>
            <a:ext cx="1850901" cy="322698"/>
          </a:xfrm>
          <a:prstGeom prst="rect">
            <a:avLst/>
          </a:prstGeom>
          <a:effectLst>
            <a:outerShdw blurRad="50800" dist="38100" dir="5400000" algn="t" rotWithShape="0">
              <a:prstClr val="black">
                <a:alpha val="40000"/>
              </a:prstClr>
            </a:outerShdw>
          </a:effectLst>
        </p:spPr>
      </p:pic>
      <p:pic>
        <p:nvPicPr>
          <p:cNvPr id="16" name="Picture 15" descr="FGFWF-30D.png"/>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348202" y="5795582"/>
            <a:ext cx="1987505" cy="514010"/>
          </a:xfrm>
          <a:prstGeom prst="rect">
            <a:avLst/>
          </a:prstGeom>
          <a:effectLst>
            <a:outerShdw blurRad="50800" dist="38100" dir="5400000" algn="t" rotWithShape="0">
              <a:prstClr val="black">
                <a:alpha val="40000"/>
              </a:prstClr>
            </a:outerShdw>
          </a:effectLst>
        </p:spPr>
      </p:pic>
      <p:pic>
        <p:nvPicPr>
          <p:cNvPr id="17" name="Picture 16"/>
          <p:cNvPicPr>
            <a:picLocks noChangeAspect="1"/>
          </p:cNvPicPr>
          <p:nvPr/>
        </p:nvPicPr>
        <p:blipFill rotWithShape="1">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569646" y="5844567"/>
            <a:ext cx="1801713" cy="412126"/>
          </a:xfrm>
          <a:prstGeom prst="rect">
            <a:avLst/>
          </a:prstGeom>
          <a:effectLst>
            <a:outerShdw blurRad="50800" dist="38100" dir="5400000" algn="t" rotWithShape="0">
              <a:prstClr val="black">
                <a:alpha val="40000"/>
              </a:prstClr>
            </a:outerShdw>
          </a:effectLst>
        </p:spPr>
      </p:pic>
      <p:pic>
        <p:nvPicPr>
          <p:cNvPr id="18" name="Picture 17" descr="FGFWF-30D.png"/>
          <p:cNvPicPr>
            <a:picLocks noChangeAspect="1"/>
          </p:cNvPicPr>
          <p:nvPr/>
        </p:nvPicPr>
        <p:blipFill rotWithShape="1">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380163" y="5242217"/>
            <a:ext cx="1987505" cy="495439"/>
          </a:xfrm>
          <a:prstGeom prst="rect">
            <a:avLst/>
          </a:prstGeom>
          <a:effectLst>
            <a:outerShdw blurRad="50800" dist="38100" dir="5400000" algn="t" rotWithShape="0">
              <a:prstClr val="black">
                <a:alpha val="40000"/>
              </a:prstClr>
            </a:outerShdw>
          </a:effectLst>
        </p:spPr>
      </p:pic>
      <p:pic>
        <p:nvPicPr>
          <p:cNvPr id="19" name="Picture 18"/>
          <p:cNvPicPr>
            <a:picLocks noChangeAspect="1"/>
          </p:cNvPicPr>
          <p:nvPr/>
        </p:nvPicPr>
        <p:blipFill>
          <a:blip r:embed="rId8" cstate="print">
            <a:extLst>
              <a:ext uri="{BEBA8EAE-BF5A-486C-A8C5-ECC9F3942E4B}">
                <a14:imgProps xmlns:a14="http://schemas.microsoft.com/office/drawing/2010/main">
                  <a14:imgLayer r:embed="rId9">
                    <a14:imgEffect>
                      <a14:backgroundRemoval t="0" b="98558" l="3607" r="94098"/>
                    </a14:imgEffect>
                  </a14:imgLayer>
                </a14:imgProps>
              </a:ext>
              <a:ext uri="{28A0092B-C50C-407E-A947-70E740481C1C}">
                <a14:useLocalDpi xmlns:a14="http://schemas.microsoft.com/office/drawing/2010/main"/>
              </a:ext>
            </a:extLst>
          </a:blip>
          <a:stretch>
            <a:fillRect/>
          </a:stretch>
        </p:blipFill>
        <p:spPr>
          <a:xfrm>
            <a:off x="4553411" y="4385767"/>
            <a:ext cx="1925642" cy="1311914"/>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31175932"/>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Access Point Overview and roadmap</a:t>
            </a:r>
            <a:endParaRPr lang="en-US" dirty="0"/>
          </a:p>
        </p:txBody>
      </p:sp>
      <p:sp>
        <p:nvSpPr>
          <p:cNvPr id="3" name="Subtitle 2"/>
          <p:cNvSpPr>
            <a:spLocks noGrp="1"/>
          </p:cNvSpPr>
          <p:nvPr>
            <p:ph type="subTitle" idx="1"/>
          </p:nvPr>
        </p:nvSpPr>
        <p:spPr/>
        <p:txBody>
          <a:bodyPr/>
          <a:lstStyle/>
          <a:p>
            <a:endParaRPr lang="en-US" dirty="0"/>
          </a:p>
        </p:txBody>
      </p:sp>
      <p:sp>
        <p:nvSpPr>
          <p:cNvPr id="4" name="Text Placeholder 3"/>
          <p:cNvSpPr>
            <a:spLocks noGrp="1"/>
          </p:cNvSpPr>
          <p:nvPr>
            <p:ph type="body" sz="quarter" idx="10"/>
          </p:nvPr>
        </p:nvSpPr>
        <p:spPr/>
        <p:txBody>
          <a:bodyPr/>
          <a:lstStyle/>
          <a:p>
            <a:endParaRPr lang="en-US" dirty="0"/>
          </a:p>
        </p:txBody>
      </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p:cNvGraphicFramePr>
            <a:graphicFrameLocks noGrp="1"/>
          </p:cNvGraphicFramePr>
          <p:nvPr>
            <p:extLst>
              <p:ext uri="{D42A27DB-BD31-4B8C-83A1-F6EECF244321}">
                <p14:modId xmlns:p14="http://schemas.microsoft.com/office/powerpoint/2010/main" val="3425177293"/>
              </p:ext>
            </p:extLst>
          </p:nvPr>
        </p:nvGraphicFramePr>
        <p:xfrm>
          <a:off x="277799" y="1270384"/>
          <a:ext cx="8557774" cy="4798407"/>
        </p:xfrm>
        <a:graphic>
          <a:graphicData uri="http://schemas.openxmlformats.org/drawingml/2006/table">
            <a:tbl>
              <a:tblPr>
                <a:tableStyleId>{85BE263C-DBD7-4A20-BB59-AAB30ACAA65A}</a:tableStyleId>
              </a:tblPr>
              <a:tblGrid>
                <a:gridCol w="638415"/>
                <a:gridCol w="2639786"/>
                <a:gridCol w="2639787"/>
                <a:gridCol w="2639786"/>
              </a:tblGrid>
              <a:tr h="714039">
                <a:tc rowSpan="6">
                  <a:txBody>
                    <a:bodyPr/>
                    <a:lstStyle/>
                    <a:p>
                      <a:pPr marR="0" algn="ctr" defTabSz="914400" rtl="0" eaLnBrk="0" fontAlgn="base" latinLnBrk="0" hangingPunct="0">
                        <a:lnSpc>
                          <a:spcPct val="100000"/>
                        </a:lnSpc>
                        <a:spcBef>
                          <a:spcPts val="0"/>
                        </a:spcBef>
                        <a:spcAft>
                          <a:spcPct val="0"/>
                        </a:spcAft>
                        <a:buClr>
                          <a:schemeClr val="accent1"/>
                        </a:buClr>
                        <a:buSzPct val="90000"/>
                        <a:tabLst/>
                      </a:pPr>
                      <a:r>
                        <a:rPr kumimoji="0" lang="en-US" sz="1400" b="1" i="0" u="none" strike="noStrike" cap="none" spc="20" normalizeH="0" baseline="0" dirty="0" smtClean="0">
                          <a:ln>
                            <a:noFill/>
                          </a:ln>
                          <a:solidFill>
                            <a:schemeClr val="bg1"/>
                          </a:solidFill>
                          <a:effectLst/>
                          <a:latin typeface="Arial" charset="0"/>
                        </a:rPr>
                        <a:t>Wireless Everywhere</a:t>
                      </a:r>
                    </a:p>
                  </a:txBody>
                  <a:tcPr vert="vert27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6424A"/>
                    </a:solidFill>
                  </a:tcPr>
                </a:tc>
                <a:tc>
                  <a:txBody>
                    <a:bodyPr/>
                    <a:lstStyle/>
                    <a:p>
                      <a:endParaRPr lang="en-US" dirty="0"/>
                    </a:p>
                  </a:txBody>
                  <a:tcPr>
                    <a:lnL w="38100" cap="flat" cmpd="sng" algn="ctr">
                      <a:solidFill>
                        <a:srgbClr val="FFFFFF"/>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38100" cap="flat" cmpd="sng" algn="ctr">
                      <a:solidFill>
                        <a:srgbClr val="FFFFFF"/>
                      </a:solidFill>
                      <a:prstDash val="solid"/>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c>
                  <a:txBody>
                    <a:bodyPr/>
                    <a:lstStyle/>
                    <a:p>
                      <a:endParaRPr lang="en-US" dirty="0"/>
                    </a:p>
                  </a:txBody>
                  <a:tcP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38100" cap="flat" cmpd="sng" algn="ctr">
                      <a:solidFill>
                        <a:srgbClr val="FFFFFF"/>
                      </a:solidFill>
                      <a:prstDash val="solid"/>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c>
                  <a:txBody>
                    <a:bodyPr/>
                    <a:lstStyle/>
                    <a:p>
                      <a:endParaRPr lang="en-US" dirty="0"/>
                    </a:p>
                  </a:txBody>
                  <a:tcPr>
                    <a:lnL w="6350" cap="flat" cmpd="sng" algn="ctr">
                      <a:solidFill>
                        <a:srgbClr val="FFFFFF">
                          <a:lumMod val="75000"/>
                        </a:srgbClr>
                      </a:solidFill>
                      <a:prstDash val="solid"/>
                      <a:round/>
                      <a:headEnd type="none" w="med" len="med"/>
                      <a:tailEnd type="none" w="med" len="med"/>
                    </a:lnL>
                    <a:lnR w="5715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r>
              <a:tr h="714039">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1400" b="1" i="0" u="none" strike="noStrike" cap="none" normalizeH="0" baseline="0" dirty="0" smtClean="0">
                        <a:ln>
                          <a:noFill/>
                        </a:ln>
                        <a:solidFill>
                          <a:schemeClr val="bg1"/>
                        </a:solidFill>
                        <a:effectLst/>
                        <a:latin typeface="Arial"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p>
                      <a:endParaRPr lang="en-US" dirty="0"/>
                    </a:p>
                  </a:txBody>
                  <a:tcPr>
                    <a:lnL w="38100" cap="flat" cmpd="sng" algn="ctr">
                      <a:solidFill>
                        <a:srgbClr val="FFFFFF"/>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c>
                  <a:txBody>
                    <a:bodyPr/>
                    <a:lstStyle/>
                    <a:p>
                      <a:endParaRPr lang="en-US"/>
                    </a:p>
                  </a:txBody>
                  <a:tcP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c>
                  <a:txBody>
                    <a:bodyPr/>
                    <a:lstStyle/>
                    <a:p>
                      <a:endParaRPr lang="en-US"/>
                    </a:p>
                  </a:txBody>
                  <a:tcPr>
                    <a:lnL w="6350" cap="flat" cmpd="sng" algn="ctr">
                      <a:solidFill>
                        <a:srgbClr val="FFFFFF">
                          <a:lumMod val="75000"/>
                        </a:srgbClr>
                      </a:solidFill>
                      <a:prstDash val="solid"/>
                      <a:round/>
                      <a:headEnd type="none" w="med" len="med"/>
                      <a:tailEnd type="none" w="med" len="med"/>
                    </a:lnL>
                    <a:lnR w="57150" cap="flat" cmpd="sng" algn="ctr">
                      <a:solidFill>
                        <a:srgbClr val="FFFFFF"/>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r>
              <a:tr h="714039">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kumimoji="0" lang="en-US" sz="1400" b="1" i="0" u="none" strike="noStrike" cap="none" normalizeH="0" baseline="0" dirty="0" smtClean="0">
                        <a:ln>
                          <a:noFill/>
                        </a:ln>
                        <a:solidFill>
                          <a:schemeClr val="bg1"/>
                        </a:solidFill>
                        <a:effectLst/>
                        <a:latin typeface="Arial"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5">
                        <a:lumMod val="50000"/>
                      </a:schemeClr>
                    </a:solidFill>
                  </a:tcPr>
                </a:tc>
                <a:tc>
                  <a:txBody>
                    <a:bodyPr/>
                    <a:lstStyle/>
                    <a:p>
                      <a:endParaRPr lang="en-US" dirty="0"/>
                    </a:p>
                  </a:txBody>
                  <a:tcPr>
                    <a:lnL w="38100" cap="flat" cmpd="sng" algn="ctr">
                      <a:solidFill>
                        <a:srgbClr val="FFFFFF"/>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c>
                  <a:txBody>
                    <a:bodyPr/>
                    <a:lstStyle/>
                    <a:p>
                      <a:endParaRPr lang="en-US"/>
                    </a:p>
                  </a:txBody>
                  <a:tcP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c>
                  <a:txBody>
                    <a:bodyPr/>
                    <a:lstStyle/>
                    <a:p>
                      <a:endParaRPr lang="en-US"/>
                    </a:p>
                  </a:txBody>
                  <a:tcPr>
                    <a:lnL w="6350" cap="flat" cmpd="sng" algn="ctr">
                      <a:solidFill>
                        <a:srgbClr val="FFFFFF">
                          <a:lumMod val="75000"/>
                        </a:srgbClr>
                      </a:solidFill>
                      <a:prstDash val="solid"/>
                      <a:round/>
                      <a:headEnd type="none" w="med" len="med"/>
                      <a:tailEnd type="none" w="med" len="med"/>
                    </a:lnL>
                    <a:lnR w="57150" cap="flat" cmpd="sng" algn="ctr">
                      <a:solidFill>
                        <a:srgbClr val="FFFFFF"/>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r>
              <a:tr h="714039">
                <a:tc vMerge="1">
                  <a:txBody>
                    <a:bodyPr/>
                    <a:lstStyle/>
                    <a:p>
                      <a:pPr marR="0" algn="ctr" defTabSz="914400" rtl="0" eaLnBrk="0" fontAlgn="base" latinLnBrk="0" hangingPunct="0">
                        <a:lnSpc>
                          <a:spcPct val="100000"/>
                        </a:lnSpc>
                        <a:spcBef>
                          <a:spcPts val="0"/>
                        </a:spcBef>
                        <a:spcAft>
                          <a:spcPct val="0"/>
                        </a:spcAft>
                        <a:buClr>
                          <a:schemeClr val="accent1"/>
                        </a:buClr>
                        <a:buSzPct val="90000"/>
                        <a:tabLst/>
                      </a:pPr>
                      <a:endParaRPr kumimoji="0" lang="en-US" sz="1400" b="1" i="0" u="none" strike="noStrike" cap="none" spc="20" normalizeH="0" baseline="0" dirty="0" smtClean="0">
                        <a:ln>
                          <a:noFill/>
                        </a:ln>
                        <a:solidFill>
                          <a:schemeClr val="bg1"/>
                        </a:solidFill>
                        <a:effectLst/>
                        <a:latin typeface="Arial"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5">
                        <a:lumMod val="50000"/>
                      </a:schemeClr>
                    </a:solidFill>
                  </a:tcPr>
                </a:tc>
                <a:tc>
                  <a:txBody>
                    <a:bodyPr/>
                    <a:lstStyle/>
                    <a:p>
                      <a:endParaRPr lang="en-US" dirty="0"/>
                    </a:p>
                  </a:txBody>
                  <a:tcPr>
                    <a:lnL w="38100" cap="flat" cmpd="sng" algn="ctr">
                      <a:solidFill>
                        <a:srgbClr val="FFFFFF"/>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c>
                  <a:txBody>
                    <a:bodyPr/>
                    <a:lstStyle/>
                    <a:p>
                      <a:endParaRPr lang="en-US"/>
                    </a:p>
                  </a:txBody>
                  <a:tcP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c>
                  <a:txBody>
                    <a:bodyPr/>
                    <a:lstStyle/>
                    <a:p>
                      <a:endParaRPr lang="en-US"/>
                    </a:p>
                  </a:txBody>
                  <a:tcPr>
                    <a:lnL w="6350" cap="flat" cmpd="sng" algn="ctr">
                      <a:solidFill>
                        <a:srgbClr val="FFFFFF">
                          <a:lumMod val="75000"/>
                        </a:srgbClr>
                      </a:solidFill>
                      <a:prstDash val="solid"/>
                      <a:round/>
                      <a:headEnd type="none" w="med" len="med"/>
                      <a:tailEnd type="none" w="med" len="med"/>
                    </a:lnL>
                    <a:lnR w="57150" cap="flat" cmpd="sng" algn="ctr">
                      <a:solidFill>
                        <a:srgbClr val="FFFFFF"/>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r>
              <a:tr h="714039">
                <a:tc vMerge="1">
                  <a:txBody>
                    <a:bodyPr/>
                    <a:lstStyle/>
                    <a:p>
                      <a:pPr algn="ctr" eaLnBrk="0" hangingPunct="0">
                        <a:spcBef>
                          <a:spcPts val="0"/>
                        </a:spcBef>
                        <a:buClr>
                          <a:schemeClr val="accent1"/>
                        </a:buClr>
                        <a:buSzPct val="90000"/>
                      </a:pPr>
                      <a:endParaRPr lang="en-US" sz="1400" b="1" spc="20" dirty="0" smtClean="0">
                        <a:solidFill>
                          <a:schemeClr val="bg1"/>
                        </a:solidFill>
                        <a:latin typeface="Arial"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5">
                        <a:lumMod val="50000"/>
                      </a:schemeClr>
                    </a:solidFill>
                  </a:tcPr>
                </a:tc>
                <a:tc>
                  <a:txBody>
                    <a:bodyPr/>
                    <a:lstStyle/>
                    <a:p>
                      <a:endParaRPr lang="en-US" dirty="0"/>
                    </a:p>
                  </a:txBody>
                  <a:tcPr>
                    <a:lnL w="38100" cap="flat" cmpd="sng" algn="ctr">
                      <a:solidFill>
                        <a:srgbClr val="FFFFFF"/>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c>
                  <a:txBody>
                    <a:bodyPr/>
                    <a:lstStyle/>
                    <a:p>
                      <a:endParaRPr lang="en-US"/>
                    </a:p>
                  </a:txBody>
                  <a:tcP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c>
                  <a:txBody>
                    <a:bodyPr/>
                    <a:lstStyle/>
                    <a:p>
                      <a:endParaRPr lang="en-US"/>
                    </a:p>
                  </a:txBody>
                  <a:tcPr>
                    <a:lnL w="6350" cap="flat" cmpd="sng" algn="ctr">
                      <a:solidFill>
                        <a:srgbClr val="FFFFFF">
                          <a:lumMod val="75000"/>
                        </a:srgbClr>
                      </a:solidFill>
                      <a:prstDash val="solid"/>
                      <a:round/>
                      <a:headEnd type="none" w="med" len="med"/>
                      <a:tailEnd type="none" w="med" len="med"/>
                    </a:lnL>
                    <a:lnR w="57150" cap="flat" cmpd="sng" algn="ctr">
                      <a:solidFill>
                        <a:srgbClr val="FFFFFF"/>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6350" cap="flat" cmpd="sng" algn="ctr">
                      <a:solidFill>
                        <a:srgbClr val="FFFFFF">
                          <a:lumMod val="75000"/>
                        </a:srgbClr>
                      </a:solidFill>
                      <a:prstDash val="dash"/>
                      <a:round/>
                      <a:headEnd type="none" w="med" len="med"/>
                      <a:tailEnd type="none" w="med" len="med"/>
                    </a:lnB>
                    <a:solidFill>
                      <a:srgbClr val="F2F2F2"/>
                    </a:solidFill>
                  </a:tcPr>
                </a:tc>
              </a:tr>
              <a:tr h="714039">
                <a:tc vMerge="1">
                  <a:txBody>
                    <a:bodyPr/>
                    <a:lstStyle/>
                    <a:p>
                      <a:pPr algn="ctr"/>
                      <a:endParaRPr lang="en-US" sz="1400" dirty="0"/>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p>
                      <a:endParaRPr lang="en-US" dirty="0"/>
                    </a:p>
                  </a:txBody>
                  <a:tcPr>
                    <a:lnL w="38100" cap="flat" cmpd="sng" algn="ctr">
                      <a:solidFill>
                        <a:srgbClr val="FFFFFF"/>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38100" cap="flat" cmpd="sng" algn="ctr">
                      <a:solidFill>
                        <a:srgbClr val="FFFFFF"/>
                      </a:solidFill>
                      <a:prstDash val="solid"/>
                      <a:round/>
                      <a:headEnd type="none" w="med" len="med"/>
                      <a:tailEnd type="none" w="med" len="med"/>
                    </a:lnB>
                    <a:solidFill>
                      <a:srgbClr val="F2F2F2"/>
                    </a:solidFill>
                  </a:tcPr>
                </a:tc>
                <a:tc>
                  <a:txBody>
                    <a:bodyPr/>
                    <a:lstStyle/>
                    <a:p>
                      <a:endParaRPr lang="en-US"/>
                    </a:p>
                  </a:txBody>
                  <a:tcP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38100" cap="flat" cmpd="sng" algn="ctr">
                      <a:solidFill>
                        <a:srgbClr val="FFFFFF"/>
                      </a:solidFill>
                      <a:prstDash val="solid"/>
                      <a:round/>
                      <a:headEnd type="none" w="med" len="med"/>
                      <a:tailEnd type="none" w="med" len="med"/>
                    </a:lnB>
                    <a:solidFill>
                      <a:srgbClr val="F2F2F2"/>
                    </a:solidFill>
                  </a:tcPr>
                </a:tc>
                <a:tc>
                  <a:txBody>
                    <a:bodyPr/>
                    <a:lstStyle/>
                    <a:p>
                      <a:endParaRPr lang="en-US"/>
                    </a:p>
                  </a:txBody>
                  <a:tcPr>
                    <a:lnL w="6350" cap="flat" cmpd="sng" algn="ctr">
                      <a:solidFill>
                        <a:srgbClr val="FFFFFF">
                          <a:lumMod val="75000"/>
                        </a:srgbClr>
                      </a:solidFill>
                      <a:prstDash val="solid"/>
                      <a:round/>
                      <a:headEnd type="none" w="med" len="med"/>
                      <a:tailEnd type="none" w="med" len="med"/>
                    </a:lnL>
                    <a:lnR w="57150" cap="flat" cmpd="sng" algn="ctr">
                      <a:solidFill>
                        <a:srgbClr val="FFFFFF"/>
                      </a:solidFill>
                      <a:prstDash val="solid"/>
                      <a:round/>
                      <a:headEnd type="none" w="med" len="med"/>
                      <a:tailEnd type="none" w="med" len="med"/>
                    </a:lnR>
                    <a:lnT w="6350" cap="flat" cmpd="sng" algn="ctr">
                      <a:solidFill>
                        <a:srgbClr val="FFFFFF">
                          <a:lumMod val="75000"/>
                        </a:srgbClr>
                      </a:solidFill>
                      <a:prstDash val="dash"/>
                      <a:round/>
                      <a:headEnd type="none" w="med" len="med"/>
                      <a:tailEnd type="none" w="med" len="med"/>
                    </a:lnT>
                    <a:lnB w="38100" cap="flat" cmpd="sng" algn="ctr">
                      <a:solidFill>
                        <a:srgbClr val="FFFFFF"/>
                      </a:solidFill>
                      <a:prstDash val="solid"/>
                      <a:round/>
                      <a:headEnd type="none" w="med" len="med"/>
                      <a:tailEnd type="none" w="med" len="med"/>
                    </a:lnB>
                    <a:solidFill>
                      <a:srgbClr val="F2F2F2"/>
                    </a:solidFill>
                  </a:tcPr>
                </a:tc>
              </a:tr>
              <a:tr h="514173">
                <a:tc>
                  <a:txBody>
                    <a:bodyPr/>
                    <a:lstStyle/>
                    <a:p>
                      <a:r>
                        <a:rPr lang="en-US" sz="1400" b="1" dirty="0" smtClean="0">
                          <a:solidFill>
                            <a:schemeClr val="bg1">
                              <a:lumMod val="95000"/>
                            </a:schemeClr>
                          </a:solidFill>
                        </a:rPr>
                        <a:t>2015</a:t>
                      </a:r>
                      <a:endParaRPr lang="en-US" sz="1400" b="1" dirty="0">
                        <a:solidFill>
                          <a:schemeClr val="bg1">
                            <a:lumMod val="95000"/>
                          </a:schemeClr>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6424A"/>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rgbClr val="FFFFFF"/>
                          </a:solidFill>
                          <a:latin typeface="+mn-lt"/>
                          <a:ea typeface="+mn-ea"/>
                          <a:cs typeface="+mn-cs"/>
                        </a:rPr>
                        <a:t>Q1</a:t>
                      </a:r>
                      <a:endParaRPr lang="en-US" sz="1400" b="1" dirty="0" smtClean="0">
                        <a:solidFill>
                          <a:srgbClr val="FFFFFF"/>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6424A"/>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b="1" dirty="0" smtClean="0">
                          <a:solidFill>
                            <a:srgbClr val="FFFFFF"/>
                          </a:solidFill>
                        </a:rPr>
                        <a:t>Q2</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6424A"/>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b="1" dirty="0" smtClean="0">
                          <a:solidFill>
                            <a:srgbClr val="FFFFFF"/>
                          </a:solidFill>
                        </a:rPr>
                        <a:t>Q3</a:t>
                      </a: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6424A"/>
                    </a:solidFill>
                  </a:tcPr>
                </a:tc>
              </a:tr>
            </a:tbl>
          </a:graphicData>
        </a:graphic>
      </p:graphicFrame>
      <p:sp>
        <p:nvSpPr>
          <p:cNvPr id="1558" name="TextShape 1"/>
          <p:cNvSpPr txBox="1"/>
          <p:nvPr/>
        </p:nvSpPr>
        <p:spPr>
          <a:xfrm>
            <a:off x="457200" y="274680"/>
            <a:ext cx="8229240" cy="565200"/>
          </a:xfrm>
          <a:prstGeom prst="rect">
            <a:avLst/>
          </a:prstGeom>
        </p:spPr>
        <p:txBody>
          <a:bodyPr lIns="90000" tIns="45000" rIns="90000" bIns="45000"/>
          <a:lstStyle/>
          <a:p>
            <a:endParaRPr dirty="0"/>
          </a:p>
        </p:txBody>
      </p:sp>
      <p:sp>
        <p:nvSpPr>
          <p:cNvPr id="5" name="Title 4"/>
          <p:cNvSpPr>
            <a:spLocks noGrp="1"/>
          </p:cNvSpPr>
          <p:nvPr>
            <p:ph type="ctrTitle" idx="4294967295"/>
          </p:nvPr>
        </p:nvSpPr>
        <p:spPr>
          <a:xfrm>
            <a:off x="457200" y="114301"/>
            <a:ext cx="7999412" cy="800100"/>
          </a:xfrm>
          <a:prstGeom prst="rect">
            <a:avLst/>
          </a:prstGeom>
        </p:spPr>
        <p:txBody>
          <a:bodyPr/>
          <a:lstStyle/>
          <a:p>
            <a:r>
              <a:rPr lang="en-US" b="0" i="0" dirty="0" smtClean="0">
                <a:latin typeface="Arial" panose="020B0604020202020204" pitchFamily="34" charset="0"/>
                <a:cs typeface="Arial" panose="020B0604020202020204" pitchFamily="34" charset="0"/>
              </a:rPr>
              <a:t>Wireless Roadmap </a:t>
            </a:r>
            <a:endParaRPr lang="en-US" sz="2400" b="0" i="0" dirty="0">
              <a:latin typeface="Arial" panose="020B0604020202020204" pitchFamily="34" charset="0"/>
              <a:cs typeface="Arial" panose="020B0604020202020204" pitchFamily="34" charset="0"/>
            </a:endParaRPr>
          </a:p>
        </p:txBody>
      </p:sp>
      <p:grpSp>
        <p:nvGrpSpPr>
          <p:cNvPr id="2" name="Group 35"/>
          <p:cNvGrpSpPr/>
          <p:nvPr/>
        </p:nvGrpSpPr>
        <p:grpSpPr>
          <a:xfrm>
            <a:off x="1241111" y="2091320"/>
            <a:ext cx="1828800" cy="2159913"/>
            <a:chOff x="3209078" y="1460553"/>
            <a:chExt cx="1828800" cy="2159913"/>
          </a:xfrm>
        </p:grpSpPr>
        <p:sp>
          <p:nvSpPr>
            <p:cNvPr id="37" name="Rectangle 36"/>
            <p:cNvSpPr/>
            <p:nvPr/>
          </p:nvSpPr>
          <p:spPr bwMode="auto">
            <a:xfrm>
              <a:off x="3209078" y="1460553"/>
              <a:ext cx="1828800" cy="762000"/>
            </a:xfrm>
            <a:prstGeom prst="rect">
              <a:avLst/>
            </a:prstGeom>
            <a:gradFill>
              <a:gsLst>
                <a:gs pos="21000">
                  <a:schemeClr val="dk1">
                    <a:tint val="100000"/>
                    <a:shade val="100000"/>
                    <a:satMod val="130000"/>
                  </a:schemeClr>
                </a:gs>
                <a:gs pos="100000">
                  <a:schemeClr val="tx1">
                    <a:lumMod val="40000"/>
                    <a:lumOff val="60000"/>
                  </a:schemeClr>
                </a:gs>
              </a:gsLst>
              <a:lin ang="3540000" scaled="0"/>
            </a:gradFill>
            <a:ln>
              <a:solidFill>
                <a:schemeClr val="tx1">
                  <a:lumMod val="60000"/>
                  <a:lumOff val="40000"/>
                </a:schemeClr>
              </a:solidFill>
              <a:headEnd type="none" w="med" len="med"/>
              <a:tailEnd type="none" w="med" len="med"/>
            </a:ln>
            <a:scene3d>
              <a:camera prst="orthographicFront"/>
              <a:lightRig rig="contrasting" dir="t"/>
            </a:scene3d>
            <a:sp3d>
              <a:bevelT w="25400" prst="angle"/>
            </a:sp3d>
          </p:spPr>
          <p:style>
            <a:lnRef idx="1">
              <a:schemeClr val="dk1"/>
            </a:lnRef>
            <a:fillRef idx="3">
              <a:schemeClr val="dk1"/>
            </a:fillRef>
            <a:effectRef idx="2">
              <a:schemeClr val="dk1"/>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38" name="Rectangle 37"/>
            <p:cNvSpPr/>
            <p:nvPr/>
          </p:nvSpPr>
          <p:spPr bwMode="auto">
            <a:xfrm>
              <a:off x="3209078" y="2298753"/>
              <a:ext cx="1828800" cy="914400"/>
            </a:xfrm>
            <a:prstGeom prst="rect">
              <a:avLst/>
            </a:prstGeom>
            <a:gradFill flip="none" rotWithShape="1">
              <a:gsLst>
                <a:gs pos="0">
                  <a:schemeClr val="accent3">
                    <a:lumMod val="50000"/>
                  </a:schemeClr>
                </a:gs>
                <a:gs pos="100000">
                  <a:schemeClr val="accent3">
                    <a:lumMod val="60000"/>
                    <a:lumOff val="40000"/>
                  </a:schemeClr>
                </a:gs>
              </a:gsLst>
              <a:lin ang="3540000" scaled="0"/>
              <a:tileRect/>
            </a:gradFill>
            <a:ln>
              <a:solidFill>
                <a:schemeClr val="bg2">
                  <a:lumMod val="25000"/>
                </a:schemeClr>
              </a:solidFill>
              <a:headEnd type="none" w="med" len="med"/>
              <a:tailEnd type="none" w="med" len="med"/>
            </a:ln>
            <a:scene3d>
              <a:camera prst="orthographicFront"/>
              <a:lightRig rig="contrasting" dir="t"/>
            </a:scene3d>
            <a:sp3d>
              <a:bevelT w="25400" prst="angle"/>
            </a:sp3d>
          </p:spPr>
          <p:style>
            <a:lnRef idx="1">
              <a:schemeClr val="accent6"/>
            </a:lnRef>
            <a:fillRef idx="3">
              <a:schemeClr val="accent6"/>
            </a:fillRef>
            <a:effectRef idx="2">
              <a:schemeClr val="accent6"/>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rgbClr val="FFFFFF"/>
                </a:solidFill>
                <a:effectLst/>
                <a:latin typeface="Arial" charset="0"/>
              </a:endParaRPr>
            </a:p>
          </p:txBody>
        </p:sp>
        <p:sp>
          <p:nvSpPr>
            <p:cNvPr id="39" name="Oval 38"/>
            <p:cNvSpPr/>
            <p:nvPr/>
          </p:nvSpPr>
          <p:spPr bwMode="auto">
            <a:xfrm>
              <a:off x="3818678" y="1863577"/>
              <a:ext cx="609600" cy="609600"/>
            </a:xfrm>
            <a:prstGeom prst="ellipse">
              <a:avLst/>
            </a:prstGeom>
            <a:solidFill>
              <a:srgbClr val="FFFFFF"/>
            </a:solidFill>
            <a:ln w="9525" cap="flat" cmpd="sng" algn="ctr">
              <a:solidFill>
                <a:schemeClr val="tx1">
                  <a:lumMod val="60000"/>
                  <a:lumOff val="40000"/>
                </a:schemeClr>
              </a:solid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40" name="TextBox 39"/>
            <p:cNvSpPr txBox="1"/>
            <p:nvPr/>
          </p:nvSpPr>
          <p:spPr>
            <a:xfrm>
              <a:off x="3444507" y="1472221"/>
              <a:ext cx="1574405" cy="523220"/>
            </a:xfrm>
            <a:prstGeom prst="rect">
              <a:avLst/>
            </a:prstGeom>
            <a:noFill/>
          </p:spPr>
          <p:txBody>
            <a:bodyPr wrap="none" rtlCol="0">
              <a:spAutoFit/>
            </a:bodyPr>
            <a:lstStyle/>
            <a:p>
              <a:pPr algn="ctr"/>
              <a:r>
                <a:rPr lang="en-US" sz="1400" b="1" dirty="0" smtClean="0">
                  <a:solidFill>
                    <a:srgbClr val="FFFFFF"/>
                  </a:solidFill>
                  <a:cs typeface="Helvetica 55 Roman"/>
                </a:rPr>
                <a:t>Cloud</a:t>
              </a:r>
            </a:p>
            <a:p>
              <a:pPr algn="ctr"/>
              <a:r>
                <a:rPr lang="en-US" sz="1400" b="1" dirty="0" smtClean="0">
                  <a:solidFill>
                    <a:srgbClr val="FFFFFF"/>
                  </a:solidFill>
                  <a:cs typeface="Helvetica 55 Roman"/>
                </a:rPr>
                <a:t>AP Management</a:t>
              </a:r>
              <a:endParaRPr lang="en-US" sz="1400" b="1" dirty="0">
                <a:solidFill>
                  <a:srgbClr val="FFFFFF"/>
                </a:solidFill>
                <a:cs typeface="Helvetica 55 Roman"/>
              </a:endParaRPr>
            </a:p>
          </p:txBody>
        </p:sp>
        <p:sp>
          <p:nvSpPr>
            <p:cNvPr id="42" name="TextBox 41"/>
            <p:cNvSpPr txBox="1"/>
            <p:nvPr/>
          </p:nvSpPr>
          <p:spPr>
            <a:xfrm>
              <a:off x="3567358" y="3312689"/>
              <a:ext cx="184731" cy="307777"/>
            </a:xfrm>
            <a:prstGeom prst="rect">
              <a:avLst/>
            </a:prstGeom>
            <a:noFill/>
          </p:spPr>
          <p:txBody>
            <a:bodyPr wrap="none" rtlCol="0">
              <a:spAutoFit/>
            </a:bodyPr>
            <a:lstStyle/>
            <a:p>
              <a:endParaRPr lang="en-US" sz="1400" b="1" dirty="0">
                <a:solidFill>
                  <a:srgbClr val="FFFFFF"/>
                </a:solidFill>
                <a:cs typeface="Helvetica 55 Roman"/>
              </a:endParaRPr>
            </a:p>
          </p:txBody>
        </p:sp>
        <p:pic>
          <p:nvPicPr>
            <p:cNvPr id="43" name="Picture 42" descr="Fortinet_Logo_WHITE.png"/>
            <p:cNvPicPr>
              <a:picLocks noChangeAspect="1"/>
            </p:cNvPicPr>
            <p:nvPr/>
          </p:nvPicPr>
          <p:blipFill rotWithShape="1">
            <a:blip r:embed="rId2" cstate="print">
              <a:alphaModFix amt="20000"/>
            </a:blip>
            <a:srcRect l="12624" t="1" r="68954" b="-901"/>
            <a:stretch/>
          </p:blipFill>
          <p:spPr>
            <a:xfrm>
              <a:off x="3566243" y="2519561"/>
              <a:ext cx="1114470" cy="678511"/>
            </a:xfrm>
            <a:prstGeom prst="rect">
              <a:avLst/>
            </a:prstGeom>
            <a:effectLst/>
          </p:spPr>
        </p:pic>
        <p:sp>
          <p:nvSpPr>
            <p:cNvPr id="44" name="TextBox 43"/>
            <p:cNvSpPr txBox="1"/>
            <p:nvPr/>
          </p:nvSpPr>
          <p:spPr>
            <a:xfrm>
              <a:off x="3263366" y="2527353"/>
              <a:ext cx="1676401" cy="523220"/>
            </a:xfrm>
            <a:prstGeom prst="rect">
              <a:avLst/>
            </a:prstGeom>
            <a:noFill/>
          </p:spPr>
          <p:txBody>
            <a:bodyPr wrap="square" rtlCol="0">
              <a:spAutoFit/>
            </a:bodyPr>
            <a:lstStyle/>
            <a:p>
              <a:pPr algn="ctr"/>
              <a:r>
                <a:rPr lang="en-US" sz="1400" dirty="0" smtClean="0">
                  <a:solidFill>
                    <a:srgbClr val="FFFFFF"/>
                  </a:solidFill>
                  <a:latin typeface="Helvetica 55 Roman"/>
                  <a:cs typeface="Helvetica 55 Roman"/>
                </a:rPr>
                <a:t>Manage your FAP from cloud</a:t>
              </a:r>
              <a:endParaRPr lang="en-US" sz="1400" dirty="0">
                <a:solidFill>
                  <a:srgbClr val="FFFFFF"/>
                </a:solidFill>
                <a:latin typeface="Helvetica 55 Roman"/>
                <a:cs typeface="Helvetica 55 Roman"/>
              </a:endParaRPr>
            </a:p>
          </p:txBody>
        </p:sp>
        <p:pic>
          <p:nvPicPr>
            <p:cNvPr id="48" name="Picture 4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13012" y="2008268"/>
              <a:ext cx="430966" cy="368997"/>
            </a:xfrm>
            <a:prstGeom prst="rect">
              <a:avLst/>
            </a:prstGeom>
          </p:spPr>
        </p:pic>
      </p:grpSp>
      <p:sp>
        <p:nvSpPr>
          <p:cNvPr id="49" name="Rectangle 48"/>
          <p:cNvSpPr/>
          <p:nvPr/>
        </p:nvSpPr>
        <p:spPr bwMode="auto">
          <a:xfrm>
            <a:off x="3920544" y="2091320"/>
            <a:ext cx="1828800" cy="762000"/>
          </a:xfrm>
          <a:prstGeom prst="rect">
            <a:avLst/>
          </a:prstGeom>
          <a:gradFill>
            <a:gsLst>
              <a:gs pos="21000">
                <a:schemeClr val="dk1">
                  <a:tint val="100000"/>
                  <a:shade val="100000"/>
                  <a:satMod val="130000"/>
                </a:schemeClr>
              </a:gs>
              <a:gs pos="100000">
                <a:schemeClr val="tx1">
                  <a:lumMod val="40000"/>
                  <a:lumOff val="60000"/>
                </a:schemeClr>
              </a:gs>
            </a:gsLst>
            <a:lin ang="3540000" scaled="0"/>
          </a:gradFill>
          <a:ln>
            <a:solidFill>
              <a:schemeClr val="tx1">
                <a:lumMod val="60000"/>
                <a:lumOff val="40000"/>
              </a:schemeClr>
            </a:solidFill>
            <a:headEnd type="none" w="med" len="med"/>
            <a:tailEnd type="none" w="med" len="med"/>
          </a:ln>
          <a:scene3d>
            <a:camera prst="orthographicFront"/>
            <a:lightRig rig="contrasting" dir="t"/>
          </a:scene3d>
          <a:sp3d>
            <a:bevelT w="25400" prst="angle"/>
          </a:sp3d>
        </p:spPr>
        <p:style>
          <a:lnRef idx="1">
            <a:schemeClr val="dk1"/>
          </a:lnRef>
          <a:fillRef idx="3">
            <a:schemeClr val="dk1"/>
          </a:fillRef>
          <a:effectRef idx="2">
            <a:schemeClr val="dk1"/>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50" name="Rectangle 49"/>
          <p:cNvSpPr/>
          <p:nvPr/>
        </p:nvSpPr>
        <p:spPr bwMode="auto">
          <a:xfrm>
            <a:off x="3920544" y="2929520"/>
            <a:ext cx="1828800" cy="914400"/>
          </a:xfrm>
          <a:prstGeom prst="rect">
            <a:avLst/>
          </a:prstGeom>
          <a:gradFill flip="none" rotWithShape="1">
            <a:gsLst>
              <a:gs pos="0">
                <a:schemeClr val="accent3">
                  <a:lumMod val="50000"/>
                </a:schemeClr>
              </a:gs>
              <a:gs pos="100000">
                <a:schemeClr val="accent3">
                  <a:lumMod val="60000"/>
                  <a:lumOff val="40000"/>
                </a:schemeClr>
              </a:gs>
            </a:gsLst>
            <a:lin ang="3540000" scaled="0"/>
            <a:tileRect/>
          </a:gradFill>
          <a:ln>
            <a:solidFill>
              <a:schemeClr val="bg2">
                <a:lumMod val="25000"/>
              </a:schemeClr>
            </a:solidFill>
            <a:headEnd type="none" w="med" len="med"/>
            <a:tailEnd type="none" w="med" len="med"/>
          </a:ln>
          <a:scene3d>
            <a:camera prst="orthographicFront"/>
            <a:lightRig rig="contrasting" dir="t"/>
          </a:scene3d>
          <a:sp3d>
            <a:bevelT w="25400" prst="angle"/>
          </a:sp3d>
        </p:spPr>
        <p:style>
          <a:lnRef idx="1">
            <a:schemeClr val="accent6"/>
          </a:lnRef>
          <a:fillRef idx="3">
            <a:schemeClr val="accent6"/>
          </a:fillRef>
          <a:effectRef idx="2">
            <a:schemeClr val="accent6"/>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rgbClr val="FFFFFF"/>
              </a:solidFill>
              <a:effectLst/>
              <a:latin typeface="Arial" charset="0"/>
            </a:endParaRPr>
          </a:p>
        </p:txBody>
      </p:sp>
      <p:sp>
        <p:nvSpPr>
          <p:cNvPr id="51" name="Oval 50"/>
          <p:cNvSpPr/>
          <p:nvPr/>
        </p:nvSpPr>
        <p:spPr bwMode="auto">
          <a:xfrm>
            <a:off x="4530144" y="2494344"/>
            <a:ext cx="609600" cy="609600"/>
          </a:xfrm>
          <a:prstGeom prst="ellipse">
            <a:avLst/>
          </a:prstGeom>
          <a:solidFill>
            <a:srgbClr val="FFFFFF"/>
          </a:solidFill>
          <a:ln w="9525" cap="flat" cmpd="sng" algn="ctr">
            <a:solidFill>
              <a:schemeClr val="tx1">
                <a:lumMod val="60000"/>
                <a:lumOff val="40000"/>
              </a:schemeClr>
            </a:solid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52" name="TextBox 51"/>
          <p:cNvSpPr txBox="1"/>
          <p:nvPr/>
        </p:nvSpPr>
        <p:spPr>
          <a:xfrm>
            <a:off x="4418743" y="2102988"/>
            <a:ext cx="822949" cy="307777"/>
          </a:xfrm>
          <a:prstGeom prst="rect">
            <a:avLst/>
          </a:prstGeom>
          <a:noFill/>
        </p:spPr>
        <p:txBody>
          <a:bodyPr wrap="none" rtlCol="0">
            <a:spAutoFit/>
          </a:bodyPr>
          <a:lstStyle/>
          <a:p>
            <a:r>
              <a:rPr lang="en-US" sz="1400" b="1" dirty="0" smtClean="0">
                <a:solidFill>
                  <a:srgbClr val="FFFFFF"/>
                </a:solidFill>
                <a:cs typeface="Helvetica 55 Roman"/>
              </a:rPr>
              <a:t>SMART </a:t>
            </a:r>
            <a:endParaRPr lang="en-US" sz="1400" b="1" dirty="0">
              <a:solidFill>
                <a:srgbClr val="FFFFFF"/>
              </a:solidFill>
              <a:cs typeface="Helvetica 55 Roman"/>
            </a:endParaRPr>
          </a:p>
        </p:txBody>
      </p:sp>
      <p:sp>
        <p:nvSpPr>
          <p:cNvPr id="53" name="Rectangle 52"/>
          <p:cNvSpPr/>
          <p:nvPr/>
        </p:nvSpPr>
        <p:spPr bwMode="auto">
          <a:xfrm>
            <a:off x="3920544" y="3920120"/>
            <a:ext cx="1828800" cy="392668"/>
          </a:xfrm>
          <a:prstGeom prst="rect">
            <a:avLst/>
          </a:prstGeom>
          <a:gradFill>
            <a:gsLst>
              <a:gs pos="0">
                <a:schemeClr val="accent4">
                  <a:lumMod val="75000"/>
                </a:schemeClr>
              </a:gs>
              <a:gs pos="100000">
                <a:schemeClr val="accent4">
                  <a:lumMod val="60000"/>
                  <a:lumOff val="40000"/>
                </a:schemeClr>
              </a:gs>
            </a:gsLst>
            <a:lin ang="3540000" scaled="0"/>
          </a:gradFill>
          <a:ln>
            <a:headEnd type="none" w="med" len="med"/>
            <a:tailEnd type="none" w="med" len="med"/>
          </a:ln>
          <a:scene3d>
            <a:camera prst="orthographicFront"/>
            <a:lightRig rig="contrasting" dir="t"/>
          </a:scene3d>
          <a:sp3d>
            <a:bevelT w="25400" prst="angle"/>
          </a:sp3d>
        </p:spPr>
        <p:style>
          <a:lnRef idx="1">
            <a:schemeClr val="accent4"/>
          </a:lnRef>
          <a:fillRef idx="3">
            <a:schemeClr val="accent4"/>
          </a:fillRef>
          <a:effectRef idx="2">
            <a:schemeClr val="accent4"/>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1600" b="1" i="0" u="none" strike="noStrike" cap="none" normalizeH="0" baseline="0">
              <a:ln>
                <a:noFill/>
              </a:ln>
              <a:solidFill>
                <a:srgbClr val="FFFFFF"/>
              </a:solidFill>
              <a:effectLst/>
              <a:latin typeface="Arial" charset="0"/>
            </a:endParaRPr>
          </a:p>
        </p:txBody>
      </p:sp>
      <p:sp>
        <p:nvSpPr>
          <p:cNvPr id="54" name="TextBox 53"/>
          <p:cNvSpPr txBox="1"/>
          <p:nvPr/>
        </p:nvSpPr>
        <p:spPr>
          <a:xfrm>
            <a:off x="4278824" y="3943456"/>
            <a:ext cx="1302297" cy="307777"/>
          </a:xfrm>
          <a:prstGeom prst="rect">
            <a:avLst/>
          </a:prstGeom>
          <a:noFill/>
        </p:spPr>
        <p:txBody>
          <a:bodyPr wrap="none" rtlCol="0">
            <a:spAutoFit/>
          </a:bodyPr>
          <a:lstStyle/>
          <a:p>
            <a:r>
              <a:rPr lang="en-US" sz="1400" b="1" dirty="0" smtClean="0">
                <a:solidFill>
                  <a:srgbClr val="FFFFFF"/>
                </a:solidFill>
                <a:cs typeface="Helvetica 55 Roman"/>
              </a:rPr>
              <a:t>FAP-S Series</a:t>
            </a:r>
            <a:endParaRPr lang="en-US" sz="1400" b="1" dirty="0">
              <a:solidFill>
                <a:srgbClr val="FFFFFF"/>
              </a:solidFill>
              <a:cs typeface="Helvetica 55 Roman"/>
            </a:endParaRPr>
          </a:p>
        </p:txBody>
      </p:sp>
      <p:pic>
        <p:nvPicPr>
          <p:cNvPr id="55" name="Picture 54" descr="Fortinet_Logo_WHITE.png"/>
          <p:cNvPicPr>
            <a:picLocks noChangeAspect="1"/>
          </p:cNvPicPr>
          <p:nvPr/>
        </p:nvPicPr>
        <p:blipFill rotWithShape="1">
          <a:blip r:embed="rId2" cstate="print">
            <a:alphaModFix amt="20000"/>
          </a:blip>
          <a:srcRect l="12624" t="1" r="68954" b="-901"/>
          <a:stretch/>
        </p:blipFill>
        <p:spPr>
          <a:xfrm>
            <a:off x="4277709" y="3150328"/>
            <a:ext cx="1114470" cy="678511"/>
          </a:xfrm>
          <a:prstGeom prst="rect">
            <a:avLst/>
          </a:prstGeom>
          <a:effectLst/>
        </p:spPr>
      </p:pic>
      <p:sp>
        <p:nvSpPr>
          <p:cNvPr id="58" name="TextBox 57"/>
          <p:cNvSpPr txBox="1"/>
          <p:nvPr/>
        </p:nvSpPr>
        <p:spPr>
          <a:xfrm>
            <a:off x="3934400" y="3158120"/>
            <a:ext cx="1801107" cy="523220"/>
          </a:xfrm>
          <a:prstGeom prst="rect">
            <a:avLst/>
          </a:prstGeom>
          <a:noFill/>
        </p:spPr>
        <p:txBody>
          <a:bodyPr wrap="none" rtlCol="0">
            <a:spAutoFit/>
          </a:bodyPr>
          <a:lstStyle/>
          <a:p>
            <a:pPr algn="ctr"/>
            <a:r>
              <a:rPr lang="en-US" sz="1400" dirty="0" smtClean="0">
                <a:solidFill>
                  <a:srgbClr val="FFFFFF"/>
                </a:solidFill>
                <a:latin typeface="Helvetica 55 Roman"/>
                <a:cs typeface="Helvetica 55 Roman"/>
              </a:rPr>
              <a:t>On box security with</a:t>
            </a:r>
            <a:br>
              <a:rPr lang="en-US" sz="1400" dirty="0" smtClean="0">
                <a:solidFill>
                  <a:srgbClr val="FFFFFF"/>
                </a:solidFill>
                <a:latin typeface="Helvetica 55 Roman"/>
                <a:cs typeface="Helvetica 55 Roman"/>
              </a:rPr>
            </a:br>
            <a:r>
              <a:rPr lang="en-US" sz="1400" dirty="0" smtClean="0">
                <a:solidFill>
                  <a:srgbClr val="FFFFFF"/>
                </a:solidFill>
                <a:latin typeface="Helvetica 55 Roman"/>
                <a:cs typeface="Helvetica 55 Roman"/>
              </a:rPr>
              <a:t>cloud management</a:t>
            </a:r>
            <a:endParaRPr lang="en-US" sz="1400" dirty="0">
              <a:solidFill>
                <a:srgbClr val="FFFFFF"/>
              </a:solidFill>
              <a:latin typeface="Helvetica 55 Roman"/>
              <a:cs typeface="Helvetica 55 Roman"/>
            </a:endParaRPr>
          </a:p>
        </p:txBody>
      </p:sp>
      <p:pic>
        <p:nvPicPr>
          <p:cNvPr id="59" name="Picture 5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24478" y="2639035"/>
            <a:ext cx="430966" cy="368997"/>
          </a:xfrm>
          <a:prstGeom prst="rect">
            <a:avLst/>
          </a:prstGeom>
        </p:spPr>
      </p:pic>
      <p:sp>
        <p:nvSpPr>
          <p:cNvPr id="60" name="Rectangle 59"/>
          <p:cNvSpPr/>
          <p:nvPr/>
        </p:nvSpPr>
        <p:spPr bwMode="auto">
          <a:xfrm>
            <a:off x="6552527" y="2102988"/>
            <a:ext cx="1828800" cy="762000"/>
          </a:xfrm>
          <a:prstGeom prst="rect">
            <a:avLst/>
          </a:prstGeom>
          <a:gradFill>
            <a:gsLst>
              <a:gs pos="21000">
                <a:schemeClr val="dk1">
                  <a:tint val="100000"/>
                  <a:shade val="100000"/>
                  <a:satMod val="130000"/>
                </a:schemeClr>
              </a:gs>
              <a:gs pos="100000">
                <a:schemeClr val="tx1">
                  <a:lumMod val="40000"/>
                  <a:lumOff val="60000"/>
                </a:schemeClr>
              </a:gs>
            </a:gsLst>
            <a:lin ang="3540000" scaled="0"/>
          </a:gradFill>
          <a:ln>
            <a:solidFill>
              <a:schemeClr val="tx1">
                <a:lumMod val="60000"/>
                <a:lumOff val="40000"/>
              </a:schemeClr>
            </a:solidFill>
            <a:headEnd type="none" w="med" len="med"/>
            <a:tailEnd type="none" w="med" len="med"/>
          </a:ln>
          <a:scene3d>
            <a:camera prst="orthographicFront"/>
            <a:lightRig rig="contrasting" dir="t"/>
          </a:scene3d>
          <a:sp3d>
            <a:bevelT w="25400" prst="angle"/>
          </a:sp3d>
        </p:spPr>
        <p:style>
          <a:lnRef idx="1">
            <a:schemeClr val="dk1"/>
          </a:lnRef>
          <a:fillRef idx="3">
            <a:schemeClr val="dk1"/>
          </a:fillRef>
          <a:effectRef idx="2">
            <a:schemeClr val="dk1"/>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66" name="Rectangle 65"/>
          <p:cNvSpPr/>
          <p:nvPr/>
        </p:nvSpPr>
        <p:spPr bwMode="auto">
          <a:xfrm>
            <a:off x="6552527" y="2941188"/>
            <a:ext cx="1828800" cy="914400"/>
          </a:xfrm>
          <a:prstGeom prst="rect">
            <a:avLst/>
          </a:prstGeom>
          <a:gradFill flip="none" rotWithShape="1">
            <a:gsLst>
              <a:gs pos="0">
                <a:schemeClr val="accent3">
                  <a:lumMod val="50000"/>
                </a:schemeClr>
              </a:gs>
              <a:gs pos="100000">
                <a:schemeClr val="accent3">
                  <a:lumMod val="60000"/>
                  <a:lumOff val="40000"/>
                </a:schemeClr>
              </a:gs>
            </a:gsLst>
            <a:lin ang="3540000" scaled="0"/>
            <a:tileRect/>
          </a:gradFill>
          <a:ln>
            <a:solidFill>
              <a:schemeClr val="bg2">
                <a:lumMod val="25000"/>
              </a:schemeClr>
            </a:solidFill>
            <a:headEnd type="none" w="med" len="med"/>
            <a:tailEnd type="none" w="med" len="med"/>
          </a:ln>
          <a:scene3d>
            <a:camera prst="orthographicFront"/>
            <a:lightRig rig="contrasting" dir="t"/>
          </a:scene3d>
          <a:sp3d>
            <a:bevelT w="25400" prst="angle"/>
          </a:sp3d>
        </p:spPr>
        <p:style>
          <a:lnRef idx="1">
            <a:schemeClr val="accent6"/>
          </a:lnRef>
          <a:fillRef idx="3">
            <a:schemeClr val="accent6"/>
          </a:fillRef>
          <a:effectRef idx="2">
            <a:schemeClr val="accent6"/>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rgbClr val="FFFFFF"/>
              </a:solidFill>
              <a:effectLst/>
              <a:latin typeface="Arial" charset="0"/>
            </a:endParaRPr>
          </a:p>
        </p:txBody>
      </p:sp>
      <p:sp>
        <p:nvSpPr>
          <p:cNvPr id="67" name="Oval 66"/>
          <p:cNvSpPr/>
          <p:nvPr/>
        </p:nvSpPr>
        <p:spPr bwMode="auto">
          <a:xfrm>
            <a:off x="7162127" y="2506012"/>
            <a:ext cx="609600" cy="609600"/>
          </a:xfrm>
          <a:prstGeom prst="ellipse">
            <a:avLst/>
          </a:prstGeom>
          <a:solidFill>
            <a:srgbClr val="FFFFFF"/>
          </a:solidFill>
          <a:ln w="9525" cap="flat" cmpd="sng" algn="ctr">
            <a:solidFill>
              <a:schemeClr val="tx1">
                <a:lumMod val="60000"/>
                <a:lumOff val="40000"/>
              </a:schemeClr>
            </a:solid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84" name="TextBox 83"/>
          <p:cNvSpPr txBox="1"/>
          <p:nvPr/>
        </p:nvSpPr>
        <p:spPr>
          <a:xfrm>
            <a:off x="7050726" y="2114656"/>
            <a:ext cx="799893" cy="307777"/>
          </a:xfrm>
          <a:prstGeom prst="rect">
            <a:avLst/>
          </a:prstGeom>
          <a:noFill/>
        </p:spPr>
        <p:txBody>
          <a:bodyPr wrap="none" rtlCol="0">
            <a:spAutoFit/>
          </a:bodyPr>
          <a:lstStyle/>
          <a:p>
            <a:r>
              <a:rPr lang="en-US" sz="1400" b="1" dirty="0" smtClean="0">
                <a:solidFill>
                  <a:srgbClr val="FFFFFF"/>
                </a:solidFill>
                <a:cs typeface="Helvetica 55 Roman"/>
              </a:rPr>
              <a:t>WAVE2</a:t>
            </a:r>
            <a:endParaRPr lang="en-US" sz="1400" b="1" dirty="0">
              <a:solidFill>
                <a:srgbClr val="FFFFFF"/>
              </a:solidFill>
              <a:cs typeface="Helvetica 55 Roman"/>
            </a:endParaRPr>
          </a:p>
        </p:txBody>
      </p:sp>
      <p:sp>
        <p:nvSpPr>
          <p:cNvPr id="85" name="Rectangle 84"/>
          <p:cNvSpPr/>
          <p:nvPr/>
        </p:nvSpPr>
        <p:spPr bwMode="auto">
          <a:xfrm>
            <a:off x="6552527" y="3931788"/>
            <a:ext cx="1828800" cy="392668"/>
          </a:xfrm>
          <a:prstGeom prst="rect">
            <a:avLst/>
          </a:prstGeom>
          <a:gradFill>
            <a:gsLst>
              <a:gs pos="0">
                <a:schemeClr val="accent4">
                  <a:lumMod val="75000"/>
                </a:schemeClr>
              </a:gs>
              <a:gs pos="100000">
                <a:schemeClr val="accent4">
                  <a:lumMod val="60000"/>
                  <a:lumOff val="40000"/>
                </a:schemeClr>
              </a:gs>
            </a:gsLst>
            <a:lin ang="3540000" scaled="0"/>
          </a:gradFill>
          <a:ln>
            <a:headEnd type="none" w="med" len="med"/>
            <a:tailEnd type="none" w="med" len="med"/>
          </a:ln>
          <a:scene3d>
            <a:camera prst="orthographicFront"/>
            <a:lightRig rig="contrasting" dir="t"/>
          </a:scene3d>
          <a:sp3d>
            <a:bevelT w="25400" prst="angle"/>
          </a:sp3d>
        </p:spPr>
        <p:style>
          <a:lnRef idx="1">
            <a:schemeClr val="accent4"/>
          </a:lnRef>
          <a:fillRef idx="3">
            <a:schemeClr val="accent4"/>
          </a:fillRef>
          <a:effectRef idx="2">
            <a:schemeClr val="accent4"/>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1600" b="1" i="0" u="none" strike="noStrike" cap="none" normalizeH="0" baseline="0">
              <a:ln>
                <a:noFill/>
              </a:ln>
              <a:solidFill>
                <a:srgbClr val="FFFFFF"/>
              </a:solidFill>
              <a:effectLst/>
              <a:latin typeface="Arial" charset="0"/>
            </a:endParaRPr>
          </a:p>
        </p:txBody>
      </p:sp>
      <p:sp>
        <p:nvSpPr>
          <p:cNvPr id="86" name="TextBox 85"/>
          <p:cNvSpPr txBox="1"/>
          <p:nvPr/>
        </p:nvSpPr>
        <p:spPr>
          <a:xfrm>
            <a:off x="6910807" y="3955124"/>
            <a:ext cx="1302297" cy="307777"/>
          </a:xfrm>
          <a:prstGeom prst="rect">
            <a:avLst/>
          </a:prstGeom>
          <a:noFill/>
        </p:spPr>
        <p:txBody>
          <a:bodyPr wrap="none" rtlCol="0">
            <a:spAutoFit/>
          </a:bodyPr>
          <a:lstStyle/>
          <a:p>
            <a:r>
              <a:rPr lang="en-US" sz="1400" b="1" dirty="0" smtClean="0">
                <a:solidFill>
                  <a:srgbClr val="FFFFFF"/>
                </a:solidFill>
                <a:cs typeface="Helvetica 55 Roman"/>
              </a:rPr>
              <a:t>FAP-E Series</a:t>
            </a:r>
            <a:endParaRPr lang="en-US" sz="1400" b="1" dirty="0">
              <a:solidFill>
                <a:srgbClr val="FFFFFF"/>
              </a:solidFill>
              <a:cs typeface="Helvetica 55 Roman"/>
            </a:endParaRPr>
          </a:p>
        </p:txBody>
      </p:sp>
      <p:pic>
        <p:nvPicPr>
          <p:cNvPr id="87" name="Picture 86" descr="Fortinet_Logo_WHITE.png"/>
          <p:cNvPicPr>
            <a:picLocks noChangeAspect="1"/>
          </p:cNvPicPr>
          <p:nvPr/>
        </p:nvPicPr>
        <p:blipFill rotWithShape="1">
          <a:blip r:embed="rId2" cstate="print">
            <a:alphaModFix amt="20000"/>
          </a:blip>
          <a:srcRect l="12624" t="1" r="68954" b="-901"/>
          <a:stretch/>
        </p:blipFill>
        <p:spPr>
          <a:xfrm>
            <a:off x="6909692" y="3161996"/>
            <a:ext cx="1114470" cy="678511"/>
          </a:xfrm>
          <a:prstGeom prst="rect">
            <a:avLst/>
          </a:prstGeom>
          <a:effectLst/>
        </p:spPr>
      </p:pic>
      <p:sp>
        <p:nvSpPr>
          <p:cNvPr id="88" name="TextBox 87"/>
          <p:cNvSpPr txBox="1"/>
          <p:nvPr/>
        </p:nvSpPr>
        <p:spPr>
          <a:xfrm>
            <a:off x="6710900" y="3169788"/>
            <a:ext cx="1512078" cy="738664"/>
          </a:xfrm>
          <a:prstGeom prst="rect">
            <a:avLst/>
          </a:prstGeom>
          <a:noFill/>
        </p:spPr>
        <p:txBody>
          <a:bodyPr wrap="none" rtlCol="0">
            <a:spAutoFit/>
          </a:bodyPr>
          <a:lstStyle/>
          <a:p>
            <a:pPr algn="ctr"/>
            <a:r>
              <a:rPr lang="en-US" sz="1400" dirty="0" smtClean="0">
                <a:solidFill>
                  <a:srgbClr val="FFFFFF"/>
                </a:solidFill>
                <a:latin typeface="Helvetica 55 Roman"/>
                <a:cs typeface="Helvetica 55 Roman"/>
              </a:rPr>
              <a:t>802.11ac Wave2</a:t>
            </a:r>
            <a:br>
              <a:rPr lang="en-US" sz="1400" dirty="0" smtClean="0">
                <a:solidFill>
                  <a:srgbClr val="FFFFFF"/>
                </a:solidFill>
                <a:latin typeface="Helvetica 55 Roman"/>
                <a:cs typeface="Helvetica 55 Roman"/>
              </a:rPr>
            </a:br>
            <a:r>
              <a:rPr lang="en-US" sz="1400" dirty="0" smtClean="0">
                <a:solidFill>
                  <a:srgbClr val="FFFFFF"/>
                </a:solidFill>
                <a:latin typeface="Helvetica 55 Roman"/>
                <a:cs typeface="Helvetica 55 Roman"/>
              </a:rPr>
              <a:t>Support for</a:t>
            </a:r>
            <a:br>
              <a:rPr lang="en-US" sz="1400" dirty="0" smtClean="0">
                <a:solidFill>
                  <a:srgbClr val="FFFFFF"/>
                </a:solidFill>
                <a:latin typeface="Helvetica 55 Roman"/>
                <a:cs typeface="Helvetica 55 Roman"/>
              </a:rPr>
            </a:br>
            <a:r>
              <a:rPr lang="en-US" sz="1400" dirty="0" smtClean="0">
                <a:solidFill>
                  <a:srgbClr val="FFFFFF"/>
                </a:solidFill>
                <a:latin typeface="Helvetica 55 Roman"/>
                <a:cs typeface="Helvetica 55 Roman"/>
              </a:rPr>
              <a:t>multi-user MIMO</a:t>
            </a:r>
            <a:endParaRPr lang="en-US" sz="1400" dirty="0">
              <a:solidFill>
                <a:srgbClr val="FFFFFF"/>
              </a:solidFill>
              <a:latin typeface="Helvetica 55 Roman"/>
              <a:cs typeface="Helvetica 55 Roman"/>
            </a:endParaRPr>
          </a:p>
        </p:txBody>
      </p:sp>
      <p:pic>
        <p:nvPicPr>
          <p:cNvPr id="89" name="Picture 8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56461" y="2650703"/>
            <a:ext cx="430966" cy="368997"/>
          </a:xfrm>
          <a:prstGeom prst="rect">
            <a:avLst/>
          </a:prstGeom>
        </p:spPr>
      </p:pic>
      <p:sp>
        <p:nvSpPr>
          <p:cNvPr id="33" name="Rectangle 32"/>
          <p:cNvSpPr/>
          <p:nvPr/>
        </p:nvSpPr>
        <p:spPr bwMode="auto">
          <a:xfrm>
            <a:off x="1274725" y="3954397"/>
            <a:ext cx="1828800" cy="392668"/>
          </a:xfrm>
          <a:prstGeom prst="rect">
            <a:avLst/>
          </a:prstGeom>
          <a:gradFill>
            <a:gsLst>
              <a:gs pos="0">
                <a:schemeClr val="accent4">
                  <a:lumMod val="75000"/>
                </a:schemeClr>
              </a:gs>
              <a:gs pos="100000">
                <a:schemeClr val="accent4">
                  <a:lumMod val="60000"/>
                  <a:lumOff val="40000"/>
                </a:schemeClr>
              </a:gs>
            </a:gsLst>
            <a:lin ang="3540000" scaled="0"/>
          </a:gradFill>
          <a:ln>
            <a:headEnd type="none" w="med" len="med"/>
            <a:tailEnd type="none" w="med" len="med"/>
          </a:ln>
          <a:scene3d>
            <a:camera prst="orthographicFront"/>
            <a:lightRig rig="contrasting" dir="t"/>
          </a:scene3d>
          <a:sp3d>
            <a:bevelT w="25400" prst="angle"/>
          </a:sp3d>
        </p:spPr>
        <p:style>
          <a:lnRef idx="1">
            <a:schemeClr val="accent4"/>
          </a:lnRef>
          <a:fillRef idx="3">
            <a:schemeClr val="accent4"/>
          </a:fillRef>
          <a:effectRef idx="2">
            <a:schemeClr val="accent4"/>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1600" b="1" i="0" u="none" strike="noStrike" cap="none" normalizeH="0" baseline="0">
              <a:ln>
                <a:noFill/>
              </a:ln>
              <a:solidFill>
                <a:srgbClr val="FFFFFF"/>
              </a:solidFill>
              <a:effectLst/>
              <a:latin typeface="Arial" charset="0"/>
            </a:endParaRPr>
          </a:p>
        </p:txBody>
      </p:sp>
      <p:sp>
        <p:nvSpPr>
          <p:cNvPr id="34" name="TextBox 33"/>
          <p:cNvSpPr txBox="1"/>
          <p:nvPr/>
        </p:nvSpPr>
        <p:spPr>
          <a:xfrm>
            <a:off x="1517103" y="3962400"/>
            <a:ext cx="184731" cy="523220"/>
          </a:xfrm>
          <a:prstGeom prst="rect">
            <a:avLst/>
          </a:prstGeom>
          <a:noFill/>
        </p:spPr>
        <p:txBody>
          <a:bodyPr wrap="none" rtlCol="0">
            <a:spAutoFit/>
          </a:bodyPr>
          <a:lstStyle/>
          <a:p>
            <a:endParaRPr lang="en-US" sz="1400" b="1" dirty="0" smtClean="0">
              <a:solidFill>
                <a:srgbClr val="FFFFFF"/>
              </a:solidFill>
              <a:cs typeface="Helvetica 55 Roman"/>
            </a:endParaRPr>
          </a:p>
          <a:p>
            <a:endParaRPr lang="en-US" sz="1400" b="1" dirty="0">
              <a:solidFill>
                <a:srgbClr val="FFFFFF"/>
              </a:solidFill>
              <a:cs typeface="Helvetica 55 Roman"/>
            </a:endParaRPr>
          </a:p>
        </p:txBody>
      </p:sp>
      <p:sp>
        <p:nvSpPr>
          <p:cNvPr id="35" name="TextBox 34"/>
          <p:cNvSpPr txBox="1"/>
          <p:nvPr/>
        </p:nvSpPr>
        <p:spPr>
          <a:xfrm>
            <a:off x="1219200" y="3896380"/>
            <a:ext cx="1835439" cy="523220"/>
          </a:xfrm>
          <a:prstGeom prst="rect">
            <a:avLst/>
          </a:prstGeom>
          <a:noFill/>
        </p:spPr>
        <p:txBody>
          <a:bodyPr wrap="none" rtlCol="0">
            <a:spAutoFit/>
          </a:bodyPr>
          <a:lstStyle/>
          <a:p>
            <a:r>
              <a:rPr lang="en-US" sz="1400" b="1" dirty="0" smtClean="0">
                <a:solidFill>
                  <a:srgbClr val="FFFFFF"/>
                </a:solidFill>
                <a:cs typeface="Helvetica 55 Roman"/>
              </a:rPr>
              <a:t>New Remote FAP &amp;</a:t>
            </a:r>
          </a:p>
          <a:p>
            <a:r>
              <a:rPr lang="en-US" sz="1400" b="1" dirty="0" smtClean="0">
                <a:solidFill>
                  <a:srgbClr val="FFFFFF"/>
                </a:solidFill>
                <a:cs typeface="Helvetica 55 Roman"/>
              </a:rPr>
              <a:t>New FAP-D Series</a:t>
            </a:r>
            <a:endParaRPr lang="en-US" sz="1400" b="1" dirty="0">
              <a:solidFill>
                <a:srgbClr val="FFFFFF"/>
              </a:solidFill>
              <a:cs typeface="Helvetica 55 Roman"/>
            </a:endParaRPr>
          </a:p>
        </p:txBody>
      </p:sp>
    </p:spTree>
    <p:extLst>
      <p:ext uri="{BB962C8B-B14F-4D97-AF65-F5344CB8AC3E}">
        <p14:creationId xmlns:p14="http://schemas.microsoft.com/office/powerpoint/2010/main" val="2940688938"/>
      </p:ext>
    </p:extLst>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FortiAP</a:t>
            </a:r>
            <a:r>
              <a:rPr lang="en-US" dirty="0"/>
              <a:t> Product Matrix</a:t>
            </a:r>
          </a:p>
        </p:txBody>
      </p:sp>
      <p:graphicFrame>
        <p:nvGraphicFramePr>
          <p:cNvPr id="5" name="Content Placeholder 5"/>
          <p:cNvGraphicFramePr>
            <a:graphicFrameLocks/>
          </p:cNvGraphicFramePr>
          <p:nvPr>
            <p:extLst>
              <p:ext uri="{D42A27DB-BD31-4B8C-83A1-F6EECF244321}">
                <p14:modId xmlns:p14="http://schemas.microsoft.com/office/powerpoint/2010/main" val="471070360"/>
              </p:ext>
            </p:extLst>
          </p:nvPr>
        </p:nvGraphicFramePr>
        <p:xfrm>
          <a:off x="152400" y="1125121"/>
          <a:ext cx="8763001" cy="5107947"/>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457727">
                <a:tc>
                  <a:txBody>
                    <a:bodyPr/>
                    <a:lstStyle/>
                    <a:p>
                      <a:pPr algn="ctr"/>
                      <a:r>
                        <a:rPr lang="en-US"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smtClean="0"/>
                        <a:t>Resiliency and Versatility</a:t>
                      </a:r>
                    </a:p>
                  </a:txBody>
                  <a:tcPr marL="0" marR="0" marT="0" marB="0" anchor="ctr">
                    <a:solidFill>
                      <a:schemeClr val="accent4">
                        <a:lumMod val="50000"/>
                      </a:schemeClr>
                    </a:solidFill>
                  </a:tcPr>
                </a:tc>
                <a:tc rowSpan="2">
                  <a:txBody>
                    <a:bodyPr/>
                    <a:lstStyle/>
                    <a:p>
                      <a:pPr algn="ctr"/>
                      <a:r>
                        <a:rPr lang="en-US"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Dual Band </a:t>
                      </a: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r>
              <a:tr h="1234624">
                <a:tc rowSpan="2">
                  <a:txBody>
                    <a:bodyPr/>
                    <a:lstStyle/>
                    <a:p>
                      <a:pPr algn="ctr"/>
                      <a:r>
                        <a:rPr lang="en-US" dirty="0" smtClean="0"/>
                        <a:t>2x2:2</a:t>
                      </a:r>
                    </a:p>
                    <a:p>
                      <a:pPr algn="ctr"/>
                      <a:r>
                        <a:rPr lang="en-US" sz="1600" dirty="0" smtClean="0"/>
                        <a:t>Performance</a:t>
                      </a:r>
                      <a:endParaRPr lang="en-US" sz="16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1057654">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Single Radio</a:t>
                      </a:r>
                    </a:p>
                  </a:txBody>
                  <a:tcPr marL="0" marR="0" marT="0" marB="0" vert="vert270" anchor="ctr">
                    <a:solidFill>
                      <a:schemeClr val="accent4"/>
                    </a:solidFill>
                  </a:tcPr>
                </a:tc>
                <a:tc rowSpan="2">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dirty="0" smtClean="0"/>
                        <a:t>1x1:1</a:t>
                      </a:r>
                    </a:p>
                    <a:p>
                      <a:pPr algn="ctr"/>
                      <a:r>
                        <a:rPr lang="en-US" dirty="0" smtClean="0"/>
                        <a:t>Value</a:t>
                      </a: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717169">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dirty="0"/>
                    </a:p>
                  </a:txBody>
                  <a:tcPr marL="0" marR="0" marT="0" marB="0" anchor="b">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615373">
                <a:tc gridSpan="2">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dirty="0" smtClean="0"/>
                        <a:t>Remote</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Outdoor</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Indoor</a:t>
                      </a:r>
                      <a:endParaRPr lang="en-US"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0" y="2905175"/>
            <a:ext cx="1362347" cy="307777"/>
          </a:xfrm>
          <a:prstGeom prst="rect">
            <a:avLst/>
          </a:prstGeom>
          <a:noFill/>
          <a:effectLst/>
        </p:spPr>
        <p:txBody>
          <a:bodyPr wrap="none" rtlCol="0">
            <a:spAutoFit/>
          </a:bodyPr>
          <a:lstStyle/>
          <a:p>
            <a:r>
              <a:rPr lang="en-US" sz="1400" dirty="0" smtClean="0">
                <a:solidFill>
                  <a:srgbClr val="0B0B0B"/>
                </a:solidFill>
                <a:effectLst/>
              </a:rPr>
              <a:t>FAP-221/</a:t>
            </a:r>
            <a:r>
              <a:rPr lang="en-US" sz="1400" b="1" dirty="0" smtClean="0">
                <a:solidFill>
                  <a:srgbClr val="9E0000"/>
                </a:solidFill>
                <a:effectLst/>
              </a:rPr>
              <a:t>223C</a:t>
            </a:r>
            <a:endParaRPr lang="en-US" sz="1400" b="1" dirty="0">
              <a:solidFill>
                <a:srgbClr val="9E0000"/>
              </a:solidFill>
              <a:effectLst/>
            </a:endParaRPr>
          </a:p>
        </p:txBody>
      </p:sp>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597196" y="3371125"/>
            <a:ext cx="1232294" cy="625749"/>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849271" y="3434674"/>
            <a:ext cx="1003011" cy="307777"/>
          </a:xfrm>
          <a:prstGeom prst="rect">
            <a:avLst/>
          </a:prstGeom>
          <a:noFill/>
        </p:spPr>
        <p:txBody>
          <a:bodyPr wrap="none" rtlCol="0">
            <a:spAutoFit/>
          </a:bodyPr>
          <a:lstStyle/>
          <a:p>
            <a:r>
              <a:rPr lang="en-US" sz="1400" dirty="0">
                <a:solidFill>
                  <a:srgbClr val="0B0B0B"/>
                </a:solidFill>
              </a:rPr>
              <a:t>FAP-222B</a:t>
            </a:r>
          </a:p>
        </p:txBody>
      </p:sp>
      <p:sp>
        <p:nvSpPr>
          <p:cNvPr id="19" name="TextBox 18"/>
          <p:cNvSpPr txBox="1"/>
          <p:nvPr/>
        </p:nvSpPr>
        <p:spPr>
          <a:xfrm>
            <a:off x="6563963" y="2041633"/>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4" cstate="screen"/>
          <a:srcRect/>
          <a:stretch>
            <a:fillRect/>
          </a:stretch>
        </p:blipFill>
        <p:spPr bwMode="auto">
          <a:xfrm>
            <a:off x="7750015" y="1883476"/>
            <a:ext cx="1132476" cy="707224"/>
          </a:xfrm>
          <a:prstGeom prst="rect">
            <a:avLst/>
          </a:prstGeom>
          <a:ln>
            <a:noFill/>
          </a:ln>
          <a:effectLst>
            <a:outerShdw blurRad="292100" dist="139700" dir="2700000" algn="tl" rotWithShape="0">
              <a:srgbClr val="333333">
                <a:alpha val="65000"/>
              </a:srgbClr>
            </a:outerShdw>
          </a:effectLst>
        </p:spPr>
      </p:pic>
      <p:pic>
        <p:nvPicPr>
          <p:cNvPr id="25" name="Picture 7" descr="C:\Users\ksaraf\Downloads\FAP-112B_Rt-Up (1).png"/>
          <p:cNvPicPr>
            <a:picLocks noChangeAspect="1" noChangeArrowheads="1"/>
          </p:cNvPicPr>
          <p:nvPr/>
        </p:nvPicPr>
        <p:blipFill>
          <a:blip r:embed="rId5" cstate="screen"/>
          <a:srcRect/>
          <a:stretch>
            <a:fillRect/>
          </a:stretch>
        </p:blipFill>
        <p:spPr bwMode="auto">
          <a:xfrm>
            <a:off x="5868900" y="4927206"/>
            <a:ext cx="588539" cy="845608"/>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849271" y="5043529"/>
            <a:ext cx="1012917" cy="523220"/>
          </a:xfrm>
          <a:prstGeom prst="rect">
            <a:avLst/>
          </a:prstGeom>
          <a:noFill/>
        </p:spPr>
        <p:txBody>
          <a:bodyPr wrap="none" rtlCol="0">
            <a:spAutoFit/>
          </a:bodyPr>
          <a:lstStyle/>
          <a:p>
            <a:r>
              <a:rPr lang="en-US" sz="1400" b="1" dirty="0" smtClean="0">
                <a:solidFill>
                  <a:srgbClr val="9E0000"/>
                </a:solidFill>
              </a:rPr>
              <a:t>FAP-112D</a:t>
            </a:r>
          </a:p>
          <a:p>
            <a:r>
              <a:rPr lang="en-US" sz="1400" dirty="0" smtClean="0">
                <a:solidFill>
                  <a:srgbClr val="0B0B0B"/>
                </a:solidFill>
              </a:rPr>
              <a:t>FAP</a:t>
            </a:r>
            <a:r>
              <a:rPr lang="en-US" sz="1400" dirty="0">
                <a:solidFill>
                  <a:srgbClr val="0B0B0B"/>
                </a:solidFill>
              </a:rPr>
              <a:t>-112B</a:t>
            </a:r>
          </a:p>
        </p:txBody>
      </p:sp>
      <p:pic>
        <p:nvPicPr>
          <p:cNvPr id="21506" name="Picture 2" descr="C:\Users\mdevincentis\Downloads\FAP-28C-GLAM.png"/>
          <p:cNvPicPr>
            <a:picLocks noChangeAspect="1" noChangeArrowheads="1"/>
          </p:cNvPicPr>
          <p:nvPr/>
        </p:nvPicPr>
        <p:blipFill>
          <a:blip r:embed="rId6" cstate="screen"/>
          <a:srcRect/>
          <a:stretch>
            <a:fillRect/>
          </a:stretch>
        </p:blipFill>
        <p:spPr bwMode="auto">
          <a:xfrm>
            <a:off x="3796321" y="3739001"/>
            <a:ext cx="999698" cy="491702"/>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7" cstate="screen"/>
          <a:srcRect/>
          <a:stretch>
            <a:fillRect/>
          </a:stretch>
        </p:blipFill>
        <p:spPr bwMode="auto">
          <a:xfrm>
            <a:off x="3887826" y="4796994"/>
            <a:ext cx="819748" cy="449781"/>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8" cstate="screen"/>
          <a:srcRect/>
          <a:stretch>
            <a:fillRect/>
          </a:stretch>
        </p:blipFill>
        <p:spPr bwMode="auto">
          <a:xfrm>
            <a:off x="4111604" y="5200474"/>
            <a:ext cx="510202" cy="546363"/>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3769038"/>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4891811"/>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0" y="5228898"/>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0" y="1290313"/>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9" cstate="screen"/>
          <a:stretch>
            <a:fillRect/>
          </a:stretch>
        </p:blipFill>
        <p:spPr bwMode="auto">
          <a:xfrm>
            <a:off x="7615920" y="3220189"/>
            <a:ext cx="883997" cy="707197"/>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4" cstate="screen"/>
          <a:srcRect/>
          <a:stretch>
            <a:fillRect/>
          </a:stretch>
        </p:blipFill>
        <p:spPr bwMode="auto">
          <a:xfrm>
            <a:off x="7783163" y="1111582"/>
            <a:ext cx="1132476" cy="707224"/>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1137441"/>
            <a:ext cx="6858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1" y="2923493"/>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3715872" y="4227039"/>
            <a:ext cx="1097619" cy="31648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4539018"/>
            <a:ext cx="428094" cy="23473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4179723"/>
            <a:ext cx="922974" cy="307777"/>
          </a:xfrm>
          <a:prstGeom prst="rect">
            <a:avLst/>
          </a:prstGeom>
          <a:noFill/>
        </p:spPr>
        <p:txBody>
          <a:bodyPr wrap="none" rtlCol="0">
            <a:spAutoFit/>
          </a:bodyPr>
          <a:lstStyle/>
          <a:p>
            <a:r>
              <a:rPr lang="en-US" sz="1400" b="1" dirty="0">
                <a:solidFill>
                  <a:schemeClr val="accent6"/>
                </a:solidFill>
              </a:rPr>
              <a:t>FAP-</a:t>
            </a:r>
            <a:r>
              <a:rPr lang="en-US" sz="1400" b="1" dirty="0" smtClean="0">
                <a:solidFill>
                  <a:schemeClr val="accent6"/>
                </a:solidFill>
              </a:rPr>
              <a:t>25D </a:t>
            </a:r>
          </a:p>
        </p:txBody>
      </p:sp>
      <p:sp>
        <p:nvSpPr>
          <p:cNvPr id="43" name="TextBox 42"/>
          <p:cNvSpPr txBox="1"/>
          <p:nvPr/>
        </p:nvSpPr>
        <p:spPr>
          <a:xfrm>
            <a:off x="2855840" y="4470293"/>
            <a:ext cx="922974" cy="307777"/>
          </a:xfrm>
          <a:prstGeom prst="rect">
            <a:avLst/>
          </a:prstGeom>
          <a:noFill/>
        </p:spPr>
        <p:txBody>
          <a:bodyPr wrap="none" rtlCol="0">
            <a:spAutoFit/>
          </a:bodyPr>
          <a:lstStyle/>
          <a:p>
            <a:r>
              <a:rPr lang="en-US" sz="1400" b="1" dirty="0">
                <a:solidFill>
                  <a:srgbClr val="9E0000"/>
                </a:solidFill>
              </a:rPr>
              <a:t>FAP-</a:t>
            </a:r>
            <a:r>
              <a:rPr lang="en-US" sz="1400" b="1" dirty="0" smtClean="0">
                <a:solidFill>
                  <a:srgbClr val="9E0000"/>
                </a:solidFill>
              </a:rPr>
              <a:t>21D </a:t>
            </a:r>
          </a:p>
        </p:txBody>
      </p:sp>
      <p:pic>
        <p:nvPicPr>
          <p:cNvPr id="44" name="Picture 3" descr="C:\Users\mdevincentis\Desktop\FAP-224D\20141021-1.1528_FAP224D.pn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rot="743917">
            <a:off x="5762126" y="2610492"/>
            <a:ext cx="427747" cy="110188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18584659">
            <a:off x="5976881" y="2951692"/>
            <a:ext cx="913745"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49271" y="3174505"/>
            <a:ext cx="1022824" cy="307777"/>
          </a:xfrm>
          <a:prstGeom prst="rect">
            <a:avLst/>
          </a:prstGeom>
        </p:spPr>
        <p:txBody>
          <a:bodyPr wrap="none">
            <a:spAutoFit/>
          </a:bodyPr>
          <a:lstStyle/>
          <a:p>
            <a:r>
              <a:rPr lang="en-US" sz="1400" b="1" dirty="0">
                <a:solidFill>
                  <a:srgbClr val="9E0000"/>
                </a:solidFill>
              </a:rPr>
              <a:t>FAP-</a:t>
            </a:r>
            <a:r>
              <a:rPr lang="en-US" sz="1400" b="1" dirty="0" smtClean="0">
                <a:solidFill>
                  <a:srgbClr val="9E0000"/>
                </a:solidFill>
              </a:rPr>
              <a:t>224D</a:t>
            </a:r>
            <a:endParaRPr lang="en-US" sz="1400" b="1" dirty="0">
              <a:solidFill>
                <a:srgbClr val="9E0000"/>
              </a:solidFill>
            </a:endParaRPr>
          </a:p>
        </p:txBody>
      </p:sp>
      <p:sp>
        <p:nvSpPr>
          <p:cNvPr id="35" name="Rounded Rectangle 34"/>
          <p:cNvSpPr/>
          <p:nvPr/>
        </p:nvSpPr>
        <p:spPr bwMode="auto">
          <a:xfrm>
            <a:off x="5730111" y="2778494"/>
            <a:ext cx="6858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9359448" flipH="1">
            <a:off x="5614029" y="4587105"/>
            <a:ext cx="879995" cy="5844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9" cstate="screen"/>
          <a:stretch>
            <a:fillRect/>
          </a:stretch>
        </p:blipFill>
        <p:spPr bwMode="auto">
          <a:xfrm>
            <a:off x="7929755" y="1543074"/>
            <a:ext cx="883997" cy="707197"/>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623459"/>
            <a:ext cx="6858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0" y="1700998"/>
            <a:ext cx="1022824" cy="307777"/>
          </a:xfrm>
          <a:prstGeom prst="rect">
            <a:avLst/>
          </a:prstGeom>
          <a:noFill/>
          <a:effectLst/>
        </p:spPr>
        <p:txBody>
          <a:bodyPr wrap="none" rtlCol="0">
            <a:spAutoFit/>
          </a:bodyPr>
          <a:lstStyle/>
          <a:p>
            <a:r>
              <a:rPr lang="en-US" sz="1400" b="1" dirty="0" smtClean="0">
                <a:solidFill>
                  <a:srgbClr val="9E0000"/>
                </a:solidFill>
                <a:effectLst/>
              </a:rPr>
              <a:t>FAP-321C</a:t>
            </a:r>
          </a:p>
        </p:txBody>
      </p:sp>
      <p:pic>
        <p:nvPicPr>
          <p:cNvPr id="23" name="Picture 2" descr="C:\Users\ksaraf\Downloads\FAP-223B-GLAM2.png"/>
          <p:cNvPicPr>
            <a:picLocks noChangeAspect="1" noChangeArrowheads="1"/>
          </p:cNvPicPr>
          <p:nvPr/>
        </p:nvPicPr>
        <p:blipFill>
          <a:blip r:embed="rId16" cstate="screen"/>
          <a:srcRect/>
          <a:stretch>
            <a:fillRect/>
          </a:stretch>
        </p:blipFill>
        <p:spPr bwMode="auto">
          <a:xfrm>
            <a:off x="7797786" y="3120531"/>
            <a:ext cx="1101017" cy="9856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9" cstate="screen"/>
          <a:stretch>
            <a:fillRect/>
          </a:stretch>
        </p:blipFill>
        <p:spPr bwMode="auto">
          <a:xfrm>
            <a:off x="7671458" y="2479354"/>
            <a:ext cx="883997" cy="707197"/>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6" cstate="screen"/>
          <a:srcRect/>
          <a:stretch>
            <a:fillRect/>
          </a:stretch>
        </p:blipFill>
        <p:spPr bwMode="auto">
          <a:xfrm>
            <a:off x="7853324" y="2379696"/>
            <a:ext cx="1101017" cy="985600"/>
          </a:xfrm>
          <a:prstGeom prst="rect">
            <a:avLst/>
          </a:prstGeom>
          <a:noFill/>
          <a:ln w="9525">
            <a:noFill/>
            <a:miter lim="800000"/>
            <a:headEnd/>
            <a:tailEnd/>
          </a:ln>
          <a:effectLst/>
        </p:spPr>
      </p:pic>
      <p:sp>
        <p:nvSpPr>
          <p:cNvPr id="36" name="Rounded Rectangle 35"/>
          <p:cNvSpPr/>
          <p:nvPr/>
        </p:nvSpPr>
        <p:spPr bwMode="auto">
          <a:xfrm>
            <a:off x="7793923" y="2744576"/>
            <a:ext cx="6858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0" y="3401955"/>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53"/>
          <p:cNvPicPr>
            <a:picLocks noChangeAspect="1" noChangeArrowheads="1"/>
          </p:cNvPicPr>
          <p:nvPr/>
        </p:nvPicPr>
        <p:blipFill>
          <a:blip r:embed="rId17" cstate="screen"/>
          <a:srcRect/>
          <a:stretch>
            <a:fillRect/>
          </a:stretch>
        </p:blipFill>
        <p:spPr bwMode="auto">
          <a:xfrm flipH="1">
            <a:off x="7726778" y="4470622"/>
            <a:ext cx="954049" cy="406194"/>
          </a:xfrm>
          <a:prstGeom prst="rect">
            <a:avLst/>
          </a:prstGeom>
          <a:ln>
            <a:noFill/>
          </a:ln>
          <a:effectLst>
            <a:outerShdw blurRad="292100" dist="139700" dir="2700000" algn="tl" rotWithShape="0">
              <a:srgbClr val="333333">
                <a:alpha val="65000"/>
              </a:srgbClr>
            </a:outerShdw>
          </a:effectLst>
        </p:spPr>
      </p:pic>
      <p:sp>
        <p:nvSpPr>
          <p:cNvPr id="55" name="TextBox 54"/>
          <p:cNvSpPr txBox="1"/>
          <p:nvPr/>
        </p:nvSpPr>
        <p:spPr>
          <a:xfrm>
            <a:off x="6553200" y="4450187"/>
            <a:ext cx="1003011" cy="307777"/>
          </a:xfrm>
          <a:prstGeom prst="rect">
            <a:avLst/>
          </a:prstGeom>
          <a:noFill/>
        </p:spPr>
        <p:txBody>
          <a:bodyPr wrap="none" rtlCol="0">
            <a:spAutoFit/>
          </a:bodyPr>
          <a:lstStyle/>
          <a:p>
            <a:r>
              <a:rPr lang="en-US" sz="1400" dirty="0">
                <a:solidFill>
                  <a:srgbClr val="0B0B0B"/>
                </a:solidFill>
              </a:rPr>
              <a:t>FAP-210B</a:t>
            </a:r>
          </a:p>
        </p:txBody>
      </p:sp>
      <p:pic>
        <p:nvPicPr>
          <p:cNvPr id="56"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4066570"/>
            <a:ext cx="988346" cy="34180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7" name="TextBox 56"/>
          <p:cNvSpPr txBox="1"/>
          <p:nvPr/>
        </p:nvSpPr>
        <p:spPr>
          <a:xfrm>
            <a:off x="6565775" y="4136552"/>
            <a:ext cx="922974" cy="307777"/>
          </a:xfrm>
          <a:prstGeom prst="rect">
            <a:avLst/>
          </a:prstGeom>
          <a:noFill/>
        </p:spPr>
        <p:txBody>
          <a:bodyPr wrap="none" rtlCol="0">
            <a:spAutoFit/>
          </a:bodyPr>
          <a:lstStyle/>
          <a:p>
            <a:r>
              <a:rPr lang="en-US" sz="1400" b="1" dirty="0">
                <a:solidFill>
                  <a:srgbClr val="9E0000"/>
                </a:solidFill>
              </a:rPr>
              <a:t>FAP-</a:t>
            </a:r>
            <a:r>
              <a:rPr lang="en-US" sz="1400" b="1" dirty="0" smtClean="0">
                <a:solidFill>
                  <a:srgbClr val="9E0000"/>
                </a:solidFill>
              </a:rPr>
              <a:t>24D</a:t>
            </a:r>
            <a:endParaRPr lang="en-US" sz="1400" b="1" dirty="0">
              <a:solidFill>
                <a:srgbClr val="9E0000"/>
              </a:solidFill>
            </a:endParaRPr>
          </a:p>
        </p:txBody>
      </p:sp>
    </p:spTree>
    <p:extLst>
      <p:ext uri="{BB962C8B-B14F-4D97-AF65-F5344CB8AC3E}">
        <p14:creationId xmlns:p14="http://schemas.microsoft.com/office/powerpoint/2010/main" val="1668850219"/>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US" dirty="0" smtClean="0"/>
              <a:t>New </a:t>
            </a:r>
            <a:r>
              <a:rPr lang="en-US" dirty="0" err="1" smtClean="0"/>
              <a:t>FortiAPs</a:t>
            </a:r>
            <a:r>
              <a:rPr lang="en-US" dirty="0" smtClean="0"/>
              <a:t> Availability</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067222846"/>
              </p:ext>
            </p:extLst>
          </p:nvPr>
        </p:nvGraphicFramePr>
        <p:xfrm>
          <a:off x="252000" y="1260000"/>
          <a:ext cx="8639999" cy="3571240"/>
        </p:xfrm>
        <a:graphic>
          <a:graphicData uri="http://schemas.openxmlformats.org/drawingml/2006/table">
            <a:tbl>
              <a:tblPr firstRow="1" firstCol="1" bandRow="1">
                <a:effectLst/>
                <a:tableStyleId>{073A0DAA-6AF3-43AB-8588-CEC1D06C72B9}</a:tableStyleId>
              </a:tblPr>
              <a:tblGrid>
                <a:gridCol w="1930523"/>
                <a:gridCol w="2236492"/>
                <a:gridCol w="2236492"/>
                <a:gridCol w="2236492"/>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Positioning/Key features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Recommended Use case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Availability</a:t>
                      </a:r>
                    </a:p>
                  </a:txBody>
                  <a:tcPr anchor="ctr">
                    <a:solidFill>
                      <a:srgbClr val="3C3C3C"/>
                    </a:solidFill>
                  </a:tcPr>
                </a:tc>
              </a:tr>
              <a:tr h="370840">
                <a:tc>
                  <a:txBody>
                    <a:bodyPr/>
                    <a:lstStyle/>
                    <a:p>
                      <a:r>
                        <a:rPr lang="en-US" sz="1200" b="1" dirty="0" smtClean="0">
                          <a:solidFill>
                            <a:srgbClr val="FFFFFF"/>
                          </a:solidFill>
                        </a:rPr>
                        <a:t>FAP-21D</a:t>
                      </a: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Low cost, USB powered, portable. More superior than FAP-11C</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Travel/SOHO AP or as </a:t>
                      </a:r>
                      <a:r>
                        <a:rPr kumimoji="0" lang="en-US" sz="1050" b="0" i="0" u="none" strike="noStrike" kern="1200" cap="none" normalizeH="0" baseline="0" dirty="0" err="1" smtClean="0">
                          <a:ln>
                            <a:noFill/>
                          </a:ln>
                          <a:solidFill>
                            <a:srgbClr val="131313"/>
                          </a:solidFill>
                          <a:effectLst/>
                          <a:latin typeface="+mn-lt"/>
                          <a:ea typeface="+mn-ea"/>
                          <a:cs typeface="+mn-cs"/>
                        </a:rPr>
                        <a:t>FortiPresense</a:t>
                      </a:r>
                      <a:r>
                        <a:rPr kumimoji="0" lang="en-US" sz="1050" b="0" i="0" u="none" strike="noStrike" kern="1200" cap="none" normalizeH="0" baseline="0" dirty="0" smtClean="0">
                          <a:ln>
                            <a:noFill/>
                          </a:ln>
                          <a:solidFill>
                            <a:srgbClr val="131313"/>
                          </a:solidFill>
                          <a:effectLst/>
                          <a:latin typeface="+mn-lt"/>
                          <a:ea typeface="+mn-ea"/>
                          <a:cs typeface="+mn-cs"/>
                        </a:rPr>
                        <a:t> sensor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Available Now</a:t>
                      </a:r>
                    </a:p>
                  </a:txBody>
                  <a:tcPr anchor="ctr"/>
                </a:tc>
              </a:tr>
              <a:tr h="370840">
                <a:tc>
                  <a:txBody>
                    <a:bodyPr/>
                    <a:lstStyle/>
                    <a:p>
                      <a:r>
                        <a:rPr lang="en-US" sz="1200" dirty="0" smtClean="0"/>
                        <a:t>FAP-25D</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Low cost, attractive power strip design, multiple switch ports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Hotels/</a:t>
                      </a:r>
                      <a:r>
                        <a:rPr kumimoji="0" lang="en-GB" sz="1050" b="0" i="0" u="none" strike="noStrike" kern="1200" cap="none" normalizeH="0" baseline="0" dirty="0" smtClean="0">
                          <a:ln>
                            <a:noFill/>
                          </a:ln>
                          <a:solidFill>
                            <a:srgbClr val="131313"/>
                          </a:solidFill>
                          <a:effectLst/>
                          <a:latin typeface="+mn-lt"/>
                          <a:ea typeface="+mn-ea"/>
                          <a:cs typeface="+mn-cs"/>
                        </a:rPr>
                        <a:t>Hospitality desktop AP</a:t>
                      </a:r>
                      <a:endParaRPr kumimoji="0" lang="de-DE" sz="1050" b="0" u="none" strike="noStrike" cap="none" normalizeH="0" baseline="0" dirty="0" smtClean="0">
                        <a:ln>
                          <a:noFill/>
                        </a:ln>
                        <a:solidFill>
                          <a:srgbClr val="000000"/>
                        </a:solidFill>
                        <a:effectLs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Available Now</a:t>
                      </a:r>
                    </a:p>
                  </a:txBody>
                  <a:tcPr anchor="ctr"/>
                </a:tc>
              </a:tr>
              <a:tr h="299966">
                <a:tc>
                  <a:txBody>
                    <a:bodyPr/>
                    <a:lstStyle/>
                    <a:p>
                      <a:r>
                        <a:rPr lang="fr-FR" sz="1200" dirty="0" smtClean="0"/>
                        <a:t>FAP-112D</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FAP-112B replacement, </a:t>
                      </a:r>
                      <a:r>
                        <a:rPr kumimoji="0" lang="en-US" sz="1050" b="0" u="none" strike="noStrike" kern="1200" cap="none" normalizeH="0" baseline="0" noProof="0" dirty="0" smtClean="0">
                          <a:ln>
                            <a:noFill/>
                          </a:ln>
                          <a:solidFill>
                            <a:srgbClr val="000000"/>
                          </a:solidFill>
                          <a:effectLst/>
                          <a:latin typeface="+mn-lt"/>
                          <a:ea typeface="+mn-ea"/>
                          <a:cs typeface="+mn-cs"/>
                        </a:rPr>
                        <a:t>POE pass-through for IP CCTV cameras.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kern="1200" cap="none" normalizeH="0" baseline="0" noProof="0" dirty="0" smtClean="0">
                          <a:ln>
                            <a:noFill/>
                          </a:ln>
                          <a:solidFill>
                            <a:srgbClr val="000000"/>
                          </a:solidFill>
                          <a:effectLst/>
                          <a:latin typeface="+mn-lt"/>
                          <a:ea typeface="+mn-ea"/>
                          <a:cs typeface="+mn-cs"/>
                        </a:rPr>
                        <a:t>Low density outdoor AP, connectivity for remote CCTVs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kern="1200" cap="none" normalizeH="0" baseline="0" noProof="0" dirty="0" smtClean="0">
                          <a:ln>
                            <a:noFill/>
                          </a:ln>
                          <a:solidFill>
                            <a:srgbClr val="000000"/>
                          </a:solidFill>
                          <a:effectLst/>
                          <a:latin typeface="+mn-lt"/>
                          <a:ea typeface="+mn-ea"/>
                          <a:cs typeface="+mn-cs"/>
                        </a:rPr>
                        <a:t>(Estimated) March ‘15</a:t>
                      </a:r>
                    </a:p>
                  </a:txBody>
                  <a:tcPr anchor="ctr"/>
                </a:tc>
              </a:tr>
              <a:tr h="299966">
                <a:tc>
                  <a:txBody>
                    <a:bodyPr/>
                    <a:lstStyle/>
                    <a:p>
                      <a:r>
                        <a:rPr lang="en-US" sz="1200" dirty="0" smtClean="0"/>
                        <a:t>FAP-224D</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Cheaper alternative to 222B, less weather protection</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 AP under shelter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050" b="0" i="0" u="none" strike="noStrike" cap="none" normalizeH="0" baseline="0" dirty="0" smtClean="0">
                          <a:ln>
                            <a:noFill/>
                          </a:ln>
                          <a:solidFill>
                            <a:srgbClr val="000000"/>
                          </a:solidFill>
                          <a:effectLst/>
                          <a:latin typeface="+mn-lt"/>
                        </a:rPr>
                        <a:t>Available Now</a:t>
                      </a:r>
                    </a:p>
                  </a:txBody>
                  <a:tcPr anchor="ctr"/>
                </a:tc>
              </a:tr>
              <a:tr h="370840">
                <a:tc>
                  <a:txBody>
                    <a:bodyPr/>
                    <a:lstStyle/>
                    <a:p>
                      <a:r>
                        <a:rPr lang="en-US" sz="1200" b="1" dirty="0" smtClean="0">
                          <a:solidFill>
                            <a:srgbClr val="FFFFFF"/>
                          </a:solidFill>
                        </a:rPr>
                        <a:t>FAP-24D</a:t>
                      </a: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Entry level Indoor AP with 4x RJ45 ports, 210B replacement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Indoor AP for low density usage</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kern="1200" cap="none" normalizeH="0" baseline="0" noProof="0" dirty="0" smtClean="0">
                          <a:ln>
                            <a:noFill/>
                          </a:ln>
                          <a:solidFill>
                            <a:srgbClr val="000000"/>
                          </a:solidFill>
                          <a:effectLst/>
                          <a:latin typeface="+mn-lt"/>
                          <a:ea typeface="+mn-ea"/>
                          <a:cs typeface="+mn-cs"/>
                        </a:rPr>
                        <a:t>(Estimated) End Jan ‘15</a:t>
                      </a:r>
                    </a:p>
                  </a:txBody>
                  <a:tcPr anchor="ctr"/>
                </a:tc>
              </a:tr>
              <a:tr h="370840">
                <a:tc>
                  <a:txBody>
                    <a:bodyPr/>
                    <a:lstStyle/>
                    <a:p>
                      <a:r>
                        <a:rPr lang="en-US" sz="1200" dirty="0" smtClean="0"/>
                        <a:t>FAP-223C</a:t>
                      </a:r>
                      <a:endParaRPr lang="en-US" sz="1200" b="1" dirty="0" smtClean="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802.11ac Indoor AP with external Antennas</a:t>
                      </a:r>
                      <a:endParaRPr lang="en-US" sz="1050" b="0" i="0" dirty="0" smtClean="0">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noProof="0" dirty="0" smtClean="0">
                          <a:ln>
                            <a:noFill/>
                          </a:ln>
                          <a:solidFill>
                            <a:srgbClr val="000000"/>
                          </a:solidFill>
                          <a:effectLst/>
                        </a:rPr>
                        <a:t>Indoor AP for Medium density usage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kern="1200" cap="none" normalizeH="0" baseline="0" noProof="0" dirty="0" smtClean="0">
                          <a:ln>
                            <a:noFill/>
                          </a:ln>
                          <a:solidFill>
                            <a:srgbClr val="000000"/>
                          </a:solidFill>
                          <a:effectLst/>
                          <a:latin typeface="+mn-lt"/>
                          <a:ea typeface="+mn-ea"/>
                          <a:cs typeface="+mn-cs"/>
                        </a:rPr>
                        <a:t>(Estimated) End Jan ‘15</a:t>
                      </a:r>
                    </a:p>
                  </a:txBody>
                  <a:tcPr anchor="ctr"/>
                </a:tc>
              </a:tr>
              <a:tr h="370840">
                <a:tc>
                  <a:txBody>
                    <a:bodyPr/>
                    <a:lstStyle/>
                    <a:p>
                      <a:r>
                        <a:rPr lang="en-US" sz="1200" dirty="0" smtClean="0"/>
                        <a:t>FAP-321C</a:t>
                      </a: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kern="1200" cap="none" normalizeH="0" baseline="0" dirty="0" smtClean="0">
                          <a:ln>
                            <a:noFill/>
                          </a:ln>
                          <a:solidFill>
                            <a:schemeClr val="dk1"/>
                          </a:solidFill>
                          <a:effectLst/>
                          <a:latin typeface="+mn-lt"/>
                          <a:ea typeface="+mn-ea"/>
                          <a:cs typeface="+mn-cs"/>
                        </a:rPr>
                        <a:t>Cheaper alternative to 320C</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3x3 </a:t>
                      </a:r>
                      <a:r>
                        <a:rPr kumimoji="0" lang="en-GB" sz="1050" u="none" strike="noStrike" kern="1200" cap="none" normalizeH="0" baseline="0" dirty="0" smtClean="0">
                          <a:ln>
                            <a:noFill/>
                          </a:ln>
                          <a:solidFill>
                            <a:schemeClr val="dk1"/>
                          </a:solidFill>
                          <a:effectLst/>
                          <a:latin typeface="+mn-lt"/>
                          <a:ea typeface="+mn-ea"/>
                          <a:cs typeface="+mn-cs"/>
                        </a:rPr>
                        <a:t>802.11ac AP without resilience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noProof="0" dirty="0" smtClean="0">
                          <a:ln>
                            <a:noFill/>
                          </a:ln>
                          <a:solidFill>
                            <a:srgbClr val="000000"/>
                          </a:solidFill>
                          <a:effectLst/>
                        </a:rPr>
                        <a:t>Indoor AP for Medium density, high throughput usage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Available Now</a:t>
                      </a:r>
                    </a:p>
                  </a:txBody>
                  <a:tcPr anchor="ctr"/>
                </a:tc>
              </a:tr>
            </a:tbl>
          </a:graphicData>
        </a:graphic>
      </p:graphicFrame>
    </p:spTree>
    <p:extLst>
      <p:ext uri="{BB962C8B-B14F-4D97-AF65-F5344CB8AC3E}">
        <p14:creationId xmlns:p14="http://schemas.microsoft.com/office/powerpoint/2010/main" val="3660703795"/>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Smart FAP UTM features </a:t>
            </a:r>
            <a:endParaRPr lang="en-US" dirty="0"/>
          </a:p>
        </p:txBody>
      </p:sp>
      <p:sp>
        <p:nvSpPr>
          <p:cNvPr id="3" name="Text Placeholder 2"/>
          <p:cNvSpPr>
            <a:spLocks noGrp="1"/>
          </p:cNvSpPr>
          <p:nvPr>
            <p:ph type="body" sz="quarter" idx="11"/>
          </p:nvPr>
        </p:nvSpPr>
        <p:spPr>
          <a:xfrm>
            <a:off x="127000" y="1269470"/>
            <a:ext cx="5943600" cy="4826530"/>
          </a:xfrm>
        </p:spPr>
        <p:txBody>
          <a:bodyPr/>
          <a:lstStyle/>
          <a:p>
            <a:r>
              <a:rPr lang="en-US" dirty="0" smtClean="0"/>
              <a:t>Phase 1</a:t>
            </a:r>
          </a:p>
          <a:p>
            <a:pPr lvl="1"/>
            <a:r>
              <a:rPr lang="en-US" dirty="0" smtClean="0"/>
              <a:t>IPS</a:t>
            </a:r>
            <a:endParaRPr lang="en-US" dirty="0"/>
          </a:p>
          <a:p>
            <a:pPr lvl="1"/>
            <a:r>
              <a:rPr lang="en-US" dirty="0" smtClean="0"/>
              <a:t>Application Control </a:t>
            </a:r>
            <a:r>
              <a:rPr lang="en-US" smtClean="0"/>
              <a:t>(tbc)</a:t>
            </a:r>
            <a:endParaRPr lang="en-US" dirty="0" smtClean="0"/>
          </a:p>
          <a:p>
            <a:pPr lvl="1"/>
            <a:r>
              <a:rPr lang="en-US" dirty="0" smtClean="0"/>
              <a:t>Web </a:t>
            </a:r>
            <a:r>
              <a:rPr lang="en-US" dirty="0"/>
              <a:t>Content </a:t>
            </a:r>
            <a:r>
              <a:rPr lang="en-US" dirty="0" smtClean="0"/>
              <a:t>Filtering</a:t>
            </a:r>
          </a:p>
          <a:p>
            <a:pPr lvl="1"/>
            <a:r>
              <a:rPr lang="en-US" dirty="0" err="1" smtClean="0"/>
              <a:t>FlowAV</a:t>
            </a:r>
            <a:endParaRPr lang="en-US" dirty="0" smtClean="0"/>
          </a:p>
          <a:p>
            <a:pPr lvl="1"/>
            <a:r>
              <a:rPr lang="en-US" dirty="0" smtClean="0"/>
              <a:t>Allow / Block</a:t>
            </a:r>
          </a:p>
          <a:p>
            <a:r>
              <a:rPr lang="en-US" dirty="0" smtClean="0"/>
              <a:t>Future Phase</a:t>
            </a:r>
          </a:p>
          <a:p>
            <a:pPr lvl="1"/>
            <a:r>
              <a:rPr lang="en-US" dirty="0" smtClean="0"/>
              <a:t>Application rate-limiting / changing DSCP values</a:t>
            </a:r>
          </a:p>
          <a:p>
            <a:pPr lvl="1"/>
            <a:r>
              <a:rPr lang="en-US" dirty="0" smtClean="0"/>
              <a:t>NAT</a:t>
            </a:r>
          </a:p>
          <a:p>
            <a:pPr lvl="1"/>
            <a:r>
              <a:rPr lang="en-US" dirty="0" smtClean="0"/>
              <a:t>User/Group based policies</a:t>
            </a:r>
          </a:p>
          <a:p>
            <a:pPr lvl="1"/>
            <a:r>
              <a:rPr lang="en-US" dirty="0" smtClean="0"/>
              <a:t>Firewall</a:t>
            </a:r>
          </a:p>
          <a:p>
            <a:endParaRPr lang="en-US"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9924" y="1135380"/>
            <a:ext cx="5061196" cy="2461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301629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txBox="1">
            <a:spLocks noGrp="1"/>
          </p:cNvSpPr>
          <p:nvPr/>
        </p:nvSpPr>
        <p:spPr bwMode="auto">
          <a:xfrm>
            <a:off x="236538" y="6397625"/>
            <a:ext cx="8688387" cy="280988"/>
          </a:xfrm>
          <a:prstGeom prst="rect">
            <a:avLst/>
          </a:prstGeom>
          <a:noFill/>
          <a:ln w="9525">
            <a:noFill/>
            <a:miter lim="800000"/>
            <a:headEnd/>
            <a:tailEnd/>
          </a:ln>
        </p:spPr>
        <p:txBody>
          <a:bodyPr/>
          <a:lstStyle/>
          <a:p>
            <a:pPr eaLnBrk="0" hangingPunct="0"/>
            <a:fld id="{D8B20552-9E89-41CB-AA61-537CB9E2A83A}" type="slidenum">
              <a:rPr lang="en-US" sz="1200">
                <a:solidFill>
                  <a:srgbClr val="444F51"/>
                </a:solidFill>
                <a:latin typeface="Helvetica Neue"/>
              </a:rPr>
              <a:pPr eaLnBrk="0" hangingPunct="0"/>
              <a:t>2</a:t>
            </a:fld>
            <a:endParaRPr lang="en-US" sz="1200">
              <a:solidFill>
                <a:srgbClr val="444F51"/>
              </a:solidFill>
              <a:latin typeface="Arial MT"/>
            </a:endParaRPr>
          </a:p>
        </p:txBody>
      </p:sp>
      <p:sp>
        <p:nvSpPr>
          <p:cNvPr id="4099" name="Rectangle 5"/>
          <p:cNvSpPr>
            <a:spLocks noChangeArrowheads="1"/>
          </p:cNvSpPr>
          <p:nvPr/>
        </p:nvSpPr>
        <p:spPr bwMode="auto">
          <a:xfrm>
            <a:off x="233363" y="74613"/>
            <a:ext cx="7364412" cy="847725"/>
          </a:xfrm>
          <a:prstGeom prst="rect">
            <a:avLst/>
          </a:prstGeom>
          <a:noFill/>
          <a:ln w="9525">
            <a:noFill/>
            <a:miter lim="800000"/>
            <a:headEnd/>
            <a:tailEnd/>
          </a:ln>
        </p:spPr>
        <p:txBody>
          <a:bodyPr anchor="b"/>
          <a:lstStyle/>
          <a:p>
            <a:pPr>
              <a:lnSpc>
                <a:spcPct val="90000"/>
              </a:lnSpc>
            </a:pPr>
            <a:r>
              <a:rPr lang="en-US" sz="2800">
                <a:solidFill>
                  <a:srgbClr val="FF0000"/>
                </a:solidFill>
              </a:rPr>
              <a:t>Disclaimer</a:t>
            </a:r>
          </a:p>
        </p:txBody>
      </p:sp>
      <p:pic>
        <p:nvPicPr>
          <p:cNvPr id="4100" name="Picture 36" descr="mgnifying glass.png"/>
          <p:cNvPicPr>
            <a:picLocks noChangeAspect="1"/>
          </p:cNvPicPr>
          <p:nvPr/>
        </p:nvPicPr>
        <p:blipFill>
          <a:blip r:embed="rId3" cstate="print"/>
          <a:srcRect/>
          <a:stretch>
            <a:fillRect/>
          </a:stretch>
        </p:blipFill>
        <p:spPr bwMode="auto">
          <a:xfrm>
            <a:off x="0" y="1143000"/>
            <a:ext cx="9144000" cy="5119688"/>
          </a:xfrm>
          <a:prstGeom prst="rect">
            <a:avLst/>
          </a:prstGeom>
          <a:noFill/>
          <a:ln w="9525">
            <a:noFill/>
            <a:miter lim="800000"/>
            <a:headEnd/>
            <a:tailEnd/>
          </a:ln>
        </p:spPr>
      </p:pic>
      <p:sp>
        <p:nvSpPr>
          <p:cNvPr id="4101" name="Rectangle 2"/>
          <p:cNvSpPr>
            <a:spLocks noChangeArrowheads="1"/>
          </p:cNvSpPr>
          <p:nvPr/>
        </p:nvSpPr>
        <p:spPr bwMode="auto">
          <a:xfrm>
            <a:off x="2209800" y="2927350"/>
            <a:ext cx="6705600" cy="3016250"/>
          </a:xfrm>
          <a:prstGeom prst="rect">
            <a:avLst/>
          </a:prstGeom>
          <a:gradFill rotWithShape="1">
            <a:gsLst>
              <a:gs pos="0">
                <a:schemeClr val="bg1"/>
              </a:gs>
              <a:gs pos="100000">
                <a:srgbClr val="EC8F4C">
                  <a:alpha val="48996"/>
                </a:srgbClr>
              </a:gs>
            </a:gsLst>
            <a:lin ang="5400000" scaled="1"/>
          </a:gradFill>
          <a:ln w="9525">
            <a:solidFill>
              <a:srgbClr val="E2281D"/>
            </a:solidFill>
            <a:miter lim="800000"/>
            <a:headEnd/>
            <a:tailEnd/>
          </a:ln>
        </p:spPr>
        <p:txBody>
          <a:bodyPr lIns="90000" tIns="46800" rIns="90000" bIns="46800">
            <a:spAutoFit/>
          </a:bodyPr>
          <a:lstStyle/>
          <a:p>
            <a:pPr eaLnBrk="0" hangingPunct="0">
              <a:lnSpc>
                <a:spcPct val="80000"/>
              </a:lnSpc>
              <a:spcBef>
                <a:spcPts val="1125"/>
              </a:spcBef>
              <a:buClr>
                <a:srgbClr val="333333"/>
              </a:buClr>
              <a:buSzPct val="100000"/>
              <a:buFont typeface="Arial"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333333"/>
                </a:solidFill>
                <a:latin typeface="HelveticaNeue Condensed"/>
                <a:cs typeface="Times New Roman" pitchFamily="18" charset="0"/>
              </a:rPr>
              <a:t>This document contains confidential material proprietary to Fortinet, Inc.  </a:t>
            </a:r>
          </a:p>
          <a:p>
            <a:pPr eaLnBrk="0" hangingPunct="0">
              <a:lnSpc>
                <a:spcPct val="80000"/>
              </a:lnSpc>
              <a:spcBef>
                <a:spcPts val="1125"/>
              </a:spcBef>
              <a:buClr>
                <a:srgbClr val="333333"/>
              </a:buClr>
              <a:buSzPct val="100000"/>
              <a:buFont typeface="Arial"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333333"/>
                </a:solidFill>
                <a:latin typeface="HelveticaNeue Condensed"/>
                <a:cs typeface="Times New Roman" pitchFamily="18" charset="0"/>
              </a:rPr>
              <a:t>This document and information and ideas herein may not be disclosed, copied, reproduced or distributed to anyone outside Fortinet, Inc. without prior written consent of Fortinet, Inc. </a:t>
            </a:r>
          </a:p>
          <a:p>
            <a:pPr eaLnBrk="0" hangingPunct="0">
              <a:lnSpc>
                <a:spcPct val="80000"/>
              </a:lnSpc>
              <a:spcBef>
                <a:spcPts val="1125"/>
              </a:spcBef>
              <a:buClr>
                <a:srgbClr val="333333"/>
              </a:buClr>
              <a:buSzPct val="100000"/>
              <a:buFont typeface="Arial"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333333"/>
                </a:solidFill>
                <a:latin typeface="HelveticaNeue Condensed"/>
                <a:cs typeface="Times New Roman" pitchFamily="18" charset="0"/>
              </a:rPr>
              <a:t>This information is pre-release and forward looking and therefore is subject to change without notice. </a:t>
            </a:r>
          </a:p>
          <a:p>
            <a:pPr eaLnBrk="0" hangingPunct="0">
              <a:lnSpc>
                <a:spcPct val="80000"/>
              </a:lnSpc>
              <a:spcBef>
                <a:spcPts val="1125"/>
              </a:spcBef>
              <a:buClr>
                <a:srgbClr val="333333"/>
              </a:buClr>
              <a:buSzPct val="100000"/>
              <a:buFont typeface="Arial"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333333"/>
                </a:solidFill>
                <a:latin typeface="HelveticaNeue Condensed"/>
                <a:cs typeface="Times New Roman" pitchFamily="18" charset="0"/>
              </a:rPr>
              <a:t>The purpose of this document is to provide a statement of the current direction of Fortinet’s product strategy and product marketing efforts.  </a:t>
            </a:r>
          </a:p>
          <a:p>
            <a:pPr eaLnBrk="0" hangingPunct="0">
              <a:lnSpc>
                <a:spcPct val="80000"/>
              </a:lnSpc>
              <a:spcBef>
                <a:spcPts val="1125"/>
              </a:spcBef>
              <a:buClr>
                <a:srgbClr val="333333"/>
              </a:buClr>
              <a:buSzPct val="100000"/>
              <a:buFont typeface="Arial"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a:solidFill>
                  <a:srgbClr val="333333"/>
                </a:solidFill>
                <a:latin typeface="HelveticaNeue Condensed"/>
                <a:cs typeface="Times New Roman" pitchFamily="18" charset="0"/>
              </a:rPr>
              <a:t>Please note that this Product Roadmap is neither intended to bind Fortinet to any particular course of product marketing and development nor to constitute a part of the license agreement or any contractual agreement with Fortinet or its subsidiaries or affiliates</a:t>
            </a:r>
            <a:r>
              <a:rPr lang="en-GB" sz="1600" i="1">
                <a:solidFill>
                  <a:srgbClr val="333333"/>
                </a:solidFill>
                <a:latin typeface="HelveticaNeue Condensed"/>
                <a:cs typeface="Times New Roman" pitchFamily="18" charset="0"/>
              </a:rPr>
              <a:t>.</a:t>
            </a:r>
            <a:endParaRPr lang="en-GB" sz="1600">
              <a:solidFill>
                <a:srgbClr val="333333"/>
              </a:solidFill>
              <a:latin typeface="HelveticaNeue Condensed"/>
              <a:cs typeface="Times New Roman" pitchFamily="18" charset="0"/>
            </a:endParaRPr>
          </a:p>
        </p:txBody>
      </p:sp>
    </p:spTree>
    <p:extLst>
      <p:ext uri="{BB962C8B-B14F-4D97-AF65-F5344CB8AC3E}">
        <p14:creationId xmlns:p14="http://schemas.microsoft.com/office/powerpoint/2010/main" val="1309975478"/>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stretch>
            <a:fillRect/>
          </a:stretch>
        </p:blipFill>
        <p:spPr>
          <a:xfrm>
            <a:off x="6629400" y="1143000"/>
            <a:ext cx="2166348" cy="2166348"/>
          </a:xfrm>
          <a:prstGeom prst="rect">
            <a:avLst/>
          </a:prstGeom>
        </p:spPr>
      </p:pic>
      <p:sp>
        <p:nvSpPr>
          <p:cNvPr id="6" name="Title 5"/>
          <p:cNvSpPr>
            <a:spLocks noGrp="1"/>
          </p:cNvSpPr>
          <p:nvPr>
            <p:ph type="title"/>
          </p:nvPr>
        </p:nvSpPr>
        <p:spPr>
          <a:xfrm>
            <a:off x="457200" y="244158"/>
            <a:ext cx="8229600" cy="565150"/>
          </a:xfrm>
        </p:spPr>
        <p:txBody>
          <a:bodyPr/>
          <a:lstStyle/>
          <a:p>
            <a:r>
              <a:rPr lang="en-US" dirty="0" smtClean="0"/>
              <a:t>11ac Performance</a:t>
            </a:r>
            <a:endParaRPr lang="en-US" dirty="0"/>
          </a:p>
        </p:txBody>
      </p:sp>
      <p:sp>
        <p:nvSpPr>
          <p:cNvPr id="7" name="Text Placeholder 6"/>
          <p:cNvSpPr>
            <a:spLocks noGrp="1"/>
          </p:cNvSpPr>
          <p:nvPr>
            <p:ph type="body" sz="quarter" idx="11"/>
          </p:nvPr>
        </p:nvSpPr>
        <p:spPr>
          <a:xfrm>
            <a:off x="229997" y="1357495"/>
            <a:ext cx="6399403" cy="1951853"/>
          </a:xfrm>
        </p:spPr>
        <p:txBody>
          <a:bodyPr/>
          <a:lstStyle/>
          <a:p>
            <a:r>
              <a:rPr lang="en-US" dirty="0" smtClean="0"/>
              <a:t>Increased channel width and encoding</a:t>
            </a:r>
            <a:br>
              <a:rPr lang="en-US" dirty="0" smtClean="0"/>
            </a:br>
            <a:r>
              <a:rPr lang="en-US" dirty="0" smtClean="0"/>
              <a:t>(up to 160 MHz)</a:t>
            </a:r>
          </a:p>
          <a:p>
            <a:r>
              <a:rPr lang="en-US" dirty="0"/>
              <a:t>3x3 MIMO delivers a maximum client association </a:t>
            </a:r>
            <a:r>
              <a:rPr lang="en-US" dirty="0" smtClean="0"/>
              <a:t>range </a:t>
            </a:r>
            <a:r>
              <a:rPr lang="en-US" dirty="0"/>
              <a:t>of </a:t>
            </a:r>
            <a:r>
              <a:rPr lang="en-US" dirty="0" smtClean="0"/>
              <a:t>1.3Gbps</a:t>
            </a:r>
          </a:p>
          <a:p>
            <a:r>
              <a:rPr lang="en-US" dirty="0" smtClean="0"/>
              <a:t>4x4 MIMO up to 3.4 </a:t>
            </a:r>
            <a:r>
              <a:rPr lang="en-US" dirty="0" err="1" smtClean="0"/>
              <a:t>Gbps</a:t>
            </a:r>
            <a:r>
              <a:rPr lang="en-US" dirty="0" smtClean="0"/>
              <a:t> with Wave-2</a:t>
            </a:r>
          </a:p>
          <a:p>
            <a:endParaRPr lang="en-US" dirty="0"/>
          </a:p>
        </p:txBody>
      </p:sp>
      <p:graphicFrame>
        <p:nvGraphicFramePr>
          <p:cNvPr id="8" name="Content Placeholder 4"/>
          <p:cNvGraphicFramePr>
            <a:graphicFrameLocks/>
          </p:cNvGraphicFramePr>
          <p:nvPr>
            <p:extLst>
              <p:ext uri="{D42A27DB-BD31-4B8C-83A1-F6EECF244321}">
                <p14:modId xmlns:p14="http://schemas.microsoft.com/office/powerpoint/2010/main" val="3378821089"/>
              </p:ext>
            </p:extLst>
          </p:nvPr>
        </p:nvGraphicFramePr>
        <p:xfrm>
          <a:off x="533400" y="3733800"/>
          <a:ext cx="8153400" cy="1783326"/>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434392"/>
                <a:gridCol w="1368340"/>
                <a:gridCol w="1783556"/>
                <a:gridCol w="1783556"/>
                <a:gridCol w="1783556"/>
              </a:tblGrid>
              <a:tr h="370840">
                <a:tc>
                  <a:txBody>
                    <a:bodyPr/>
                    <a:lstStyle/>
                    <a:p>
                      <a:pPr algn="l"/>
                      <a:r>
                        <a:rPr kumimoji="0" lang="en-US" sz="1100" u="none" strike="noStrike" cap="none" normalizeH="0" baseline="0" dirty="0" smtClean="0">
                          <a:ln>
                            <a:noFill/>
                          </a:ln>
                          <a:effectLst/>
                        </a:rPr>
                        <a:t>Specification</a:t>
                      </a:r>
                      <a:endParaRPr lang="en-US" sz="1100" dirty="0"/>
                    </a:p>
                  </a:txBody>
                  <a:tcPr anchor="ctr"/>
                </a:tc>
                <a:tc>
                  <a:txBody>
                    <a:bodyPr/>
                    <a:lstStyle/>
                    <a:p>
                      <a:pPr algn="l"/>
                      <a:r>
                        <a:rPr lang="en-US" sz="1100" dirty="0" smtClean="0"/>
                        <a:t>802.11n</a:t>
                      </a:r>
                      <a:endParaRPr lang="en-US" sz="1100" dirty="0"/>
                    </a:p>
                  </a:txBody>
                  <a:tcPr anchor="ctr"/>
                </a:tc>
                <a:tc>
                  <a:txBody>
                    <a:bodyPr/>
                    <a:lstStyle/>
                    <a:p>
                      <a:pPr algn="l"/>
                      <a:r>
                        <a:rPr lang="en-US" sz="1100" dirty="0" smtClean="0"/>
                        <a:t>802.11ac wave-1</a:t>
                      </a:r>
                      <a:endParaRPr lang="en-US" sz="1100" dirty="0"/>
                    </a:p>
                  </a:txBody>
                  <a:tcPr anchor="ctr"/>
                </a:tc>
                <a:tc>
                  <a:txBody>
                    <a:bodyPr/>
                    <a:lstStyle/>
                    <a:p>
                      <a:pPr algn="l"/>
                      <a:r>
                        <a:rPr lang="en-US" sz="1100" dirty="0" smtClean="0"/>
                        <a:t>802.11ac wave-2</a:t>
                      </a:r>
                      <a:endParaRPr lang="en-US" sz="1100" dirty="0"/>
                    </a:p>
                  </a:txBody>
                  <a:tcPr anchor="ctr"/>
                </a:tc>
                <a:tc>
                  <a:txBody>
                    <a:bodyPr/>
                    <a:lstStyle/>
                    <a:p>
                      <a:pPr algn="l"/>
                      <a:r>
                        <a:rPr lang="en-US" sz="1100" dirty="0" smtClean="0"/>
                        <a:t>Benefit</a:t>
                      </a:r>
                      <a:endParaRPr lang="en-US" sz="1100" dirty="0"/>
                    </a:p>
                  </a:txBody>
                  <a:tcPr anchor="ctr"/>
                </a:tc>
              </a:tr>
              <a:tr h="299966">
                <a:tc>
                  <a:txBody>
                    <a:bodyPr/>
                    <a:lstStyle/>
                    <a:p>
                      <a:r>
                        <a:rPr lang="en-US" sz="1200" dirty="0" smtClean="0"/>
                        <a:t>Frequency</a:t>
                      </a:r>
                      <a:endParaRPr lang="en-US" sz="1200" b="1" dirty="0">
                        <a:solidFill>
                          <a:srgbClr val="FFFFFF"/>
                        </a:solidFill>
                      </a:endParaRPr>
                    </a:p>
                  </a:txBody>
                  <a:tcPr anchor="ctr">
                    <a:solidFill>
                      <a:srgbClr val="465B6D"/>
                    </a:solidFill>
                  </a:tcPr>
                </a:tc>
                <a:tc>
                  <a:txBody>
                    <a:bodyPr/>
                    <a:lstStyle/>
                    <a:p>
                      <a:r>
                        <a:rPr lang="en-US" sz="1100" b="0" i="0" dirty="0" smtClean="0">
                          <a:latin typeface="+mn-lt"/>
                        </a:rPr>
                        <a:t>2.4GHz / 5GHz</a:t>
                      </a:r>
                      <a:endParaRPr lang="en-US" sz="1100" b="0" i="0" dirty="0">
                        <a:latin typeface="+mn-lt"/>
                      </a:endParaRPr>
                    </a:p>
                  </a:txBody>
                  <a:tcPr anchor="ctr"/>
                </a:tc>
                <a:tc>
                  <a:txBody>
                    <a:bodyPr/>
                    <a:lstStyle/>
                    <a:p>
                      <a:r>
                        <a:rPr lang="en-US" sz="1100" b="0" i="0" dirty="0" smtClean="0">
                          <a:latin typeface="+mn-lt"/>
                        </a:rPr>
                        <a:t>5GHz</a:t>
                      </a:r>
                      <a:endParaRPr lang="en-US" sz="1100" b="0" i="0" dirty="0">
                        <a:latin typeface="+mn-lt"/>
                      </a:endParaRPr>
                    </a:p>
                  </a:txBody>
                  <a:tcPr anchor="ctr"/>
                </a:tc>
                <a:tc>
                  <a:txBody>
                    <a:bodyPr/>
                    <a:lstStyle/>
                    <a:p>
                      <a:r>
                        <a:rPr lang="en-US" sz="1100" b="0" i="0" dirty="0" smtClean="0">
                          <a:latin typeface="+mn-lt"/>
                        </a:rPr>
                        <a:t>5GHz</a:t>
                      </a:r>
                      <a:endParaRPr lang="en-US" sz="1100" b="0" i="0" dirty="0">
                        <a:latin typeface="+mn-lt"/>
                      </a:endParaRPr>
                    </a:p>
                  </a:txBody>
                  <a:tcPr anchor="ctr"/>
                </a:tc>
                <a:tc>
                  <a:txBody>
                    <a:bodyPr/>
                    <a:lstStyle/>
                    <a:p>
                      <a:r>
                        <a:rPr lang="en-US" sz="1100" b="0" i="0" dirty="0" smtClean="0">
                          <a:latin typeface="+mn-lt"/>
                        </a:rPr>
                        <a:t>Reduced interference</a:t>
                      </a:r>
                      <a:endParaRPr lang="en-US" sz="1100" b="0" i="0" dirty="0">
                        <a:latin typeface="+mn-lt"/>
                      </a:endParaRPr>
                    </a:p>
                  </a:txBody>
                  <a:tcPr anchor="ctr"/>
                </a:tc>
              </a:tr>
              <a:tr h="370840">
                <a:tc>
                  <a:txBody>
                    <a:bodyPr/>
                    <a:lstStyle/>
                    <a:p>
                      <a:r>
                        <a:rPr lang="en-US" sz="1200" b="1" dirty="0" smtClean="0">
                          <a:solidFill>
                            <a:schemeClr val="lt1"/>
                          </a:solidFill>
                        </a:rPr>
                        <a:t>MIMO</a:t>
                      </a:r>
                      <a:r>
                        <a:rPr lang="en-US" sz="1200" b="1" baseline="0" dirty="0" smtClean="0">
                          <a:solidFill>
                            <a:schemeClr val="lt1"/>
                          </a:solidFill>
                        </a:rPr>
                        <a:t> 3x3  </a:t>
                      </a:r>
                      <a:endParaRPr lang="en-US" sz="1200" b="1" dirty="0" smtClean="0">
                        <a:solidFill>
                          <a:srgbClr val="FFFFFF"/>
                        </a:solidFill>
                      </a:endParaRPr>
                    </a:p>
                  </a:txBody>
                  <a:tcPr anchor="ctr">
                    <a:solidFill>
                      <a:srgbClr val="465B6D"/>
                    </a:solidFill>
                  </a:tcPr>
                </a:tc>
                <a:tc>
                  <a:txBody>
                    <a:bodyPr/>
                    <a:lstStyle/>
                    <a:p>
                      <a:r>
                        <a:rPr lang="en-US" sz="1100" dirty="0" smtClean="0"/>
                        <a:t>450Mbps</a:t>
                      </a:r>
                      <a:endParaRPr lang="en-US" sz="1100" dirty="0"/>
                    </a:p>
                  </a:txBody>
                  <a:tcPr anchor="ctr"/>
                </a:tc>
                <a:tc>
                  <a:txBody>
                    <a:bodyPr/>
                    <a:lstStyle/>
                    <a:p>
                      <a:r>
                        <a:rPr lang="en-US" sz="1100" dirty="0" smtClean="0"/>
                        <a:t>1,300Mbps</a:t>
                      </a:r>
                      <a:endParaRPr lang="en-US" sz="1100" dirty="0"/>
                    </a:p>
                  </a:txBody>
                  <a:tcPr anchor="ctr"/>
                </a:tc>
                <a:tc>
                  <a:txBody>
                    <a:bodyPr/>
                    <a:lstStyle/>
                    <a:p>
                      <a:r>
                        <a:rPr lang="en-US" sz="1100" dirty="0" smtClean="0"/>
                        <a:t>3,467 Mbps</a:t>
                      </a:r>
                      <a:r>
                        <a:rPr lang="en-US" sz="1100" baseline="0" dirty="0" smtClean="0"/>
                        <a:t> (4x4:4 SS)</a:t>
                      </a:r>
                      <a:endParaRPr lang="en-US" sz="1100" dirty="0"/>
                    </a:p>
                  </a:txBody>
                  <a:tcPr anchor="ctr"/>
                </a:tc>
                <a:tc>
                  <a:txBody>
                    <a:bodyPr/>
                    <a:lstStyle/>
                    <a:p>
                      <a:r>
                        <a:rPr lang="en-US" sz="1100" dirty="0" smtClean="0"/>
                        <a:t>Throughput</a:t>
                      </a:r>
                      <a:endParaRPr lang="en-US" sz="1100" dirty="0"/>
                    </a:p>
                  </a:txBody>
                  <a:tcPr anchor="ctr"/>
                </a:tc>
              </a:tr>
              <a:tr h="370840">
                <a:tc>
                  <a:txBody>
                    <a:bodyPr/>
                    <a:lstStyle/>
                    <a:p>
                      <a:r>
                        <a:rPr lang="en-US" sz="1200" dirty="0" smtClean="0"/>
                        <a:t>Beam forming</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kern="1200" dirty="0" smtClean="0"/>
                        <a:t>Optional</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kern="1200" dirty="0" smtClean="0"/>
                        <a:t>Standard</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kern="1200" dirty="0" smtClean="0"/>
                        <a:t>Standard</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kern="1200" dirty="0" smtClean="0"/>
                        <a:t>Range and reliability</a:t>
                      </a:r>
                    </a:p>
                  </a:txBody>
                  <a:tcPr anchor="ct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FFFFFF"/>
                          </a:solidFill>
                        </a:rPr>
                        <a:t>Multi User MIMO</a:t>
                      </a: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131313"/>
                          </a:solidFill>
                          <a:effectLst/>
                          <a:latin typeface="HelveticaNeue Condensed" pitchFamily="34" charset="0"/>
                        </a:rPr>
                        <a:t>No</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131313"/>
                          </a:solidFill>
                          <a:effectLst/>
                          <a:latin typeface="HelveticaNeue Condensed" pitchFamily="34" charset="0"/>
                        </a:rPr>
                        <a:t>No</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131313"/>
                          </a:solidFill>
                          <a:effectLst/>
                          <a:latin typeface="HelveticaNeue Condensed" pitchFamily="34" charset="0"/>
                        </a:rPr>
                        <a:t>Yes</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131313"/>
                          </a:solidFill>
                          <a:effectLst/>
                          <a:latin typeface="HelveticaNeue Condensed" pitchFamily="34" charset="0"/>
                        </a:rPr>
                        <a:t>Client capacity</a:t>
                      </a:r>
                    </a:p>
                  </a:txBody>
                  <a:tcPr anchor="ctr"/>
                </a:tc>
              </a:tr>
            </a:tbl>
          </a:graphicData>
        </a:graphic>
      </p:graphicFrame>
    </p:spTree>
    <p:extLst>
      <p:ext uri="{BB962C8B-B14F-4D97-AF65-F5344CB8AC3E}">
        <p14:creationId xmlns:p14="http://schemas.microsoft.com/office/powerpoint/2010/main" val="2301342205"/>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FortiAP Technical Specifications</a:t>
            </a:r>
            <a:endParaRPr lang="en-US" dirty="0"/>
          </a:p>
        </p:txBody>
      </p:sp>
      <p:sp>
        <p:nvSpPr>
          <p:cNvPr id="3" name="Subtitle 2"/>
          <p:cNvSpPr>
            <a:spLocks noGrp="1"/>
          </p:cNvSpPr>
          <p:nvPr>
            <p:ph type="subTitle" idx="1"/>
          </p:nvPr>
        </p:nvSpPr>
        <p:spPr/>
        <p:txBody>
          <a:bodyPr/>
          <a:lstStyle/>
          <a:p>
            <a:r>
              <a:rPr lang="en-US" dirty="0" smtClean="0"/>
              <a:t>Slides for reference</a:t>
            </a:r>
            <a:endParaRPr lang="en-US" dirty="0"/>
          </a:p>
        </p:txBody>
      </p:sp>
      <p:sp>
        <p:nvSpPr>
          <p:cNvPr id="4" name="Text Placeholder 3"/>
          <p:cNvSpPr>
            <a:spLocks noGrp="1"/>
          </p:cNvSpPr>
          <p:nvPr>
            <p:ph type="body" sz="quarter" idx="10"/>
          </p:nvPr>
        </p:nvSpPr>
        <p:spPr/>
        <p:txBody>
          <a:bodyPr/>
          <a:lstStyle/>
          <a:p>
            <a:endParaRPr lang="en-US"/>
          </a:p>
        </p:txBody>
      </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4663" y="1211101"/>
            <a:ext cx="2699438" cy="2622090"/>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31155" y="1187583"/>
            <a:ext cx="1095722" cy="2504508"/>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536154452"/>
              </p:ext>
            </p:extLst>
          </p:nvPr>
        </p:nvGraphicFramePr>
        <p:xfrm>
          <a:off x="457200" y="3886200"/>
          <a:ext cx="8305800" cy="1620164"/>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dk1"/>
                          </a:solidFill>
                          <a:effectLst/>
                          <a:latin typeface="+mn-lt"/>
                        </a:rPr>
                        <a:t>Target Environment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Simultaneous SSIDs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Number of Antenna</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Number of Radio</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err="1" smtClean="0">
                          <a:ln>
                            <a:noFill/>
                          </a:ln>
                          <a:solidFill>
                            <a:schemeClr val="tx1"/>
                          </a:solidFill>
                          <a:effectLst/>
                          <a:latin typeface="+mn-lt"/>
                        </a:rPr>
                        <a:t>PoE</a:t>
                      </a:r>
                      <a:r>
                        <a:rPr kumimoji="0" lang="en-US" sz="1000" b="0"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TX</a:t>
                      </a:r>
                      <a:r>
                        <a:rPr lang="en-US" sz="1000" b="0" i="0" baseline="0" dirty="0" smtClean="0">
                          <a:latin typeface="+mn-lt"/>
                        </a:rPr>
                        <a:t> / RX Stream (802.11n)</a:t>
                      </a:r>
                      <a:endParaRPr lang="en-US" sz="1000" b="0"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Integrated AC</a:t>
                      </a:r>
                    </a:p>
                  </a:txBody>
                  <a:tcPr marL="61703" marR="61703" marT="34706" marB="34706" anchor="ctr" horzOverflow="overflow"/>
                </a:tc>
              </a:tr>
            </a:tbl>
          </a:graphicData>
        </a:graphic>
      </p:graphicFrame>
    </p:spTree>
    <p:extLst>
      <p:ext uri="{BB962C8B-B14F-4D97-AF65-F5344CB8AC3E}">
        <p14:creationId xmlns:p14="http://schemas.microsoft.com/office/powerpoint/2010/main" val="2972377852"/>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429000" y="2514600"/>
            <a:ext cx="3352800" cy="1026225"/>
          </a:xfrm>
          <a:prstGeom prst="rect">
            <a:avLst/>
          </a:prstGeom>
        </p:spPr>
      </p:pic>
      <p:sp>
        <p:nvSpPr>
          <p:cNvPr id="2" name="Title 1"/>
          <p:cNvSpPr>
            <a:spLocks noGrp="1"/>
          </p:cNvSpPr>
          <p:nvPr>
            <p:ph type="title"/>
          </p:nvPr>
        </p:nvSpPr>
        <p:spPr/>
        <p:txBody>
          <a:bodyPr anchor="ctr"/>
          <a:lstStyle/>
          <a:p>
            <a:r>
              <a:rPr lang="en-US" dirty="0" smtClean="0"/>
              <a:t>FortiAP 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3574261922"/>
              </p:ext>
            </p:extLst>
          </p:nvPr>
        </p:nvGraphicFramePr>
        <p:xfrm>
          <a:off x="457200" y="3886200"/>
          <a:ext cx="8305800" cy="1620164"/>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dk1"/>
                          </a:solidFill>
                          <a:effectLst/>
                          <a:latin typeface="+mn-lt"/>
                        </a:rPr>
                        <a:t>Target Environment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Simultaneous SSIDs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Number of Antenna</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Number of Radio</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err="1" smtClean="0">
                          <a:ln>
                            <a:noFill/>
                          </a:ln>
                          <a:solidFill>
                            <a:schemeClr val="tx1"/>
                          </a:solidFill>
                          <a:effectLst/>
                          <a:latin typeface="+mn-lt"/>
                        </a:rPr>
                        <a:t>PoE</a:t>
                      </a:r>
                      <a:r>
                        <a:rPr kumimoji="0" lang="en-US" sz="1000" b="0"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TX</a:t>
                      </a:r>
                      <a:r>
                        <a:rPr lang="en-US" sz="1000" b="0" i="0" baseline="0" dirty="0" smtClean="0">
                          <a:latin typeface="+mn-lt"/>
                        </a:rPr>
                        <a:t> / RX Stream (802.11n)</a:t>
                      </a:r>
                      <a:endParaRPr lang="en-US" sz="1000" b="0"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200" y="1676400"/>
            <a:ext cx="3352800" cy="1839620"/>
          </a:xfrm>
          <a:prstGeom prst="rect">
            <a:avLst/>
          </a:prstGeom>
        </p:spPr>
      </p:pic>
    </p:spTree>
    <p:extLst>
      <p:ext uri="{BB962C8B-B14F-4D97-AF65-F5344CB8AC3E}">
        <p14:creationId xmlns:p14="http://schemas.microsoft.com/office/powerpoint/2010/main" val="851967392"/>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3934216909"/>
              </p:ext>
            </p:extLst>
          </p:nvPr>
        </p:nvGraphicFramePr>
        <p:xfrm>
          <a:off x="3581400" y="1981200"/>
          <a:ext cx="5181600" cy="2880360"/>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884218"/>
                <a:gridCol w="3297382"/>
              </a:tblGrid>
              <a:tr h="232642">
                <a:tc gridSpan="2">
                  <a:txBody>
                    <a:bodyPr/>
                    <a:lstStyle/>
                    <a:p>
                      <a:pPr algn="l"/>
                      <a:r>
                        <a:rPr kumimoji="0" lang="en-US" sz="1100" u="none" strike="noStrike" cap="none" normalizeH="0" baseline="0" dirty="0" smtClean="0">
                          <a:ln>
                            <a:noFill/>
                          </a:ln>
                          <a:effectLst/>
                        </a:rPr>
                        <a:t>Specification</a:t>
                      </a:r>
                      <a:endParaRPr lang="en-US" sz="1100" dirty="0"/>
                    </a:p>
                  </a:txBody>
                  <a:tcPr anchor="ctr"/>
                </a:tc>
                <a:tc hMerge="1">
                  <a:txBody>
                    <a:bodyPr/>
                    <a:lstStyle/>
                    <a:p>
                      <a:pPr algn="ctr"/>
                      <a:endParaRPr lang="en-US" sz="1100" dirty="0"/>
                    </a:p>
                  </a:txBody>
                  <a:tcPr anchor="ctr"/>
                </a:tc>
              </a:tr>
              <a:tr h="188180">
                <a:tc>
                  <a:txBody>
                    <a:bodyPr/>
                    <a:lstStyle/>
                    <a:p>
                      <a:pPr algn="l"/>
                      <a:r>
                        <a:rPr lang="en-US" sz="1200" b="1" dirty="0" smtClean="0">
                          <a:solidFill>
                            <a:srgbClr val="FFFFFF"/>
                          </a:solidFill>
                        </a:rPr>
                        <a:t>Use Case</a:t>
                      </a: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err="1" smtClean="0">
                          <a:ln>
                            <a:noFill/>
                          </a:ln>
                          <a:solidFill>
                            <a:schemeClr val="dk1"/>
                          </a:solidFill>
                          <a:effectLst/>
                          <a:latin typeface="+mn-lt"/>
                          <a:ea typeface="+mn-ea"/>
                          <a:cs typeface="+mn-cs"/>
                        </a:rPr>
                        <a:t>FortiPresence</a:t>
                      </a:r>
                      <a:r>
                        <a:rPr kumimoji="0" lang="en-GB" sz="1100" u="none" strike="noStrike" kern="1200" cap="none" normalizeH="0" baseline="0" dirty="0" smtClean="0">
                          <a:ln>
                            <a:noFill/>
                          </a:ln>
                          <a:solidFill>
                            <a:schemeClr val="dk1"/>
                          </a:solidFill>
                          <a:effectLst/>
                          <a:latin typeface="+mn-lt"/>
                          <a:ea typeface="+mn-ea"/>
                          <a:cs typeface="+mn-cs"/>
                        </a:rPr>
                        <a:t> Sensor or Travel/SOHO (USB powered)</a:t>
                      </a:r>
                    </a:p>
                  </a:txBody>
                  <a:tcPr anchor="ctr"/>
                </a:tc>
              </a:tr>
              <a:tr h="232642">
                <a:tc>
                  <a:txBody>
                    <a:bodyPr/>
                    <a:lstStyle/>
                    <a:p>
                      <a:pPr algn="l"/>
                      <a:r>
                        <a:rPr lang="en-US" sz="1200" dirty="0" smtClean="0"/>
                        <a:t>Form Factor</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100" u="none" strike="noStrike" cap="none" normalizeH="0" baseline="0" dirty="0" smtClean="0">
                          <a:ln>
                            <a:noFill/>
                          </a:ln>
                          <a:effectLst/>
                        </a:rPr>
                        <a:t>Small, portable</a:t>
                      </a:r>
                      <a:endParaRPr kumimoji="0" lang="en-GB" sz="1100" b="0" i="0" u="none" strike="noStrike" cap="none" normalizeH="0" baseline="0" dirty="0" smtClean="0">
                        <a:ln>
                          <a:noFill/>
                        </a:ln>
                        <a:solidFill>
                          <a:srgbClr val="131313"/>
                        </a:solidFill>
                        <a:effectLst/>
                        <a:latin typeface="+mn-lt"/>
                      </a:endParaRPr>
                    </a:p>
                  </a:txBody>
                  <a:tcPr anchor="ctr"/>
                </a:tc>
              </a:tr>
              <a:tr h="232642">
                <a:tc>
                  <a:txBody>
                    <a:bodyPr/>
                    <a:lstStyle/>
                    <a:p>
                      <a:pPr algn="l"/>
                      <a:r>
                        <a:rPr lang="fr-FR" sz="1200" dirty="0" smtClean="0"/>
                        <a:t>Rx / Tx</a:t>
                      </a:r>
                      <a:endParaRPr lang="fr-FR"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0" i="0" u="none" strike="noStrike" cap="none" normalizeH="0" baseline="0" dirty="0" smtClean="0">
                          <a:ln>
                            <a:noFill/>
                          </a:ln>
                          <a:solidFill>
                            <a:schemeClr val="tx1"/>
                          </a:solidFill>
                          <a:effectLst/>
                          <a:latin typeface="+mn-lt"/>
                        </a:rPr>
                        <a:t>2x2</a:t>
                      </a:r>
                    </a:p>
                  </a:txBody>
                  <a:tcPr anchor="ctr"/>
                </a:tc>
              </a:tr>
              <a:tr h="232642">
                <a:tc>
                  <a:txBody>
                    <a:bodyPr/>
                    <a:lstStyle/>
                    <a:p>
                      <a:pPr algn="l"/>
                      <a:r>
                        <a:rPr lang="en-US" sz="1200" dirty="0" smtClean="0"/>
                        <a:t>Radio 1</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2.4 GHz b/g/n (up to 150 Mbps)</a:t>
                      </a:r>
                      <a:endParaRPr kumimoji="0" lang="en-US" sz="1100" b="0" i="0" u="none" strike="noStrike" cap="none" normalizeH="0" baseline="0" dirty="0" smtClean="0">
                        <a:ln>
                          <a:noFill/>
                        </a:ln>
                        <a:solidFill>
                          <a:srgbClr val="131313"/>
                        </a:solidFill>
                        <a:effectLst/>
                        <a:latin typeface="+mn-lt"/>
                      </a:endParaRPr>
                    </a:p>
                  </a:txBody>
                  <a:tcPr anchor="ctr"/>
                </a:tc>
              </a:tr>
              <a:tr h="232642">
                <a:tc>
                  <a:txBody>
                    <a:bodyPr/>
                    <a:lstStyle/>
                    <a:p>
                      <a:pPr algn="l"/>
                      <a:r>
                        <a:rPr lang="en-US" sz="1200" dirty="0" smtClean="0"/>
                        <a:t>Radio 2</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mn-lt"/>
                      </a:endParaRPr>
                    </a:p>
                  </a:txBody>
                  <a:tcPr anchor="ctr"/>
                </a:tc>
              </a:tr>
              <a:tr h="232642">
                <a:tc>
                  <a:txBody>
                    <a:bodyPr/>
                    <a:lstStyle/>
                    <a:p>
                      <a:pPr algn="l"/>
                      <a:r>
                        <a:rPr lang="en-US" sz="1200" dirty="0" err="1" smtClean="0"/>
                        <a:t>PoE</a:t>
                      </a:r>
                      <a:endParaRPr lang="en-US" sz="1200" b="1" dirty="0" smtClean="0">
                        <a:solidFill>
                          <a:srgbClr val="FFFFFF"/>
                        </a:solidFill>
                      </a:endParaRPr>
                    </a:p>
                  </a:txBody>
                  <a:tcPr anchor="ctr">
                    <a:solidFill>
                      <a:srgbClr val="465B6D"/>
                    </a:solidFill>
                  </a:tcPr>
                </a:tc>
                <a:tc>
                  <a:txBody>
                    <a:bodyPr/>
                    <a:lstStyle/>
                    <a:p>
                      <a:pPr algn="l"/>
                      <a:r>
                        <a:rPr kumimoji="0" lang="en-US" sz="1100" b="0" i="0" u="none" strike="noStrike" cap="none" normalizeH="0" baseline="0" dirty="0" smtClean="0">
                          <a:ln>
                            <a:noFill/>
                          </a:ln>
                          <a:effectLst/>
                          <a:latin typeface="+mn-lt"/>
                        </a:rPr>
                        <a:t>-</a:t>
                      </a:r>
                      <a:endParaRPr lang="en-US" sz="1100" b="0" i="0" dirty="0">
                        <a:latin typeface="+mn-lt"/>
                      </a:endParaRPr>
                    </a:p>
                  </a:txBody>
                  <a:tcPr anchor="ctr"/>
                </a:tc>
              </a:tr>
              <a:tr h="232642">
                <a:tc>
                  <a:txBody>
                    <a:bodyPr/>
                    <a:lstStyle/>
                    <a:p>
                      <a:pPr algn="l"/>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u="none" strike="noStrike" cap="none" normalizeH="0" baseline="0" dirty="0" smtClean="0">
                          <a:ln>
                            <a:noFill/>
                          </a:ln>
                          <a:effectLst/>
                        </a:rPr>
                        <a:t>1 internal</a:t>
                      </a:r>
                      <a:endParaRPr kumimoji="0" lang="en-GB" sz="1100" b="0" i="0" u="none" strike="noStrike" cap="none" normalizeH="0" baseline="0" dirty="0" smtClean="0">
                        <a:ln>
                          <a:noFill/>
                        </a:ln>
                        <a:solidFill>
                          <a:srgbClr val="000000"/>
                        </a:solidFill>
                        <a:effectLst/>
                        <a:latin typeface="+mn-lt"/>
                      </a:endParaRPr>
                    </a:p>
                  </a:txBody>
                  <a:tcPr anchor="ctr"/>
                </a:tc>
              </a:tr>
              <a:tr h="232642">
                <a:tc>
                  <a:txBody>
                    <a:bodyPr/>
                    <a:lstStyle/>
                    <a:p>
                      <a:pPr algn="l"/>
                      <a:r>
                        <a:rPr lang="en-US" sz="1200" dirty="0" smtClean="0"/>
                        <a:t>Ethernet Ports</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effectLst/>
                        </a:rPr>
                        <a:t>2 x FE RJ45</a:t>
                      </a:r>
                      <a:endParaRPr kumimoji="0" lang="en-US" sz="1100" b="0" i="0" u="none" strike="noStrike" cap="none" normalizeH="0" baseline="0" dirty="0" smtClean="0">
                        <a:ln>
                          <a:noFill/>
                        </a:ln>
                        <a:solidFill>
                          <a:srgbClr val="131313"/>
                        </a:solidFill>
                        <a:effectLst/>
                        <a:latin typeface="HelveticaNeue Condensed" pitchFamily="34" charset="0"/>
                      </a:endParaRPr>
                    </a:p>
                  </a:txBody>
                  <a:tcPr anchor="ctr"/>
                </a:tc>
              </a:tr>
              <a:tr h="232642">
                <a:tc>
                  <a:txBody>
                    <a:bodyPr/>
                    <a:lstStyle/>
                    <a:p>
                      <a:pPr algn="l"/>
                      <a:r>
                        <a:rPr lang="en-US" sz="1200" b="1" dirty="0" smtClean="0">
                          <a:solidFill>
                            <a:srgbClr val="FFFFFF"/>
                          </a:solidFill>
                        </a:rPr>
                        <a:t>USB</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131313"/>
                          </a:solidFill>
                          <a:effectLst/>
                          <a:latin typeface="HelveticaNeue Condensed" pitchFamily="34" charset="0"/>
                        </a:rPr>
                        <a:t>2 (incl. 1 for power input)</a:t>
                      </a:r>
                    </a:p>
                  </a:txBody>
                  <a:tcPr anchor="ctr"/>
                </a:tc>
              </a:tr>
            </a:tbl>
          </a:graphicData>
        </a:graphic>
      </p:graphicFrame>
      <p:sp>
        <p:nvSpPr>
          <p:cNvPr id="10" name="Content Placeholder 2"/>
          <p:cNvSpPr>
            <a:spLocks/>
          </p:cNvSpPr>
          <p:nvPr/>
        </p:nvSpPr>
        <p:spPr bwMode="auto">
          <a:xfrm>
            <a:off x="521200" y="3962400"/>
            <a:ext cx="2819400" cy="1143000"/>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FAP-21D</a:t>
            </a:r>
            <a:endParaRPr lang="en-US" sz="1600" b="1" dirty="0">
              <a:solidFill>
                <a:srgbClr val="444F51"/>
              </a:solidFill>
            </a:endParaRPr>
          </a:p>
        </p:txBody>
      </p:sp>
      <p:pic>
        <p:nvPicPr>
          <p:cNvPr id="4" name="Picture 3"/>
          <p:cNvPicPr>
            <a:picLocks noChangeAspect="1"/>
          </p:cNvPicPr>
          <p:nvPr/>
        </p:nvPicPr>
        <p:blipFill rotWithShape="1">
          <a:blip r:embed="rId2" cstate="screen">
            <a:alphaModFix/>
            <a:grayscl/>
            <a:extLst>
              <a:ext uri="{BEBA8EAE-BF5A-486C-A8C5-ECC9F3942E4B}">
                <a14:imgProps xmlns:a14="http://schemas.microsoft.com/office/drawing/2010/main">
                  <a14:imgLayer r:embed="rId3">
                    <a14:imgEffect>
                      <a14:brightnessContrast contrast="-5000"/>
                    </a14:imgEffect>
                  </a14:imgLayer>
                </a14:imgProps>
              </a:ext>
              <a:ext uri="{28A0092B-C50C-407E-A947-70E740481C1C}">
                <a14:useLocalDpi xmlns:a14="http://schemas.microsoft.com/office/drawing/2010/main"/>
              </a:ext>
            </a:extLst>
          </a:blip>
          <a:srcRect/>
          <a:stretch/>
        </p:blipFill>
        <p:spPr>
          <a:xfrm>
            <a:off x="457200" y="2514600"/>
            <a:ext cx="2935552" cy="1285240"/>
          </a:xfrm>
          <a:prstGeom prst="rect">
            <a:avLst/>
          </a:prstGeom>
        </p:spPr>
      </p:pic>
    </p:spTree>
    <p:extLst>
      <p:ext uri="{BB962C8B-B14F-4D97-AF65-F5344CB8AC3E}">
        <p14:creationId xmlns:p14="http://schemas.microsoft.com/office/powerpoint/2010/main" val="926463936"/>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24D</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2196410893"/>
              </p:ext>
            </p:extLst>
          </p:nvPr>
        </p:nvGraphicFramePr>
        <p:xfrm>
          <a:off x="3581400" y="1981200"/>
          <a:ext cx="5181600" cy="2880360"/>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884218"/>
                <a:gridCol w="3297382"/>
              </a:tblGrid>
              <a:tr h="153099">
                <a:tc gridSpan="2">
                  <a:txBody>
                    <a:bodyPr/>
                    <a:lstStyle/>
                    <a:p>
                      <a:pPr algn="l"/>
                      <a:r>
                        <a:rPr kumimoji="0" lang="en-US" sz="1100" u="none" strike="noStrike" cap="none" normalizeH="0" baseline="0" dirty="0" smtClean="0">
                          <a:ln>
                            <a:noFill/>
                          </a:ln>
                          <a:effectLst/>
                        </a:rPr>
                        <a:t>Specification</a:t>
                      </a:r>
                      <a:endParaRPr lang="en-US" sz="1100" dirty="0"/>
                    </a:p>
                  </a:txBody>
                  <a:tcPr anchor="ctr"/>
                </a:tc>
                <a:tc hMerge="1">
                  <a:txBody>
                    <a:bodyPr/>
                    <a:lstStyle/>
                    <a:p>
                      <a:pPr algn="ctr"/>
                      <a:endParaRPr lang="en-US" sz="1100" dirty="0"/>
                    </a:p>
                  </a:txBody>
                  <a:tcPr anchor="ctr"/>
                </a:tc>
              </a:tr>
              <a:tr h="176169">
                <a:tc>
                  <a:txBody>
                    <a:bodyPr/>
                    <a:lstStyle/>
                    <a:p>
                      <a:r>
                        <a:rPr lang="en-US" sz="1200" b="1" dirty="0" smtClean="0">
                          <a:solidFill>
                            <a:srgbClr val="FFFFFF"/>
                          </a:solidFill>
                        </a:rPr>
                        <a:t>Use Case</a:t>
                      </a: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Low density indoor environments</a:t>
                      </a:r>
                      <a:endParaRPr kumimoji="0" lang="en-US" sz="1100" u="none" strike="noStrike" kern="1200" cap="none" normalizeH="0" baseline="0" dirty="0">
                        <a:ln>
                          <a:noFill/>
                        </a:ln>
                        <a:solidFill>
                          <a:schemeClr val="dk1"/>
                        </a:solidFill>
                        <a:effectLst/>
                        <a:latin typeface="+mn-lt"/>
                        <a:ea typeface="+mn-ea"/>
                        <a:cs typeface="+mn-cs"/>
                      </a:endParaRPr>
                    </a:p>
                  </a:txBody>
                  <a:tcPr anchor="ctr"/>
                </a:tc>
              </a:tr>
              <a:tr h="153099">
                <a:tc>
                  <a:txBody>
                    <a:bodyPr/>
                    <a:lstStyle/>
                    <a:p>
                      <a:r>
                        <a:rPr lang="en-US" sz="1200" dirty="0" smtClean="0"/>
                        <a:t>Form Factor</a:t>
                      </a:r>
                      <a:endParaRPr lang="en-US" sz="1200" b="1" dirty="0" smtClean="0">
                        <a:solidFill>
                          <a:srgbClr val="FFFFFF"/>
                        </a:solidFill>
                      </a:endParaRPr>
                    </a:p>
                  </a:txBody>
                  <a:tcPr anchor="ctr">
                    <a:solidFill>
                      <a:srgbClr val="465B6D"/>
                    </a:solidFill>
                  </a:tcPr>
                </a:tc>
                <a:tc>
                  <a:txBody>
                    <a:bodyPr/>
                    <a:lstStyle/>
                    <a:p>
                      <a:pPr algn="l"/>
                      <a:r>
                        <a:rPr kumimoji="0" lang="de-DE" sz="1100" u="none" strike="noStrike" kern="1200" cap="none" normalizeH="0" baseline="0" dirty="0" smtClean="0">
                          <a:ln>
                            <a:noFill/>
                          </a:ln>
                          <a:solidFill>
                            <a:schemeClr val="dk1"/>
                          </a:solidFill>
                          <a:effectLst/>
                          <a:latin typeface="+mn-lt"/>
                          <a:ea typeface="+mn-ea"/>
                          <a:cs typeface="+mn-cs"/>
                        </a:rPr>
                        <a:t>Desktop</a:t>
                      </a:r>
                      <a:endParaRPr kumimoji="0" lang="en-US" sz="1100" u="none" strike="noStrike" kern="1200" cap="none" normalizeH="0" baseline="0" dirty="0">
                        <a:ln>
                          <a:noFill/>
                        </a:ln>
                        <a:solidFill>
                          <a:schemeClr val="dk1"/>
                        </a:solidFill>
                        <a:effectLst/>
                        <a:latin typeface="+mn-lt"/>
                        <a:ea typeface="+mn-ea"/>
                        <a:cs typeface="+mn-cs"/>
                      </a:endParaRPr>
                    </a:p>
                  </a:txBody>
                  <a:tcPr anchor="ctr"/>
                </a:tc>
              </a:tr>
              <a:tr h="153099">
                <a:tc>
                  <a:txBody>
                    <a:bodyPr/>
                    <a:lstStyle/>
                    <a:p>
                      <a:r>
                        <a:rPr lang="fr-FR" sz="1200" dirty="0" smtClean="0"/>
                        <a:t>Rx / Tx</a:t>
                      </a:r>
                      <a:endParaRPr lang="fr-FR"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2x2</a:t>
                      </a:r>
                      <a:endParaRPr kumimoji="0" lang="en-GB" sz="1100" u="none" strike="noStrike" kern="1200" cap="none" normalizeH="0" baseline="0" dirty="0" smtClean="0">
                        <a:ln>
                          <a:noFill/>
                        </a:ln>
                        <a:solidFill>
                          <a:schemeClr val="dk1"/>
                        </a:solidFill>
                        <a:effectLst/>
                        <a:latin typeface="+mn-lt"/>
                        <a:ea typeface="+mn-ea"/>
                        <a:cs typeface="+mn-cs"/>
                      </a:endParaRPr>
                    </a:p>
                  </a:txBody>
                  <a:tcPr anchor="ctr"/>
                </a:tc>
              </a:tr>
              <a:tr h="176169">
                <a:tc>
                  <a:txBody>
                    <a:bodyPr/>
                    <a:lstStyle/>
                    <a:p>
                      <a:r>
                        <a:rPr lang="en-US" sz="1200" dirty="0" smtClean="0"/>
                        <a:t>Radio 1</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hu-HU" sz="1100" u="none" strike="noStrike" kern="1200" cap="none" normalizeH="0" baseline="0" dirty="0" smtClean="0">
                          <a:ln>
                            <a:noFill/>
                          </a:ln>
                          <a:solidFill>
                            <a:schemeClr val="dk1"/>
                          </a:solidFill>
                          <a:effectLst/>
                          <a:latin typeface="+mn-lt"/>
                          <a:ea typeface="+mn-ea"/>
                          <a:cs typeface="+mn-cs"/>
                        </a:rPr>
                        <a:t>2.4/5GHz a/b/g/n (</a:t>
                      </a:r>
                      <a:r>
                        <a:rPr kumimoji="0" lang="en-US" sz="1100" u="none" strike="noStrike" kern="1200" cap="none" normalizeH="0" baseline="0" dirty="0" smtClean="0">
                          <a:ln>
                            <a:noFill/>
                          </a:ln>
                          <a:solidFill>
                            <a:schemeClr val="dk1"/>
                          </a:solidFill>
                          <a:effectLst/>
                          <a:latin typeface="+mn-lt"/>
                          <a:ea typeface="+mn-ea"/>
                          <a:cs typeface="+mn-cs"/>
                        </a:rPr>
                        <a:t>up to </a:t>
                      </a:r>
                      <a:r>
                        <a:rPr kumimoji="0" lang="hu-HU" sz="1100" u="none" strike="noStrike" kern="1200" cap="none" normalizeH="0" baseline="0" dirty="0" smtClean="0">
                          <a:ln>
                            <a:noFill/>
                          </a:ln>
                          <a:solidFill>
                            <a:schemeClr val="dk1"/>
                          </a:solidFill>
                          <a:effectLst/>
                          <a:latin typeface="+mn-lt"/>
                          <a:ea typeface="+mn-ea"/>
                          <a:cs typeface="+mn-cs"/>
                        </a:rPr>
                        <a:t>300 mbps)</a:t>
                      </a:r>
                    </a:p>
                  </a:txBody>
                  <a:tcPr anchor="ctr"/>
                </a:tc>
              </a:tr>
              <a:tr h="153099">
                <a:tc>
                  <a:txBody>
                    <a:bodyPr/>
                    <a:lstStyle/>
                    <a:p>
                      <a:r>
                        <a:rPr lang="en-US" sz="1200" dirty="0" smtClean="0"/>
                        <a:t>Radio 2</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hu-HU" sz="1100" u="none" strike="noStrike" kern="1200" cap="none" normalizeH="0" baseline="0" dirty="0" smtClean="0">
                          <a:ln>
                            <a:noFill/>
                          </a:ln>
                          <a:solidFill>
                            <a:schemeClr val="dk1"/>
                          </a:solidFill>
                          <a:effectLst/>
                          <a:latin typeface="+mn-lt"/>
                          <a:ea typeface="+mn-ea"/>
                          <a:cs typeface="+mn-cs"/>
                        </a:rPr>
                        <a:t>-</a:t>
                      </a:r>
                    </a:p>
                  </a:txBody>
                  <a:tcPr anchor="ctr"/>
                </a:tc>
              </a:tr>
              <a:tr h="153099">
                <a:tc>
                  <a:txBody>
                    <a:bodyPr/>
                    <a:lstStyle/>
                    <a:p>
                      <a:r>
                        <a:rPr lang="en-US" sz="1200" dirty="0" err="1" smtClean="0"/>
                        <a:t>PoE</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802.3af</a:t>
                      </a:r>
                    </a:p>
                  </a:txBody>
                  <a:tcPr anchor="ctr"/>
                </a:tc>
              </a:tr>
              <a:tr h="153099">
                <a:tc>
                  <a:txBody>
                    <a:bodyPr/>
                    <a:lstStyle/>
                    <a:p>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2 internal</a:t>
                      </a:r>
                    </a:p>
                  </a:txBody>
                  <a:tcPr anchor="ctr"/>
                </a:tc>
              </a:tr>
              <a:tr h="176169">
                <a:tc>
                  <a:txBody>
                    <a:bodyPr/>
                    <a:lstStyle/>
                    <a:p>
                      <a:r>
                        <a:rPr lang="en-US" sz="1200" dirty="0" smtClean="0"/>
                        <a:t>Ethernet Ports</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1x GE RJ45 PoE PD WAN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4x FE RJ45 LAN</a:t>
                      </a:r>
                    </a:p>
                  </a:txBody>
                  <a:tcPr anchor="ctr"/>
                </a:tc>
              </a:tr>
              <a:tr h="153099">
                <a:tc>
                  <a:txBody>
                    <a:bodyPr/>
                    <a:lstStyle/>
                    <a:p>
                      <a:r>
                        <a:rPr lang="en-US" sz="1200" b="1" dirty="0" smtClean="0">
                          <a:solidFill>
                            <a:srgbClr val="FFFFFF"/>
                          </a:solidFill>
                        </a:rPr>
                        <a:t>USB</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1</a:t>
                      </a:r>
                    </a:p>
                  </a:txBody>
                  <a:tcPr anchor="ctr"/>
                </a:tc>
              </a:tr>
            </a:tbl>
          </a:graphicData>
        </a:graphic>
      </p:graphicFrame>
      <p:sp>
        <p:nvSpPr>
          <p:cNvPr id="10" name="Content Placeholder 2"/>
          <p:cNvSpPr>
            <a:spLocks/>
          </p:cNvSpPr>
          <p:nvPr/>
        </p:nvSpPr>
        <p:spPr bwMode="auto">
          <a:xfrm>
            <a:off x="521200" y="3962400"/>
            <a:ext cx="2819400" cy="1143000"/>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FAP-24D</a:t>
            </a:r>
            <a:endParaRPr lang="en-US" sz="1600" b="1" dirty="0">
              <a:solidFill>
                <a:srgbClr val="444F51"/>
              </a:solidFill>
            </a:endParaRPr>
          </a:p>
        </p:txBody>
      </p:sp>
      <p:pic>
        <p:nvPicPr>
          <p:cNvPr id="12" name="Picture 3" descr="C:\Users\mdevincentis\Desktop\Downloads\FortiAP24D_Side1_300ppi (1).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55877" y="2571307"/>
            <a:ext cx="3084723" cy="106680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5249510"/>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25D</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1907195627"/>
              </p:ext>
            </p:extLst>
          </p:nvPr>
        </p:nvGraphicFramePr>
        <p:xfrm>
          <a:off x="3581400" y="1981200"/>
          <a:ext cx="5181600" cy="2880360"/>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884218"/>
                <a:gridCol w="3297382"/>
              </a:tblGrid>
              <a:tr h="180886">
                <a:tc gridSpan="2">
                  <a:txBody>
                    <a:bodyPr/>
                    <a:lstStyle/>
                    <a:p>
                      <a:pPr algn="l"/>
                      <a:r>
                        <a:rPr kumimoji="0" lang="en-US" sz="1100" u="none" strike="noStrike" cap="none" normalizeH="0" baseline="0" dirty="0" smtClean="0">
                          <a:ln>
                            <a:noFill/>
                          </a:ln>
                          <a:effectLst/>
                        </a:rPr>
                        <a:t>Specification</a:t>
                      </a:r>
                      <a:endParaRPr lang="en-US" sz="1100" dirty="0"/>
                    </a:p>
                  </a:txBody>
                  <a:tcPr anchor="ctr"/>
                </a:tc>
                <a:tc hMerge="1">
                  <a:txBody>
                    <a:bodyPr/>
                    <a:lstStyle/>
                    <a:p>
                      <a:pPr algn="ctr"/>
                      <a:endParaRPr lang="en-US" sz="1100" dirty="0"/>
                    </a:p>
                  </a:txBody>
                  <a:tcPr anchor="ctr"/>
                </a:tc>
              </a:tr>
              <a:tr h="146315">
                <a:tc>
                  <a:txBody>
                    <a:bodyPr/>
                    <a:lstStyle/>
                    <a:p>
                      <a:r>
                        <a:rPr lang="en-US" sz="1200" b="1" dirty="0" smtClean="0">
                          <a:solidFill>
                            <a:srgbClr val="FFFFFF"/>
                          </a:solidFill>
                        </a:rPr>
                        <a:t>Use Case</a:t>
                      </a: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0" i="0" u="none" strike="noStrike" cap="none" normalizeH="0" baseline="0" dirty="0" smtClean="0">
                          <a:ln>
                            <a:noFill/>
                          </a:ln>
                          <a:solidFill>
                            <a:srgbClr val="131313"/>
                          </a:solidFill>
                          <a:effectLst/>
                          <a:latin typeface="+mn-lt"/>
                        </a:rPr>
                        <a:t>Hotels/Hospitality desktops</a:t>
                      </a:r>
                    </a:p>
                  </a:txBody>
                  <a:tcPr anchor="ctr"/>
                </a:tc>
              </a:tr>
              <a:tr h="180886">
                <a:tc>
                  <a:txBody>
                    <a:bodyPr/>
                    <a:lstStyle/>
                    <a:p>
                      <a:r>
                        <a:rPr lang="en-US" sz="1200" dirty="0" smtClean="0"/>
                        <a:t>Form Factor</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100" u="none" strike="noStrike" cap="none" normalizeH="0" baseline="0" dirty="0" smtClean="0">
                          <a:ln>
                            <a:noFill/>
                          </a:ln>
                          <a:effectLst/>
                        </a:rPr>
                        <a:t>Small, portable powerstrip design</a:t>
                      </a:r>
                      <a:endParaRPr kumimoji="0" lang="en-GB" sz="1100" b="0" i="0" u="none" strike="noStrike" cap="none" normalizeH="0" baseline="0" dirty="0" smtClean="0">
                        <a:ln>
                          <a:noFill/>
                        </a:ln>
                        <a:solidFill>
                          <a:srgbClr val="131313"/>
                        </a:solidFill>
                        <a:effectLst/>
                        <a:latin typeface="+mn-lt"/>
                      </a:endParaRPr>
                    </a:p>
                  </a:txBody>
                  <a:tcPr anchor="ctr"/>
                </a:tc>
              </a:tr>
              <a:tr h="180886">
                <a:tc>
                  <a:txBody>
                    <a:bodyPr/>
                    <a:lstStyle/>
                    <a:p>
                      <a:r>
                        <a:rPr lang="fr-FR" sz="1200" dirty="0" smtClean="0"/>
                        <a:t>Rx / Tx</a:t>
                      </a:r>
                      <a:endParaRPr lang="fr-FR"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effectLst/>
                        </a:rPr>
                        <a:t>2x2</a:t>
                      </a:r>
                      <a:endParaRPr kumimoji="0" lang="en-GB" sz="1100" b="0" i="0" u="none" strike="noStrike" cap="none" normalizeH="0" baseline="0" dirty="0" smtClean="0">
                        <a:ln>
                          <a:noFill/>
                        </a:ln>
                        <a:solidFill>
                          <a:schemeClr val="tx1"/>
                        </a:solidFill>
                        <a:effectLst/>
                        <a:latin typeface="+mn-lt"/>
                      </a:endParaRPr>
                    </a:p>
                  </a:txBody>
                  <a:tcPr anchor="ctr"/>
                </a:tc>
              </a:tr>
              <a:tr h="208142">
                <a:tc>
                  <a:txBody>
                    <a:bodyPr/>
                    <a:lstStyle/>
                    <a:p>
                      <a:r>
                        <a:rPr lang="en-US" sz="1200" dirty="0" smtClean="0"/>
                        <a:t>Radio 1</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hu-HU" sz="1100" u="none" strike="noStrike" cap="none" normalizeH="0" baseline="0" dirty="0" smtClean="0">
                          <a:ln>
                            <a:noFill/>
                          </a:ln>
                          <a:effectLst/>
                        </a:rPr>
                        <a:t>2.4/5GHz a/b/g/n (</a:t>
                      </a:r>
                      <a:r>
                        <a:rPr kumimoji="0" lang="en-US" sz="1100" u="none" strike="noStrike" cap="none" normalizeH="0" baseline="0" dirty="0" smtClean="0">
                          <a:ln>
                            <a:noFill/>
                          </a:ln>
                          <a:effectLst/>
                        </a:rPr>
                        <a:t>up to </a:t>
                      </a:r>
                      <a:r>
                        <a:rPr kumimoji="0" lang="hu-HU" sz="1100" u="none" strike="noStrike" cap="none" normalizeH="0" baseline="0" dirty="0" smtClean="0">
                          <a:ln>
                            <a:noFill/>
                          </a:ln>
                          <a:effectLst/>
                        </a:rPr>
                        <a:t>300 mbps)</a:t>
                      </a:r>
                      <a:endParaRPr kumimoji="0" lang="hu-HU" sz="1100" b="0" i="0" u="none" strike="noStrike" cap="none" normalizeH="0" baseline="0" dirty="0" smtClean="0">
                        <a:ln>
                          <a:noFill/>
                        </a:ln>
                        <a:solidFill>
                          <a:srgbClr val="131313"/>
                        </a:solidFill>
                        <a:effectLst/>
                        <a:latin typeface="+mn-lt"/>
                      </a:endParaRPr>
                    </a:p>
                  </a:txBody>
                  <a:tcPr anchor="ctr"/>
                </a:tc>
              </a:tr>
              <a:tr h="180886">
                <a:tc>
                  <a:txBody>
                    <a:bodyPr/>
                    <a:lstStyle/>
                    <a:p>
                      <a:r>
                        <a:rPr lang="en-US" sz="1200" dirty="0" smtClean="0"/>
                        <a:t>Radio 2</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hu-HU" sz="1100" u="none" strike="noStrike" cap="none" normalizeH="0" baseline="0" dirty="0" smtClean="0">
                          <a:ln>
                            <a:noFill/>
                          </a:ln>
                          <a:effectLst/>
                        </a:rPr>
                        <a:t>-</a:t>
                      </a:r>
                      <a:endParaRPr kumimoji="0" lang="hu-HU" sz="1100" b="0" i="0" u="none" strike="noStrike" cap="none" normalizeH="0" baseline="0" dirty="0" smtClean="0">
                        <a:ln>
                          <a:noFill/>
                        </a:ln>
                        <a:solidFill>
                          <a:srgbClr val="131313"/>
                        </a:solidFill>
                        <a:effectLst/>
                        <a:latin typeface="+mn-lt"/>
                      </a:endParaRPr>
                    </a:p>
                  </a:txBody>
                  <a:tcPr anchor="ctr"/>
                </a:tc>
              </a:tr>
              <a:tr h="180886">
                <a:tc>
                  <a:txBody>
                    <a:bodyPr/>
                    <a:lstStyle/>
                    <a:p>
                      <a:r>
                        <a:rPr lang="en-US" sz="1200" dirty="0" err="1" smtClean="0"/>
                        <a:t>PoE</a:t>
                      </a:r>
                      <a:endParaRPr lang="en-US" sz="1200" b="1" dirty="0" smtClean="0">
                        <a:solidFill>
                          <a:srgbClr val="FFFFFF"/>
                        </a:solidFill>
                      </a:endParaRPr>
                    </a:p>
                  </a:txBody>
                  <a:tcPr anchor="ctr">
                    <a:solidFill>
                      <a:srgbClr val="465B6D"/>
                    </a:solidFill>
                  </a:tcPr>
                </a:tc>
                <a:tc>
                  <a:txBody>
                    <a:bodyPr/>
                    <a:lstStyle/>
                    <a:p>
                      <a:pPr algn="l"/>
                      <a:r>
                        <a:rPr kumimoji="0" lang="en-US" sz="1100" u="none" strike="noStrike" cap="none" normalizeH="0" baseline="0" dirty="0" smtClean="0">
                          <a:ln>
                            <a:noFill/>
                          </a:ln>
                          <a:effectLst/>
                        </a:rPr>
                        <a:t>NA</a:t>
                      </a:r>
                      <a:endParaRPr lang="en-US" sz="1100" dirty="0"/>
                    </a:p>
                  </a:txBody>
                  <a:tcPr anchor="ctr"/>
                </a:tc>
              </a:tr>
              <a:tr h="180886">
                <a:tc>
                  <a:txBody>
                    <a:bodyPr/>
                    <a:lstStyle/>
                    <a:p>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u="none" strike="noStrike" cap="none" normalizeH="0" baseline="0" dirty="0" smtClean="0">
                          <a:ln>
                            <a:noFill/>
                          </a:ln>
                          <a:effectLst/>
                        </a:rPr>
                        <a:t>2 internal</a:t>
                      </a:r>
                      <a:endParaRPr kumimoji="0" lang="en-GB" sz="1100" b="0" i="0" u="none" strike="noStrike" cap="none" normalizeH="0" baseline="0" dirty="0" smtClean="0">
                        <a:ln>
                          <a:noFill/>
                        </a:ln>
                        <a:solidFill>
                          <a:srgbClr val="000000"/>
                        </a:solidFill>
                        <a:effectLst/>
                        <a:latin typeface="+mn-lt"/>
                      </a:endParaRPr>
                    </a:p>
                  </a:txBody>
                  <a:tcPr anchor="ctr"/>
                </a:tc>
              </a:tr>
              <a:tr h="208142">
                <a:tc>
                  <a:txBody>
                    <a:bodyPr/>
                    <a:lstStyle/>
                    <a:p>
                      <a:r>
                        <a:rPr lang="en-US" sz="1200" dirty="0" smtClean="0"/>
                        <a:t>Ethernet Ports</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effectLst/>
                        </a:rPr>
                        <a:t>1x GE </a:t>
                      </a:r>
                      <a:r>
                        <a:rPr kumimoji="0" lang="en-US" sz="1100" u="none" strike="noStrike" kern="1200" cap="none" normalizeH="0" baseline="0" dirty="0" smtClean="0">
                          <a:ln>
                            <a:noFill/>
                          </a:ln>
                          <a:solidFill>
                            <a:schemeClr val="dk1"/>
                          </a:solidFill>
                          <a:effectLst/>
                          <a:latin typeface="+mn-lt"/>
                          <a:ea typeface="+mn-ea"/>
                          <a:cs typeface="+mn-cs"/>
                        </a:rPr>
                        <a:t>RJ45 </a:t>
                      </a:r>
                      <a:r>
                        <a:rPr kumimoji="0" lang="en-US" sz="1100" u="none" strike="noStrike" cap="none" normalizeH="0" baseline="0" dirty="0" smtClean="0">
                          <a:ln>
                            <a:noFill/>
                          </a:ln>
                          <a:effectLst/>
                        </a:rPr>
                        <a:t>WAN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effectLst/>
                        </a:rPr>
                        <a:t>4x FE </a:t>
                      </a:r>
                      <a:r>
                        <a:rPr kumimoji="0" lang="en-US" sz="1100" u="none" strike="noStrike" kern="1200" cap="none" normalizeH="0" baseline="0" dirty="0" smtClean="0">
                          <a:ln>
                            <a:noFill/>
                          </a:ln>
                          <a:solidFill>
                            <a:schemeClr val="dk1"/>
                          </a:solidFill>
                          <a:effectLst/>
                          <a:latin typeface="+mn-lt"/>
                          <a:ea typeface="+mn-ea"/>
                          <a:cs typeface="+mn-cs"/>
                        </a:rPr>
                        <a:t>RJ45 </a:t>
                      </a:r>
                      <a:r>
                        <a:rPr kumimoji="0" lang="en-US" sz="1100" u="none" strike="noStrike" cap="none" normalizeH="0" baseline="0" dirty="0" smtClean="0">
                          <a:ln>
                            <a:noFill/>
                          </a:ln>
                          <a:effectLst/>
                        </a:rPr>
                        <a:t>LAN</a:t>
                      </a:r>
                      <a:endParaRPr kumimoji="0" lang="en-US" sz="1100" b="0" i="0" u="none" strike="noStrike" cap="none" normalizeH="0" baseline="0" dirty="0" smtClean="0">
                        <a:ln>
                          <a:noFill/>
                        </a:ln>
                        <a:solidFill>
                          <a:srgbClr val="131313"/>
                        </a:solidFill>
                        <a:effectLst/>
                        <a:latin typeface="HelveticaNeue Condensed" pitchFamily="34" charset="0"/>
                      </a:endParaRPr>
                    </a:p>
                  </a:txBody>
                  <a:tcPr anchor="ctr"/>
                </a:tc>
              </a:tr>
              <a:tr h="180886">
                <a:tc>
                  <a:txBody>
                    <a:bodyPr/>
                    <a:lstStyle/>
                    <a:p>
                      <a:r>
                        <a:rPr lang="en-US" sz="1200" b="1" dirty="0" smtClean="0">
                          <a:solidFill>
                            <a:srgbClr val="FFFFFF"/>
                          </a:solidFill>
                        </a:rPr>
                        <a:t>USB</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10" name="Content Placeholder 2"/>
          <p:cNvSpPr>
            <a:spLocks/>
          </p:cNvSpPr>
          <p:nvPr/>
        </p:nvSpPr>
        <p:spPr bwMode="auto">
          <a:xfrm>
            <a:off x="521200" y="3962400"/>
            <a:ext cx="2819400" cy="1143000"/>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FAP-25D</a:t>
            </a:r>
            <a:endParaRPr lang="en-US" sz="1600" b="1" dirty="0">
              <a:solidFill>
                <a:srgbClr val="444F51"/>
              </a:solidFill>
            </a:endParaRPr>
          </a:p>
        </p:txBody>
      </p:sp>
      <p:pic>
        <p:nvPicPr>
          <p:cNvPr id="12" name="Picture 7" descr="C:\Users\mdevincentis\Desktop\Downloads\FortiAP25D_Side2_300ppi.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85800" y="2743200"/>
            <a:ext cx="2409844" cy="694838"/>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9799180"/>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562109259"/>
              </p:ext>
            </p:extLst>
          </p:nvPr>
        </p:nvGraphicFramePr>
        <p:xfrm>
          <a:off x="457200" y="3886200"/>
          <a:ext cx="8305800" cy="1620164"/>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dk1"/>
                          </a:solidFill>
                          <a:effectLst/>
                          <a:latin typeface="+mn-lt"/>
                        </a:rPr>
                        <a:t>Target Environment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Simultaneous SSIDs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Number of Antenna</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Number of Radio</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err="1" smtClean="0">
                          <a:ln>
                            <a:noFill/>
                          </a:ln>
                          <a:solidFill>
                            <a:schemeClr val="tx1"/>
                          </a:solidFill>
                          <a:effectLst/>
                          <a:latin typeface="+mn-lt"/>
                        </a:rPr>
                        <a:t>PoE</a:t>
                      </a:r>
                      <a:r>
                        <a:rPr kumimoji="0" lang="en-US" sz="1000" b="0"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i="0" dirty="0" smtClean="0">
                          <a:latin typeface="+mn-lt"/>
                        </a:rPr>
                        <a:t>TX</a:t>
                      </a:r>
                      <a:r>
                        <a:rPr lang="en-US" sz="1000" b="0" i="0" baseline="0" dirty="0" smtClean="0">
                          <a:latin typeface="+mn-lt"/>
                        </a:rPr>
                        <a:t> / RX Stream (802.11n)</a:t>
                      </a:r>
                      <a:endParaRPr lang="en-US" sz="1000" b="0"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pic>
        <p:nvPicPr>
          <p:cNvPr id="3" name="Picture 2" descr="FAP-28C-Ft.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2000" y="1219200"/>
            <a:ext cx="5029200" cy="1245187"/>
          </a:xfrm>
          <a:prstGeom prst="rect">
            <a:avLst/>
          </a:prstGeom>
        </p:spPr>
      </p:pic>
      <p:pic>
        <p:nvPicPr>
          <p:cNvPr id="4" name="Picture 3" descr="FAP-28C-Bk.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2000" y="2362200"/>
            <a:ext cx="5029200" cy="1245187"/>
          </a:xfrm>
          <a:prstGeom prst="rect">
            <a:avLst/>
          </a:prstGeom>
        </p:spPr>
      </p:pic>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54039201"/>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2278035161"/>
              </p:ext>
            </p:extLst>
          </p:nvPr>
        </p:nvGraphicFramePr>
        <p:xfrm>
          <a:off x="457200" y="3886200"/>
          <a:ext cx="8305800" cy="1620164"/>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dk1"/>
                          </a:solidFill>
                          <a:effectLst/>
                          <a:latin typeface="+mn-lt"/>
                        </a:rPr>
                        <a:t>Target Environment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Simultaneous SSIDs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Number of Antenna</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Number of Radio</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err="1" smtClean="0">
                          <a:ln>
                            <a:noFill/>
                          </a:ln>
                          <a:solidFill>
                            <a:schemeClr val="tx1"/>
                          </a:solidFill>
                          <a:effectLst/>
                          <a:latin typeface="+mn-lt"/>
                        </a:rPr>
                        <a:t>PoE</a:t>
                      </a:r>
                      <a:r>
                        <a:rPr kumimoji="0" lang="en-US" sz="1000" b="0"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i="0" dirty="0" err="1" smtClean="0">
                          <a:latin typeface="+mn-lt"/>
                        </a:rPr>
                        <a:t>Tx</a:t>
                      </a:r>
                      <a:r>
                        <a:rPr lang="en-US" sz="1000" b="0" i="0" baseline="0" dirty="0" smtClean="0">
                          <a:latin typeface="+mn-lt"/>
                        </a:rPr>
                        <a:t> / RX Stream (802.11n)</a:t>
                      </a:r>
                      <a:endParaRPr lang="en-US" sz="1000" b="0"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8" name="Picture 7"/>
          <p:cNvPicPr>
            <a:picLocks noChangeAspect="1"/>
          </p:cNvPicPr>
          <p:nvPr/>
        </p:nvPicPr>
        <p:blipFill>
          <a:blip r:embed="rId2"/>
          <a:stretch>
            <a:fillRect/>
          </a:stretch>
        </p:blipFill>
        <p:spPr>
          <a:xfrm>
            <a:off x="726784" y="1038548"/>
            <a:ext cx="2067993" cy="2971016"/>
          </a:xfrm>
          <a:prstGeom prst="rect">
            <a:avLst/>
          </a:prstGeom>
        </p:spPr>
      </p:pic>
      <p:pic>
        <p:nvPicPr>
          <p:cNvPr id="10" name="Picture 9"/>
          <p:cNvPicPr>
            <a:picLocks noChangeAspect="1"/>
          </p:cNvPicPr>
          <p:nvPr/>
        </p:nvPicPr>
        <p:blipFill>
          <a:blip r:embed="rId3"/>
          <a:stretch>
            <a:fillRect/>
          </a:stretch>
        </p:blipFill>
        <p:spPr>
          <a:xfrm>
            <a:off x="2697591" y="1758632"/>
            <a:ext cx="2535112" cy="1733569"/>
          </a:xfrm>
          <a:prstGeom prst="rect">
            <a:avLst/>
          </a:prstGeom>
        </p:spPr>
      </p:pic>
    </p:spTree>
    <p:extLst>
      <p:ext uri="{BB962C8B-B14F-4D97-AF65-F5344CB8AC3E}">
        <p14:creationId xmlns:p14="http://schemas.microsoft.com/office/powerpoint/2010/main" val="3103202338"/>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devincentis\Desktop\Downloads\FortiAP112D_SideCorner.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2450792">
            <a:off x="-1061167" y="1224470"/>
            <a:ext cx="5600700" cy="37338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chor="ctr"/>
          <a:lstStyle/>
          <a:p>
            <a:pPr lvl="0"/>
            <a:r>
              <a:rPr lang="en-US" dirty="0" smtClean="0">
                <a:solidFill>
                  <a:schemeClr val="tx2"/>
                </a:solidFill>
              </a:rPr>
              <a:t>FortiAP 112D</a:t>
            </a:r>
            <a:endParaRPr lang="en-US" dirty="0">
              <a:solidFill>
                <a:schemeClr val="tx2"/>
              </a:solidFill>
            </a:endParaRPr>
          </a:p>
        </p:txBody>
      </p:sp>
      <p:graphicFrame>
        <p:nvGraphicFramePr>
          <p:cNvPr id="6" name="Content Placeholder 4"/>
          <p:cNvGraphicFramePr>
            <a:graphicFrameLocks/>
          </p:cNvGraphicFramePr>
          <p:nvPr>
            <p:extLst>
              <p:ext uri="{D42A27DB-BD31-4B8C-83A1-F6EECF244321}">
                <p14:modId xmlns:p14="http://schemas.microsoft.com/office/powerpoint/2010/main" val="3785571321"/>
              </p:ext>
            </p:extLst>
          </p:nvPr>
        </p:nvGraphicFramePr>
        <p:xfrm>
          <a:off x="3581400" y="1981200"/>
          <a:ext cx="5181600" cy="2880360"/>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884218"/>
                <a:gridCol w="3297382"/>
              </a:tblGrid>
              <a:tr h="153019">
                <a:tc gridSpan="2">
                  <a:txBody>
                    <a:bodyPr/>
                    <a:lstStyle/>
                    <a:p>
                      <a:pPr algn="l"/>
                      <a:r>
                        <a:rPr kumimoji="0" lang="en-US" sz="1100" u="none" strike="noStrike" cap="none" normalizeH="0" baseline="0" dirty="0" smtClean="0">
                          <a:ln>
                            <a:noFill/>
                          </a:ln>
                          <a:effectLst/>
                        </a:rPr>
                        <a:t>Specification</a:t>
                      </a:r>
                      <a:endParaRPr lang="en-US" sz="1100" dirty="0"/>
                    </a:p>
                  </a:txBody>
                  <a:tcPr anchor="ctr"/>
                </a:tc>
                <a:tc hMerge="1">
                  <a:txBody>
                    <a:bodyPr/>
                    <a:lstStyle/>
                    <a:p>
                      <a:pPr algn="ctr"/>
                      <a:endParaRPr lang="en-US" sz="1100" dirty="0"/>
                    </a:p>
                  </a:txBody>
                  <a:tcPr anchor="ctr"/>
                </a:tc>
              </a:tr>
              <a:tr h="123774">
                <a:tc>
                  <a:txBody>
                    <a:bodyPr/>
                    <a:lstStyle/>
                    <a:p>
                      <a:r>
                        <a:rPr lang="en-US" sz="1200" b="1" dirty="0" smtClean="0">
                          <a:solidFill>
                            <a:srgbClr val="FFFFFF"/>
                          </a:solidFill>
                        </a:rPr>
                        <a:t>Use Case</a:t>
                      </a: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Low density outdoor environments. POE pass-through can power connected IP CCTV cameras.</a:t>
                      </a:r>
                    </a:p>
                  </a:txBody>
                  <a:tcPr anchor="ctr"/>
                </a:tc>
              </a:tr>
              <a:tr h="153019">
                <a:tc>
                  <a:txBody>
                    <a:bodyPr/>
                    <a:lstStyle/>
                    <a:p>
                      <a:r>
                        <a:rPr lang="en-US" sz="1200" dirty="0" smtClean="0"/>
                        <a:t>Form Factor</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100" u="none" strike="noStrike" kern="1200" cap="none" normalizeH="0" baseline="0" dirty="0" smtClean="0">
                          <a:ln>
                            <a:noFill/>
                          </a:ln>
                          <a:solidFill>
                            <a:schemeClr val="dk1"/>
                          </a:solidFill>
                          <a:effectLst/>
                          <a:latin typeface="+mn-lt"/>
                          <a:ea typeface="+mn-ea"/>
                          <a:cs typeface="+mn-cs"/>
                        </a:rPr>
                        <a:t>Outdoor IP55 Rated, wall or pole mount</a:t>
                      </a:r>
                      <a:endParaRPr kumimoji="0" lang="en-GB" sz="1100" u="none" strike="noStrike" kern="1200" cap="none" normalizeH="0" baseline="0" dirty="0" smtClean="0">
                        <a:ln>
                          <a:noFill/>
                        </a:ln>
                        <a:solidFill>
                          <a:schemeClr val="dk1"/>
                        </a:solidFill>
                        <a:effectLst/>
                        <a:latin typeface="+mn-lt"/>
                        <a:ea typeface="+mn-ea"/>
                        <a:cs typeface="+mn-cs"/>
                      </a:endParaRPr>
                    </a:p>
                  </a:txBody>
                  <a:tcPr anchor="ctr"/>
                </a:tc>
              </a:tr>
              <a:tr h="153019">
                <a:tc>
                  <a:txBody>
                    <a:bodyPr/>
                    <a:lstStyle/>
                    <a:p>
                      <a:r>
                        <a:rPr lang="fr-FR" sz="1200" dirty="0" err="1" smtClean="0"/>
                        <a:t>Rx</a:t>
                      </a:r>
                      <a:r>
                        <a:rPr lang="fr-FR" sz="1200" dirty="0" smtClean="0"/>
                        <a:t> / </a:t>
                      </a:r>
                      <a:r>
                        <a:rPr lang="fr-FR" sz="1200" dirty="0" err="1" smtClean="0"/>
                        <a:t>Tx</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noProof="0" dirty="0" smtClean="0">
                          <a:ln>
                            <a:noFill/>
                          </a:ln>
                          <a:solidFill>
                            <a:schemeClr val="dk1"/>
                          </a:solidFill>
                          <a:effectLst/>
                          <a:latin typeface="+mn-lt"/>
                          <a:ea typeface="+mn-ea"/>
                          <a:cs typeface="+mn-cs"/>
                        </a:rPr>
                        <a:t>1x1</a:t>
                      </a:r>
                    </a:p>
                  </a:txBody>
                  <a:tcPr anchor="ctr"/>
                </a:tc>
              </a:tr>
              <a:tr h="176076">
                <a:tc>
                  <a:txBody>
                    <a:bodyPr/>
                    <a:lstStyle/>
                    <a:p>
                      <a:r>
                        <a:rPr lang="en-US" sz="1200" dirty="0" smtClean="0"/>
                        <a:t>Radio 1</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noProof="0" dirty="0" smtClean="0">
                          <a:ln>
                            <a:noFill/>
                          </a:ln>
                          <a:solidFill>
                            <a:schemeClr val="dk1"/>
                          </a:solidFill>
                          <a:effectLst/>
                          <a:latin typeface="+mn-lt"/>
                          <a:ea typeface="+mn-ea"/>
                          <a:cs typeface="+mn-cs"/>
                        </a:rPr>
                        <a:t>2.4/5GHz a/b/g/n </a:t>
                      </a:r>
                      <a:r>
                        <a:rPr kumimoji="0" lang="en-US" sz="1100" u="none" strike="noStrike" kern="1200" cap="none" normalizeH="0" baseline="0" dirty="0" smtClean="0">
                          <a:ln>
                            <a:noFill/>
                          </a:ln>
                          <a:solidFill>
                            <a:schemeClr val="dk1"/>
                          </a:solidFill>
                          <a:effectLst/>
                          <a:latin typeface="+mn-lt"/>
                          <a:ea typeface="+mn-ea"/>
                          <a:cs typeface="+mn-cs"/>
                        </a:rPr>
                        <a:t>(up to 150 Mbps)</a:t>
                      </a:r>
                    </a:p>
                  </a:txBody>
                  <a:tcPr anchor="ctr"/>
                </a:tc>
              </a:tr>
              <a:tr h="0">
                <a:tc>
                  <a:txBody>
                    <a:bodyPr/>
                    <a:lstStyle/>
                    <a:p>
                      <a:r>
                        <a:rPr lang="en-US" sz="1200" b="1" dirty="0" smtClean="0">
                          <a:solidFill>
                            <a:srgbClr val="FFFFFF"/>
                          </a:solidFill>
                        </a:rPr>
                        <a:t>Radio 2</a:t>
                      </a: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noProof="0" dirty="0" smtClean="0">
                          <a:ln>
                            <a:noFill/>
                          </a:ln>
                          <a:solidFill>
                            <a:schemeClr val="dk1"/>
                          </a:solidFill>
                          <a:effectLst/>
                          <a:latin typeface="+mn-lt"/>
                          <a:ea typeface="+mn-ea"/>
                          <a:cs typeface="+mn-cs"/>
                        </a:rPr>
                        <a:t>-</a:t>
                      </a:r>
                    </a:p>
                  </a:txBody>
                  <a:tcPr anchor="ctr"/>
                </a:tc>
              </a:tr>
              <a:tr h="153019">
                <a:tc>
                  <a:txBody>
                    <a:bodyPr/>
                    <a:lstStyle/>
                    <a:p>
                      <a:r>
                        <a:rPr lang="en-US" sz="1200" dirty="0" err="1" smtClean="0"/>
                        <a:t>PoE</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Yes</a:t>
                      </a:r>
                    </a:p>
                  </a:txBody>
                  <a:tcPr anchor="ctr"/>
                </a:tc>
              </a:tr>
              <a:tr h="153019">
                <a:tc>
                  <a:txBody>
                    <a:bodyPr/>
                    <a:lstStyle/>
                    <a:p>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u="none" strike="noStrike" cap="none" normalizeH="0" baseline="0" dirty="0" smtClean="0">
                          <a:ln>
                            <a:noFill/>
                          </a:ln>
                          <a:effectLst/>
                        </a:rPr>
                        <a:t>1 internal</a:t>
                      </a:r>
                      <a:endParaRPr kumimoji="0" lang="en-GB" sz="1100" b="0" i="0" u="none" strike="noStrike" cap="none" normalizeH="0" baseline="0" dirty="0" smtClean="0">
                        <a:ln>
                          <a:noFill/>
                        </a:ln>
                        <a:solidFill>
                          <a:srgbClr val="000000"/>
                        </a:solidFill>
                        <a:effectLst/>
                        <a:latin typeface="+mn-lt"/>
                      </a:endParaRPr>
                    </a:p>
                  </a:txBody>
                  <a:tcPr anchor="ctr"/>
                </a:tc>
              </a:tr>
              <a:tr h="153019">
                <a:tc>
                  <a:txBody>
                    <a:bodyPr/>
                    <a:lstStyle/>
                    <a:p>
                      <a:r>
                        <a:rPr lang="en-US" sz="1200" dirty="0" smtClean="0"/>
                        <a:t>Ethernet Interfaces</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effectLst/>
                        </a:rPr>
                        <a:t>2x FE RJ45</a:t>
                      </a:r>
                      <a:endParaRPr kumimoji="0" lang="en-US" sz="1100" b="0" i="0" u="none" strike="noStrike" cap="none" normalizeH="0" baseline="0" dirty="0" smtClean="0">
                        <a:ln>
                          <a:noFill/>
                        </a:ln>
                        <a:solidFill>
                          <a:srgbClr val="131313"/>
                        </a:solidFill>
                        <a:effectLst/>
                        <a:latin typeface="HelveticaNeue Condensed" pitchFamily="34" charset="0"/>
                      </a:endParaRPr>
                    </a:p>
                  </a:txBody>
                  <a:tcPr anchor="ctr"/>
                </a:tc>
              </a:tr>
              <a:tr h="153019">
                <a:tc>
                  <a:txBody>
                    <a:bodyPr/>
                    <a:lstStyle/>
                    <a:p>
                      <a:r>
                        <a:rPr lang="en-US" sz="1200" b="1" dirty="0" smtClean="0">
                          <a:solidFill>
                            <a:srgbClr val="FFFFFF"/>
                          </a:solidFill>
                        </a:rPr>
                        <a:t>USB</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10" name="Content Placeholder 2"/>
          <p:cNvSpPr>
            <a:spLocks/>
          </p:cNvSpPr>
          <p:nvPr/>
        </p:nvSpPr>
        <p:spPr bwMode="auto">
          <a:xfrm>
            <a:off x="531833" y="4648200"/>
            <a:ext cx="2819400" cy="1143000"/>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FAP 112D</a:t>
            </a:r>
            <a:endParaRPr lang="en-US" sz="1600" b="1" dirty="0">
              <a:solidFill>
                <a:srgbClr val="444F51"/>
              </a:solidFill>
            </a:endParaRPr>
          </a:p>
        </p:txBody>
      </p:sp>
    </p:spTree>
    <p:extLst>
      <p:ext uri="{BB962C8B-B14F-4D97-AF65-F5344CB8AC3E}">
        <p14:creationId xmlns:p14="http://schemas.microsoft.com/office/powerpoint/2010/main" val="3358358036"/>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r>
              <a:rPr lang="en-US" b="0" i="0" dirty="0" smtClean="0"/>
              <a:t>Agenda</a:t>
            </a:r>
            <a:endParaRPr lang="en-US" b="0" i="0" dirty="0"/>
          </a:p>
        </p:txBody>
      </p:sp>
      <p:sp>
        <p:nvSpPr>
          <p:cNvPr id="5" name="Text Placeholder 2"/>
          <p:cNvSpPr txBox="1">
            <a:spLocks/>
          </p:cNvSpPr>
          <p:nvPr/>
        </p:nvSpPr>
        <p:spPr bwMode="auto">
          <a:xfrm>
            <a:off x="198306" y="1384483"/>
            <a:ext cx="8664666" cy="4676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indent="-173038" eaLnBrk="0" hangingPunct="0">
              <a:spcBef>
                <a:spcPct val="20000"/>
              </a:spcBef>
              <a:buClr>
                <a:srgbClr val="FF0000"/>
              </a:buClr>
              <a:buSzPct val="100000"/>
              <a:buFont typeface="Times" charset="0"/>
              <a:buChar char="•"/>
              <a:defRPr/>
            </a:pPr>
            <a:r>
              <a:rPr lang="en-GB" dirty="0" smtClean="0">
                <a:latin typeface="Arial" pitchFamily="34" charset="0"/>
                <a:ea typeface="ＭＳ Ｐゴシック"/>
                <a:cs typeface="Arial" pitchFamily="34" charset="0"/>
              </a:rPr>
              <a:t>Typical Deployment</a:t>
            </a:r>
          </a:p>
          <a:p>
            <a:pPr marL="173038" indent="-173038" eaLnBrk="0" hangingPunct="0">
              <a:spcBef>
                <a:spcPct val="20000"/>
              </a:spcBef>
              <a:buClr>
                <a:srgbClr val="FF0000"/>
              </a:buClr>
              <a:buSzPct val="100000"/>
              <a:buFont typeface="Times" charset="0"/>
              <a:buChar char="•"/>
              <a:defRPr/>
            </a:pPr>
            <a:r>
              <a:rPr lang="en-GB" dirty="0" smtClean="0">
                <a:latin typeface="Arial" pitchFamily="34" charset="0"/>
                <a:ea typeface="ＭＳ Ｐゴシック"/>
                <a:cs typeface="Arial" pitchFamily="34" charset="0"/>
              </a:rPr>
              <a:t>Hardware roadmap</a:t>
            </a:r>
          </a:p>
          <a:p>
            <a:pPr marL="173038" indent="-173038" eaLnBrk="0" hangingPunct="0">
              <a:spcBef>
                <a:spcPct val="20000"/>
              </a:spcBef>
              <a:buClr>
                <a:srgbClr val="FF0000"/>
              </a:buClr>
              <a:buSzPct val="100000"/>
              <a:buFont typeface="Times" charset="0"/>
              <a:buChar char="•"/>
              <a:defRPr/>
            </a:pPr>
            <a:r>
              <a:rPr lang="en-GB" dirty="0" smtClean="0">
                <a:latin typeface="Arial" pitchFamily="34" charset="0"/>
                <a:ea typeface="ＭＳ Ｐゴシック"/>
                <a:cs typeface="Arial" pitchFamily="34" charset="0"/>
              </a:rPr>
              <a:t>FOS and FAP firmware recommendations</a:t>
            </a:r>
          </a:p>
          <a:p>
            <a:pPr marL="173038" indent="-173038" eaLnBrk="0" hangingPunct="0">
              <a:spcBef>
                <a:spcPct val="20000"/>
              </a:spcBef>
              <a:buClr>
                <a:srgbClr val="FF0000"/>
              </a:buClr>
              <a:buSzPct val="100000"/>
              <a:buFont typeface="Times" charset="0"/>
              <a:buChar char="•"/>
              <a:defRPr/>
            </a:pPr>
            <a:r>
              <a:rPr kumimoji="0" lang="en-US" b="0" i="0" u="none" strike="noStrike" kern="0" cap="none" spc="0" normalizeH="0" baseline="0" noProof="0" dirty="0" smtClean="0">
                <a:ln>
                  <a:noFill/>
                </a:ln>
                <a:solidFill>
                  <a:schemeClr val="tx1"/>
                </a:solidFill>
                <a:effectLst/>
                <a:uLnTx/>
                <a:uFillTx/>
                <a:latin typeface="Arial" pitchFamily="34" charset="0"/>
                <a:ea typeface="+mn-ea"/>
                <a:cs typeface="Arial" pitchFamily="34" charset="0"/>
              </a:rPr>
              <a:t>FOS 5.2.0</a:t>
            </a:r>
            <a:r>
              <a:rPr kumimoji="0" lang="en-US" b="0" i="0" u="none" strike="noStrike" kern="0" cap="none" spc="0" normalizeH="0" noProof="0" dirty="0" smtClean="0">
                <a:ln>
                  <a:noFill/>
                </a:ln>
                <a:solidFill>
                  <a:schemeClr val="tx1"/>
                </a:solidFill>
                <a:effectLst/>
                <a:uLnTx/>
                <a:uFillTx/>
                <a:latin typeface="Arial" pitchFamily="34" charset="0"/>
                <a:ea typeface="+mn-ea"/>
                <a:cs typeface="Arial" pitchFamily="34" charset="0"/>
              </a:rPr>
              <a:t> </a:t>
            </a:r>
            <a:r>
              <a:rPr kumimoji="0" lang="en-US" b="0" i="0" u="none" strike="noStrike" kern="0" cap="none" spc="0" normalizeH="0" baseline="0" noProof="0" dirty="0" smtClean="0">
                <a:ln>
                  <a:noFill/>
                </a:ln>
                <a:solidFill>
                  <a:schemeClr val="tx1"/>
                </a:solidFill>
                <a:effectLst/>
                <a:uLnTx/>
                <a:uFillTx/>
                <a:latin typeface="Arial" pitchFamily="34" charset="0"/>
                <a:ea typeface="+mn-ea"/>
                <a:cs typeface="Arial" pitchFamily="34" charset="0"/>
              </a:rPr>
              <a:t>and above updates</a:t>
            </a:r>
            <a:endParaRPr lang="en-US" kern="0" noProof="0" dirty="0">
              <a:latin typeface="Arial" pitchFamily="34" charset="0"/>
              <a:cs typeface="Arial" pitchFamily="34" charset="0"/>
            </a:endParaRPr>
          </a:p>
          <a:p>
            <a:pPr marL="173038" indent="-173038" eaLnBrk="0" hangingPunct="0">
              <a:spcBef>
                <a:spcPct val="20000"/>
              </a:spcBef>
              <a:buClr>
                <a:srgbClr val="FF0000"/>
              </a:buClr>
              <a:buSzPct val="100000"/>
              <a:buFont typeface="Times" charset="0"/>
              <a:buChar char="•"/>
              <a:defRPr/>
            </a:pPr>
            <a:r>
              <a:rPr lang="en-US" kern="0" dirty="0" err="1" smtClean="0">
                <a:latin typeface="Arial" panose="020B0604020202020204" pitchFamily="34" charset="0"/>
                <a:cs typeface="Arial" pitchFamily="34" charset="0"/>
              </a:rPr>
              <a:t>FortiCloud</a:t>
            </a:r>
            <a:r>
              <a:rPr lang="en-US" kern="0" dirty="0" smtClean="0">
                <a:latin typeface="Arial" panose="020B0604020202020204" pitchFamily="34" charset="0"/>
                <a:cs typeface="Arial" pitchFamily="34" charset="0"/>
              </a:rPr>
              <a:t> AP management demonstration</a:t>
            </a:r>
          </a:p>
          <a:p>
            <a:pPr marL="173038" indent="-173038" eaLnBrk="0" hangingPunct="0">
              <a:spcBef>
                <a:spcPct val="20000"/>
              </a:spcBef>
              <a:buClr>
                <a:srgbClr val="FF0000"/>
              </a:buClr>
              <a:buSzPct val="100000"/>
              <a:buFont typeface="Times" charset="0"/>
              <a:buChar char="•"/>
              <a:defRPr/>
            </a:pPr>
            <a:r>
              <a:rPr lang="en-US" kern="0" dirty="0" err="1" smtClean="0">
                <a:latin typeface="Arial" panose="020B0604020202020204" pitchFamily="34" charset="0"/>
                <a:cs typeface="Arial" pitchFamily="34" charset="0"/>
              </a:rPr>
              <a:t>FortiPresence</a:t>
            </a:r>
            <a:r>
              <a:rPr lang="en-US" kern="0" dirty="0">
                <a:latin typeface="Arial" panose="020B0604020202020204" pitchFamily="34" charset="0"/>
                <a:cs typeface="Arial" pitchFamily="34" charset="0"/>
              </a:rPr>
              <a:t> </a:t>
            </a:r>
            <a:r>
              <a:rPr lang="en-US" kern="0" dirty="0" smtClean="0">
                <a:latin typeface="Arial" panose="020B0604020202020204" pitchFamily="34" charset="0"/>
                <a:cs typeface="Arial" pitchFamily="34" charset="0"/>
              </a:rPr>
              <a:t>slides included for reference  </a:t>
            </a: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charset="0"/>
              <a:buChar char="•"/>
              <a:tabLst/>
              <a:defRPr/>
            </a:pPr>
            <a:endParaRPr lang="en-US" sz="2000" kern="0" dirty="0" smtClean="0">
              <a:latin typeface="+mn-lt"/>
            </a:endParaRP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charset="0"/>
              <a:buChar char="•"/>
              <a:tabLst/>
              <a:defRPr/>
            </a:pP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221619100"/>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69960" y="1777946"/>
            <a:ext cx="3499060" cy="1749530"/>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1825146565"/>
              </p:ext>
            </p:extLst>
          </p:nvPr>
        </p:nvGraphicFramePr>
        <p:xfrm>
          <a:off x="457200" y="3886200"/>
          <a:ext cx="8305800" cy="1683476"/>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dk1"/>
                          </a:solidFill>
                          <a:effectLst/>
                          <a:latin typeface="+mn-lt"/>
                        </a:rPr>
                        <a:t>Target Environment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Simultaneous SSIDs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Number of Antenna</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4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Number of Radio</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err="1" smtClean="0">
                          <a:ln>
                            <a:noFill/>
                          </a:ln>
                          <a:solidFill>
                            <a:schemeClr val="tx1"/>
                          </a:solidFill>
                          <a:effectLst/>
                          <a:latin typeface="+mn-lt"/>
                        </a:rPr>
                        <a:t>PoE</a:t>
                      </a:r>
                      <a:r>
                        <a:rPr kumimoji="0" lang="en-US" sz="1000" b="0"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i="0" dirty="0" err="1" smtClean="0">
                          <a:latin typeface="+mn-lt"/>
                        </a:rPr>
                        <a:t>Tx</a:t>
                      </a:r>
                      <a:r>
                        <a:rPr lang="en-US" sz="1000" b="0" i="0" baseline="0" dirty="0" smtClean="0">
                          <a:latin typeface="+mn-lt"/>
                        </a:rPr>
                        <a:t> / RX Stream (802.11n)</a:t>
                      </a:r>
                      <a:endParaRPr lang="en-US" sz="1000" b="0"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spTree>
    <p:extLst>
      <p:ext uri="{BB962C8B-B14F-4D97-AF65-F5344CB8AC3E}">
        <p14:creationId xmlns:p14="http://schemas.microsoft.com/office/powerpoint/2010/main" val="3400903259"/>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69960" y="1777946"/>
            <a:ext cx="3499060" cy="1749530"/>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4138082346"/>
              </p:ext>
            </p:extLst>
          </p:nvPr>
        </p:nvGraphicFramePr>
        <p:xfrm>
          <a:off x="457200" y="3886200"/>
          <a:ext cx="8305800" cy="1683476"/>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dk1"/>
                          </a:solidFill>
                          <a:effectLst/>
                          <a:latin typeface="+mn-lt"/>
                        </a:rPr>
                        <a:t>Target Environment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Simultaneous SSIDs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Number of Antenna</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4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Number of Radio</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err="1" smtClean="0">
                          <a:ln>
                            <a:noFill/>
                          </a:ln>
                          <a:solidFill>
                            <a:schemeClr val="tx1"/>
                          </a:solidFill>
                          <a:effectLst/>
                          <a:latin typeface="+mn-lt"/>
                        </a:rPr>
                        <a:t>PoE</a:t>
                      </a:r>
                      <a:r>
                        <a:rPr kumimoji="0" lang="en-US" sz="1000" b="0"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i="0" dirty="0" err="1" smtClean="0">
                          <a:latin typeface="+mn-lt"/>
                        </a:rPr>
                        <a:t>Tx</a:t>
                      </a:r>
                      <a:r>
                        <a:rPr lang="en-US" sz="1000" b="0" i="0" baseline="0" dirty="0" smtClean="0">
                          <a:latin typeface="+mn-lt"/>
                        </a:rPr>
                        <a:t> / RX Stream (802.11n)</a:t>
                      </a:r>
                      <a:endParaRPr lang="en-US" sz="1000" b="0"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1167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sp>
        <p:nvSpPr>
          <p:cNvPr id="8" name="Rounded Rectangle 7"/>
          <p:cNvSpPr/>
          <p:nvPr/>
        </p:nvSpPr>
        <p:spPr bwMode="auto">
          <a:xfrm>
            <a:off x="3718728" y="2968705"/>
            <a:ext cx="685800" cy="228600"/>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520089188"/>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222B</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Content Placeholder 4"/>
          <p:cNvGraphicFramePr>
            <a:graphicFrameLocks/>
          </p:cNvGraphicFramePr>
          <p:nvPr>
            <p:extLst>
              <p:ext uri="{D42A27DB-BD31-4B8C-83A1-F6EECF244321}">
                <p14:modId xmlns:p14="http://schemas.microsoft.com/office/powerpoint/2010/main" val="3190047687"/>
              </p:ext>
            </p:extLst>
          </p:nvPr>
        </p:nvGraphicFramePr>
        <p:xfrm>
          <a:off x="3581400" y="1981200"/>
          <a:ext cx="5181600" cy="2727960"/>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884218"/>
                <a:gridCol w="3297382"/>
              </a:tblGrid>
              <a:tr h="196759">
                <a:tc gridSpan="2">
                  <a:txBody>
                    <a:bodyPr/>
                    <a:lstStyle/>
                    <a:p>
                      <a:pPr algn="l"/>
                      <a:r>
                        <a:rPr kumimoji="0" lang="en-US" sz="1100" u="none" strike="noStrike" cap="none" normalizeH="0" baseline="0" dirty="0" smtClean="0">
                          <a:ln>
                            <a:noFill/>
                          </a:ln>
                          <a:effectLst/>
                        </a:rPr>
                        <a:t>Specification</a:t>
                      </a:r>
                      <a:endParaRPr lang="en-US" sz="1100" dirty="0"/>
                    </a:p>
                  </a:txBody>
                  <a:tcPr anchor="ctr"/>
                </a:tc>
                <a:tc hMerge="1">
                  <a:txBody>
                    <a:bodyPr/>
                    <a:lstStyle/>
                    <a:p>
                      <a:pPr algn="ctr"/>
                      <a:endParaRPr lang="en-US" sz="1100" dirty="0"/>
                    </a:p>
                  </a:txBody>
                  <a:tcPr anchor="ctr"/>
                </a:tc>
              </a:tr>
              <a:tr h="159155">
                <a:tc>
                  <a:txBody>
                    <a:bodyPr/>
                    <a:lstStyle/>
                    <a:p>
                      <a:r>
                        <a:rPr lang="en-US" sz="1200" b="1" dirty="0" smtClean="0">
                          <a:solidFill>
                            <a:srgbClr val="FFFFFF"/>
                          </a:solidFill>
                        </a:rPr>
                        <a:t>Use Case</a:t>
                      </a: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050" u="none" strike="noStrike" kern="1200" cap="none" normalizeH="0" baseline="0" dirty="0" smtClean="0">
                          <a:ln>
                            <a:noFill/>
                          </a:ln>
                          <a:solidFill>
                            <a:schemeClr val="dk1"/>
                          </a:solidFill>
                          <a:effectLst/>
                          <a:latin typeface="+mn-lt"/>
                          <a:ea typeface="+mn-ea"/>
                          <a:cs typeface="+mn-cs"/>
                        </a:rPr>
                        <a:t>High density outdoor environments</a:t>
                      </a:r>
                    </a:p>
                  </a:txBody>
                  <a:tcPr anchor="ctr"/>
                </a:tc>
              </a:tr>
              <a:tr h="196759">
                <a:tc>
                  <a:txBody>
                    <a:bodyPr/>
                    <a:lstStyle/>
                    <a:p>
                      <a:r>
                        <a:rPr lang="en-US" sz="1200" dirty="0" smtClean="0"/>
                        <a:t>Form Factor</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Outdoor IP67 Rated, wall or pole mount</a:t>
                      </a:r>
                      <a:endParaRPr kumimoji="0" lang="en-GB" sz="1050" u="none" strike="noStrike" cap="none" normalizeH="0" baseline="0" dirty="0" smtClean="0">
                        <a:ln>
                          <a:noFill/>
                        </a:ln>
                        <a:effectLst/>
                      </a:endParaRPr>
                    </a:p>
                  </a:txBody>
                  <a:tcPr anchor="ctr"/>
                </a:tc>
              </a:tr>
              <a:tr h="196759">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2x2</a:t>
                      </a:r>
                      <a:endParaRPr kumimoji="0" lang="en-GB" sz="1050" u="none" strike="noStrike" kern="1200" cap="none" normalizeH="0" baseline="0" dirty="0" smtClean="0">
                        <a:ln>
                          <a:noFill/>
                        </a:ln>
                        <a:solidFill>
                          <a:schemeClr val="dk1"/>
                        </a:solidFill>
                        <a:effectLst/>
                        <a:latin typeface="+mn-lt"/>
                        <a:ea typeface="+mn-ea"/>
                        <a:cs typeface="+mn-cs"/>
                      </a:endParaRPr>
                    </a:p>
                  </a:txBody>
                  <a:tcPr anchor="ctr"/>
                </a:tc>
              </a:tr>
              <a:tr h="226408">
                <a:tc>
                  <a:txBody>
                    <a:bodyPr/>
                    <a:lstStyle/>
                    <a:p>
                      <a:r>
                        <a:rPr lang="en-US" sz="1200" dirty="0" smtClean="0"/>
                        <a:t>Radio 1</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50" u="none" strike="noStrike" kern="1200" cap="none" normalizeH="0" baseline="0" dirty="0" smtClean="0">
                          <a:ln>
                            <a:noFill/>
                          </a:ln>
                          <a:solidFill>
                            <a:schemeClr val="dk1"/>
                          </a:solidFill>
                          <a:effectLst/>
                          <a:latin typeface="+mn-lt"/>
                          <a:ea typeface="+mn-ea"/>
                          <a:cs typeface="+mn-cs"/>
                        </a:rPr>
                        <a:t>2.4 GHz b/g/n (up to 300 Mbps)</a:t>
                      </a:r>
                    </a:p>
                  </a:txBody>
                  <a:tcPr anchor="ctr"/>
                </a:tc>
              </a:tr>
              <a:tr h="218322">
                <a:tc>
                  <a:txBody>
                    <a:bodyPr/>
                    <a:lstStyle/>
                    <a:p>
                      <a:r>
                        <a:rPr lang="en-US" sz="1200" b="1" dirty="0" smtClean="0">
                          <a:solidFill>
                            <a:srgbClr val="FFFFFF"/>
                          </a:solidFill>
                        </a:rPr>
                        <a:t>Radio 2</a:t>
                      </a: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50" u="none" strike="noStrike" kern="1200" cap="none" normalizeH="0" baseline="0" dirty="0" smtClean="0">
                          <a:ln>
                            <a:noFill/>
                          </a:ln>
                          <a:solidFill>
                            <a:schemeClr val="dk1"/>
                          </a:solidFill>
                          <a:effectLst/>
                          <a:latin typeface="+mn-lt"/>
                          <a:ea typeface="+mn-ea"/>
                          <a:cs typeface="+mn-cs"/>
                        </a:rPr>
                        <a:t>2.4/5GHz a/n (up to 300 Mbps)</a:t>
                      </a:r>
                    </a:p>
                  </a:txBody>
                  <a:tcPr anchor="ctr"/>
                </a:tc>
              </a:tr>
              <a:tr h="196759">
                <a:tc>
                  <a:txBody>
                    <a:bodyPr/>
                    <a:lstStyle/>
                    <a:p>
                      <a:r>
                        <a:rPr lang="en-US" sz="1200" dirty="0" err="1" smtClean="0"/>
                        <a:t>PoE</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50" u="none" strike="noStrike" kern="1200" cap="none" normalizeH="0" baseline="0" dirty="0" smtClean="0">
                          <a:ln>
                            <a:noFill/>
                          </a:ln>
                          <a:solidFill>
                            <a:schemeClr val="dk1"/>
                          </a:solidFill>
                          <a:effectLst/>
                          <a:latin typeface="+mn-lt"/>
                          <a:ea typeface="+mn-ea"/>
                          <a:cs typeface="+mn-cs"/>
                        </a:rPr>
                        <a:t>802.3at</a:t>
                      </a:r>
                      <a:endParaRPr kumimoji="0" lang="en-US" sz="1050" u="none" strike="noStrike" kern="1200" cap="none" normalizeH="0" baseline="0" dirty="0">
                        <a:ln>
                          <a:noFill/>
                        </a:ln>
                        <a:solidFill>
                          <a:schemeClr val="dk1"/>
                        </a:solidFill>
                        <a:effectLst/>
                        <a:latin typeface="+mn-lt"/>
                        <a:ea typeface="+mn-ea"/>
                        <a:cs typeface="+mn-cs"/>
                      </a:endParaRPr>
                    </a:p>
                  </a:txBody>
                  <a:tcPr anchor="ctr"/>
                </a:tc>
              </a:tr>
              <a:tr h="196759">
                <a:tc>
                  <a:txBody>
                    <a:bodyPr/>
                    <a:lstStyle/>
                    <a:p>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050" u="none" strike="noStrike" kern="1200" cap="none" normalizeH="0" baseline="0" dirty="0" smtClean="0">
                          <a:ln>
                            <a:noFill/>
                          </a:ln>
                          <a:solidFill>
                            <a:schemeClr val="dk1"/>
                          </a:solidFill>
                          <a:effectLst/>
                          <a:latin typeface="+mn-lt"/>
                          <a:ea typeface="+mn-ea"/>
                          <a:cs typeface="+mn-cs"/>
                        </a:rPr>
                        <a:t>4 external (N-Type)</a:t>
                      </a:r>
                    </a:p>
                  </a:txBody>
                  <a:tcPr anchor="ctr"/>
                </a:tc>
              </a:tr>
              <a:tr h="196759">
                <a:tc>
                  <a:txBody>
                    <a:bodyPr/>
                    <a:lstStyle/>
                    <a:p>
                      <a:r>
                        <a:rPr lang="en-US" sz="1200" dirty="0" smtClean="0"/>
                        <a:t>Ethernet Interfaces</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1 x GE RJ45</a:t>
                      </a:r>
                    </a:p>
                  </a:txBody>
                  <a:tcPr anchor="ctr"/>
                </a:tc>
              </a:tr>
              <a:tr h="196759">
                <a:tc>
                  <a:txBody>
                    <a:bodyPr/>
                    <a:lstStyle/>
                    <a:p>
                      <a:r>
                        <a:rPr lang="en-US" sz="1200" b="1" dirty="0" smtClean="0">
                          <a:solidFill>
                            <a:srgbClr val="FFFFFF"/>
                          </a:solidFill>
                        </a:rPr>
                        <a:t>USB</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pic>
        <p:nvPicPr>
          <p:cNvPr id="5" name="Picture 2" descr="C:\Users\hkarimi\AppData\Local\Microsoft\Windows\Temporary Internet Files\Low\Content.IE5\RN1J0MB2\FAP-222B_Lt[1].png"/>
          <p:cNvPicPr>
            <a:picLocks noChangeAspect="1" noChangeArrowheads="1"/>
          </p:cNvPicPr>
          <p:nvPr/>
        </p:nvPicPr>
        <p:blipFill>
          <a:blip r:embed="rId2" cstate="screen"/>
          <a:srcRect/>
          <a:stretch>
            <a:fillRect/>
          </a:stretch>
        </p:blipFill>
        <p:spPr bwMode="auto">
          <a:xfrm rot="17959449">
            <a:off x="-129484" y="2561644"/>
            <a:ext cx="3835159" cy="1947463"/>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93791211"/>
      </p:ext>
    </p:extLst>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222C</a:t>
            </a:r>
            <a:endParaRPr lang="en-US" dirty="0"/>
          </a:p>
        </p:txBody>
      </p:sp>
      <p:sp>
        <p:nvSpPr>
          <p:cNvPr id="3" name="Text Placeholder 2"/>
          <p:cNvSpPr>
            <a:spLocks noGrp="1"/>
          </p:cNvSpPr>
          <p:nvPr>
            <p:ph type="body" sz="quarter" idx="11"/>
          </p:nvPr>
        </p:nvSpPr>
        <p:spPr/>
        <p:txBody>
          <a:bodyPr/>
          <a:lstStyle/>
          <a:p>
            <a:endParaRPr lang="en-US" dirty="0"/>
          </a:p>
        </p:txBody>
      </p:sp>
      <p:pic>
        <p:nvPicPr>
          <p:cNvPr id="4" name="Picture 2" descr="C:\Users\mdevincentis\AppData\Local\Microsoft\Windows\Temporary Internet Files\Content.Outlook\W41LE71N\FortiAP222C_FrontSide_300ppi (2).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920996" y="1666204"/>
            <a:ext cx="1837655" cy="3932585"/>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aphicFrame>
        <p:nvGraphicFramePr>
          <p:cNvPr id="5" name="Content Placeholder 4"/>
          <p:cNvGraphicFramePr>
            <a:graphicFrameLocks/>
          </p:cNvGraphicFramePr>
          <p:nvPr>
            <p:extLst>
              <p:ext uri="{D42A27DB-BD31-4B8C-83A1-F6EECF244321}">
                <p14:modId xmlns:p14="http://schemas.microsoft.com/office/powerpoint/2010/main" val="1992268120"/>
              </p:ext>
            </p:extLst>
          </p:nvPr>
        </p:nvGraphicFramePr>
        <p:xfrm>
          <a:off x="3581400" y="1981200"/>
          <a:ext cx="5181600" cy="2865120"/>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884218"/>
                <a:gridCol w="3297382"/>
              </a:tblGrid>
              <a:tr h="196759">
                <a:tc gridSpan="2">
                  <a:txBody>
                    <a:bodyPr/>
                    <a:lstStyle/>
                    <a:p>
                      <a:pPr algn="l"/>
                      <a:r>
                        <a:rPr kumimoji="0" lang="en-US" sz="1100" u="none" strike="noStrike" cap="none" normalizeH="0" baseline="0" dirty="0" smtClean="0">
                          <a:ln>
                            <a:noFill/>
                          </a:ln>
                          <a:effectLst/>
                        </a:rPr>
                        <a:t>Specification</a:t>
                      </a:r>
                      <a:endParaRPr lang="en-US" sz="1100" dirty="0"/>
                    </a:p>
                  </a:txBody>
                  <a:tcPr anchor="ctr"/>
                </a:tc>
                <a:tc hMerge="1">
                  <a:txBody>
                    <a:bodyPr/>
                    <a:lstStyle/>
                    <a:p>
                      <a:pPr algn="ctr"/>
                      <a:endParaRPr lang="en-US" sz="1100" dirty="0"/>
                    </a:p>
                  </a:txBody>
                  <a:tcPr anchor="ctr"/>
                </a:tc>
              </a:tr>
              <a:tr h="159155">
                <a:tc>
                  <a:txBody>
                    <a:bodyPr/>
                    <a:lstStyle/>
                    <a:p>
                      <a:r>
                        <a:rPr lang="en-US" sz="1200" b="1" dirty="0" smtClean="0">
                          <a:solidFill>
                            <a:srgbClr val="FFFFFF"/>
                          </a:solidFill>
                        </a:rPr>
                        <a:t>Use Case</a:t>
                      </a: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050" u="none" strike="noStrike" kern="1200" cap="none" normalizeH="0" baseline="0" dirty="0" smtClean="0">
                          <a:ln>
                            <a:noFill/>
                          </a:ln>
                          <a:solidFill>
                            <a:schemeClr val="dk1"/>
                          </a:solidFill>
                          <a:effectLst/>
                          <a:latin typeface="+mn-lt"/>
                          <a:ea typeface="+mn-ea"/>
                          <a:cs typeface="+mn-cs"/>
                        </a:rPr>
                        <a:t>High density outdoor environments that require 802.11ac</a:t>
                      </a:r>
                    </a:p>
                  </a:txBody>
                  <a:tcPr anchor="ctr"/>
                </a:tc>
              </a:tr>
              <a:tr h="196759">
                <a:tc>
                  <a:txBody>
                    <a:bodyPr/>
                    <a:lstStyle/>
                    <a:p>
                      <a:r>
                        <a:rPr lang="en-US" sz="1200" dirty="0" smtClean="0"/>
                        <a:t>Form Factor</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Outdoor IP67 Rated, wall or pole mount</a:t>
                      </a:r>
                      <a:endParaRPr kumimoji="0" lang="en-GB" sz="1050" u="none" strike="noStrike" cap="none" normalizeH="0" baseline="0" dirty="0" smtClean="0">
                        <a:ln>
                          <a:noFill/>
                        </a:ln>
                        <a:effectLst/>
                      </a:endParaRPr>
                    </a:p>
                  </a:txBody>
                  <a:tcPr anchor="ctr"/>
                </a:tc>
              </a:tr>
              <a:tr h="196759">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2x2</a:t>
                      </a:r>
                      <a:endParaRPr kumimoji="0" lang="en-GB" sz="1050" u="none" strike="noStrike" kern="1200" cap="none" normalizeH="0" baseline="0" dirty="0" smtClean="0">
                        <a:ln>
                          <a:noFill/>
                        </a:ln>
                        <a:solidFill>
                          <a:schemeClr val="dk1"/>
                        </a:solidFill>
                        <a:effectLst/>
                        <a:latin typeface="+mn-lt"/>
                        <a:ea typeface="+mn-ea"/>
                        <a:cs typeface="+mn-cs"/>
                      </a:endParaRPr>
                    </a:p>
                  </a:txBody>
                  <a:tcPr anchor="ctr"/>
                </a:tc>
              </a:tr>
              <a:tr h="226408">
                <a:tc>
                  <a:txBody>
                    <a:bodyPr/>
                    <a:lstStyle/>
                    <a:p>
                      <a:r>
                        <a:rPr lang="en-US" sz="1200" dirty="0" smtClean="0"/>
                        <a:t>Radio 1</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50" u="none" strike="noStrike" kern="1200" cap="none" normalizeH="0" baseline="0" dirty="0" smtClean="0">
                          <a:ln>
                            <a:noFill/>
                          </a:ln>
                          <a:solidFill>
                            <a:schemeClr val="dk1"/>
                          </a:solidFill>
                          <a:effectLst/>
                          <a:latin typeface="+mn-lt"/>
                          <a:ea typeface="+mn-ea"/>
                          <a:cs typeface="+mn-cs"/>
                        </a:rPr>
                        <a:t>2.4 GHz b/g/n (up to 300 Mbps)</a:t>
                      </a:r>
                    </a:p>
                  </a:txBody>
                  <a:tcPr anchor="ctr"/>
                </a:tc>
              </a:tr>
              <a:tr h="218322">
                <a:tc>
                  <a:txBody>
                    <a:bodyPr/>
                    <a:lstStyle/>
                    <a:p>
                      <a:r>
                        <a:rPr lang="en-US" sz="1200" b="1" dirty="0" smtClean="0">
                          <a:solidFill>
                            <a:srgbClr val="FFFFFF"/>
                          </a:solidFill>
                        </a:rPr>
                        <a:t>Radio 2</a:t>
                      </a: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50" u="none" strike="noStrike" kern="1200" cap="none" normalizeH="0" baseline="0" dirty="0" smtClean="0">
                          <a:ln>
                            <a:noFill/>
                          </a:ln>
                          <a:solidFill>
                            <a:schemeClr val="dk1"/>
                          </a:solidFill>
                          <a:effectLst/>
                          <a:latin typeface="+mn-lt"/>
                          <a:ea typeface="+mn-ea"/>
                          <a:cs typeface="+mn-cs"/>
                        </a:rPr>
                        <a:t>2.4/5GHz a/b/g/n/ac (up to 867 Mbps)</a:t>
                      </a:r>
                    </a:p>
                  </a:txBody>
                  <a:tcPr anchor="ctr"/>
                </a:tc>
              </a:tr>
              <a:tr h="196759">
                <a:tc>
                  <a:txBody>
                    <a:bodyPr/>
                    <a:lstStyle/>
                    <a:p>
                      <a:r>
                        <a:rPr lang="en-US" sz="1200" dirty="0" err="1" smtClean="0"/>
                        <a:t>PoE</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50" u="none" strike="noStrike" kern="1200" cap="none" normalizeH="0" baseline="0" dirty="0" smtClean="0">
                          <a:ln>
                            <a:noFill/>
                          </a:ln>
                          <a:solidFill>
                            <a:schemeClr val="dk1"/>
                          </a:solidFill>
                          <a:effectLst/>
                          <a:latin typeface="+mn-lt"/>
                          <a:ea typeface="+mn-ea"/>
                          <a:cs typeface="+mn-cs"/>
                        </a:rPr>
                        <a:t>802.3at</a:t>
                      </a:r>
                      <a:endParaRPr kumimoji="0" lang="en-US" sz="1050" u="none" strike="noStrike" kern="1200" cap="none" normalizeH="0" baseline="0" dirty="0">
                        <a:ln>
                          <a:noFill/>
                        </a:ln>
                        <a:solidFill>
                          <a:schemeClr val="dk1"/>
                        </a:solidFill>
                        <a:effectLst/>
                        <a:latin typeface="+mn-lt"/>
                        <a:ea typeface="+mn-ea"/>
                        <a:cs typeface="+mn-cs"/>
                      </a:endParaRPr>
                    </a:p>
                  </a:txBody>
                  <a:tcPr anchor="ctr"/>
                </a:tc>
              </a:tr>
              <a:tr h="196759">
                <a:tc>
                  <a:txBody>
                    <a:bodyPr/>
                    <a:lstStyle/>
                    <a:p>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050" u="none" strike="noStrike" kern="1200" cap="none" normalizeH="0" baseline="0" dirty="0" smtClean="0">
                          <a:ln>
                            <a:noFill/>
                          </a:ln>
                          <a:solidFill>
                            <a:schemeClr val="dk1"/>
                          </a:solidFill>
                          <a:effectLst/>
                          <a:latin typeface="+mn-lt"/>
                          <a:ea typeface="+mn-ea"/>
                          <a:cs typeface="+mn-cs"/>
                        </a:rPr>
                        <a:t>4 external (N-Type)</a:t>
                      </a:r>
                    </a:p>
                  </a:txBody>
                  <a:tcPr anchor="ctr"/>
                </a:tc>
              </a:tr>
              <a:tr h="196759">
                <a:tc>
                  <a:txBody>
                    <a:bodyPr/>
                    <a:lstStyle/>
                    <a:p>
                      <a:r>
                        <a:rPr lang="en-US" sz="1200" dirty="0" smtClean="0"/>
                        <a:t>Ethernet Interfaces</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1 x GE RJ45</a:t>
                      </a:r>
                    </a:p>
                  </a:txBody>
                  <a:tcPr anchor="ctr"/>
                </a:tc>
              </a:tr>
              <a:tr h="196759">
                <a:tc>
                  <a:txBody>
                    <a:bodyPr/>
                    <a:lstStyle/>
                    <a:p>
                      <a:r>
                        <a:rPr lang="en-US" sz="1200" b="1" dirty="0" smtClean="0">
                          <a:solidFill>
                            <a:srgbClr val="FFFFFF"/>
                          </a:solidFill>
                        </a:rPr>
                        <a:t>USB</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115833076"/>
      </p:ext>
    </p:extLst>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274638"/>
            <a:ext cx="8229600" cy="565575"/>
          </a:xfrm>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9704" y="493847"/>
            <a:ext cx="4018028" cy="3596828"/>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1935360678"/>
              </p:ext>
            </p:extLst>
          </p:nvPr>
        </p:nvGraphicFramePr>
        <p:xfrm>
          <a:off x="457200" y="3886200"/>
          <a:ext cx="8305800" cy="1683476"/>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dk1"/>
                          </a:solidFill>
                          <a:effectLst/>
                          <a:latin typeface="+mn-lt"/>
                        </a:rPr>
                        <a:t>Target Environment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Simultaneous SSIDs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Number of Antenna</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Number of Radio</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err="1" smtClean="0">
                          <a:ln>
                            <a:noFill/>
                          </a:ln>
                          <a:solidFill>
                            <a:schemeClr val="tx1"/>
                          </a:solidFill>
                          <a:effectLst/>
                          <a:latin typeface="+mn-lt"/>
                        </a:rPr>
                        <a:t>PoE</a:t>
                      </a:r>
                      <a:r>
                        <a:rPr kumimoji="0" lang="en-US" sz="1000" b="0"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i="0" dirty="0" err="1" smtClean="0">
                          <a:latin typeface="+mn-lt"/>
                        </a:rPr>
                        <a:t>Tx</a:t>
                      </a:r>
                      <a:r>
                        <a:rPr lang="en-US" sz="1000" b="0" i="0" baseline="0" dirty="0" smtClean="0">
                          <a:latin typeface="+mn-lt"/>
                        </a:rPr>
                        <a:t> / RX Stream (802.11n)</a:t>
                      </a:r>
                      <a:endParaRPr lang="en-US" sz="1000" b="0"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spTree>
    <p:extLst>
      <p:ext uri="{BB962C8B-B14F-4D97-AF65-F5344CB8AC3E}">
        <p14:creationId xmlns:p14="http://schemas.microsoft.com/office/powerpoint/2010/main" val="1067570372"/>
      </p:ext>
    </p:extLst>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4"/>
          <p:cNvGraphicFramePr>
            <a:graphicFrameLocks/>
          </p:cNvGraphicFramePr>
          <p:nvPr>
            <p:extLst>
              <p:ext uri="{D42A27DB-BD31-4B8C-83A1-F6EECF244321}">
                <p14:modId xmlns:p14="http://schemas.microsoft.com/office/powerpoint/2010/main" val="2662344239"/>
              </p:ext>
            </p:extLst>
          </p:nvPr>
        </p:nvGraphicFramePr>
        <p:xfrm>
          <a:off x="3581400" y="1981200"/>
          <a:ext cx="5181600" cy="3002280"/>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884218"/>
                <a:gridCol w="3297382"/>
              </a:tblGrid>
              <a:tr h="196759">
                <a:tc gridSpan="2">
                  <a:txBody>
                    <a:bodyPr/>
                    <a:lstStyle/>
                    <a:p>
                      <a:pPr algn="l"/>
                      <a:r>
                        <a:rPr kumimoji="0" lang="en-US" sz="1100" u="none" strike="noStrike" cap="none" normalizeH="0" baseline="0" dirty="0" smtClean="0">
                          <a:ln>
                            <a:noFill/>
                          </a:ln>
                          <a:effectLst/>
                        </a:rPr>
                        <a:t>Specification</a:t>
                      </a:r>
                      <a:endParaRPr lang="en-US" sz="1100" dirty="0"/>
                    </a:p>
                  </a:txBody>
                  <a:tcPr anchor="ctr"/>
                </a:tc>
                <a:tc hMerge="1">
                  <a:txBody>
                    <a:bodyPr/>
                    <a:lstStyle/>
                    <a:p>
                      <a:pPr algn="ctr"/>
                      <a:endParaRPr lang="en-US" sz="1100" dirty="0"/>
                    </a:p>
                  </a:txBody>
                  <a:tcPr anchor="ctr"/>
                </a:tc>
              </a:tr>
              <a:tr h="159155">
                <a:tc>
                  <a:txBody>
                    <a:bodyPr/>
                    <a:lstStyle/>
                    <a:p>
                      <a:r>
                        <a:rPr lang="en-US" sz="1200" b="1" dirty="0" smtClean="0">
                          <a:solidFill>
                            <a:srgbClr val="FFFFFF"/>
                          </a:solidFill>
                        </a:rPr>
                        <a:t>Use Case</a:t>
                      </a: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050" u="none" strike="noStrike" kern="1200" cap="none" normalizeH="0" baseline="0" dirty="0" smtClean="0">
                          <a:ln>
                            <a:noFill/>
                          </a:ln>
                          <a:solidFill>
                            <a:schemeClr val="dk1"/>
                          </a:solidFill>
                          <a:effectLst/>
                          <a:latin typeface="+mn-lt"/>
                          <a:ea typeface="+mn-ea"/>
                          <a:cs typeface="+mn-cs"/>
                        </a:rPr>
                        <a:t>Medium density indoor environments that require external antennas.</a:t>
                      </a:r>
                    </a:p>
                  </a:txBody>
                  <a:tcPr anchor="ctr"/>
                </a:tc>
              </a:tr>
              <a:tr h="196759">
                <a:tc>
                  <a:txBody>
                    <a:bodyPr/>
                    <a:lstStyle/>
                    <a:p>
                      <a:r>
                        <a:rPr lang="en-US" sz="1200" dirty="0" smtClean="0"/>
                        <a:t>Form Factor</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Smoke Detector</a:t>
                      </a:r>
                      <a:r>
                        <a:rPr kumimoji="0" lang="en-GB"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smtClean="0">
                          <a:ln>
                            <a:noFill/>
                          </a:ln>
                          <a:solidFill>
                            <a:schemeClr val="dk1"/>
                          </a:solidFill>
                          <a:effectLst/>
                          <a:latin typeface="+mn-lt"/>
                          <a:ea typeface="+mn-ea"/>
                          <a:cs typeface="+mn-cs"/>
                        </a:rPr>
                        <a:t>w</a:t>
                      </a:r>
                      <a:r>
                        <a:rPr kumimoji="0" lang="de-DE" sz="1050" u="none" strike="noStrike" cap="none" normalizeH="0" baseline="0" dirty="0" smtClean="0">
                          <a:ln>
                            <a:noFill/>
                          </a:ln>
                          <a:effectLst/>
                        </a:rPr>
                        <a:t>all or ceiling mount</a:t>
                      </a:r>
                      <a:endParaRPr kumimoji="0" lang="en-GB" sz="1050" u="none" strike="noStrike" cap="none" normalizeH="0" baseline="0" dirty="0" smtClean="0">
                        <a:ln>
                          <a:noFill/>
                        </a:ln>
                        <a:effectLst/>
                      </a:endParaRPr>
                    </a:p>
                  </a:txBody>
                  <a:tcPr anchor="ctr"/>
                </a:tc>
              </a:tr>
              <a:tr h="196759">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2x2</a:t>
                      </a:r>
                      <a:endParaRPr kumimoji="0" lang="en-GB" sz="1050" u="none" strike="noStrike" kern="1200" cap="none" normalizeH="0" baseline="0" dirty="0" smtClean="0">
                        <a:ln>
                          <a:noFill/>
                        </a:ln>
                        <a:solidFill>
                          <a:schemeClr val="dk1"/>
                        </a:solidFill>
                        <a:effectLst/>
                        <a:latin typeface="+mn-lt"/>
                        <a:ea typeface="+mn-ea"/>
                        <a:cs typeface="+mn-cs"/>
                      </a:endParaRPr>
                    </a:p>
                  </a:txBody>
                  <a:tcPr anchor="ctr"/>
                </a:tc>
              </a:tr>
              <a:tr h="226408">
                <a:tc>
                  <a:txBody>
                    <a:bodyPr/>
                    <a:lstStyle/>
                    <a:p>
                      <a:r>
                        <a:rPr lang="en-US" sz="1200" dirty="0" smtClean="0"/>
                        <a:t>Radio 1</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50" u="none" strike="noStrike" kern="1200" cap="none" normalizeH="0" baseline="0" dirty="0" smtClean="0">
                          <a:ln>
                            <a:noFill/>
                          </a:ln>
                          <a:solidFill>
                            <a:schemeClr val="dk1"/>
                          </a:solidFill>
                          <a:effectLst/>
                          <a:latin typeface="+mn-lt"/>
                          <a:ea typeface="+mn-ea"/>
                          <a:cs typeface="+mn-cs"/>
                        </a:rPr>
                        <a:t>2.4 GHz b/g/n (up to 300 Mbps)</a:t>
                      </a:r>
                    </a:p>
                  </a:txBody>
                  <a:tcPr anchor="ctr"/>
                </a:tc>
              </a:tr>
              <a:tr h="218322">
                <a:tc>
                  <a:txBody>
                    <a:bodyPr/>
                    <a:lstStyle/>
                    <a:p>
                      <a:r>
                        <a:rPr lang="en-US" sz="1200" b="1" dirty="0" smtClean="0">
                          <a:solidFill>
                            <a:srgbClr val="FFFFFF"/>
                          </a:solidFill>
                        </a:rPr>
                        <a:t>Radio 2</a:t>
                      </a: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50" u="none" strike="noStrike" kern="1200" cap="none" normalizeH="0" baseline="0" dirty="0" smtClean="0">
                          <a:ln>
                            <a:noFill/>
                          </a:ln>
                          <a:solidFill>
                            <a:schemeClr val="dk1"/>
                          </a:solidFill>
                          <a:effectLst/>
                          <a:latin typeface="+mn-lt"/>
                          <a:ea typeface="+mn-ea"/>
                          <a:cs typeface="+mn-cs"/>
                        </a:rPr>
                        <a:t>2.4/5GHz a/b/g/n/ac concurrent</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(up to 867 Mbps)</a:t>
                      </a:r>
                    </a:p>
                  </a:txBody>
                  <a:tcPr anchor="ctr"/>
                </a:tc>
              </a:tr>
              <a:tr h="196759">
                <a:tc>
                  <a:txBody>
                    <a:bodyPr/>
                    <a:lstStyle/>
                    <a:p>
                      <a:r>
                        <a:rPr lang="en-US" sz="1200" dirty="0" err="1" smtClean="0"/>
                        <a:t>PoE</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50" u="none" strike="noStrike" kern="1200" cap="none" normalizeH="0" baseline="0" dirty="0" smtClean="0">
                          <a:ln>
                            <a:noFill/>
                          </a:ln>
                          <a:solidFill>
                            <a:schemeClr val="dk1"/>
                          </a:solidFill>
                          <a:effectLst/>
                          <a:latin typeface="+mn-lt"/>
                          <a:ea typeface="+mn-ea"/>
                          <a:cs typeface="+mn-cs"/>
                        </a:rPr>
                        <a:t>802.3af</a:t>
                      </a:r>
                      <a:endParaRPr kumimoji="0" lang="en-US" sz="1050" u="none" strike="noStrike" kern="1200" cap="none" normalizeH="0" baseline="0" dirty="0">
                        <a:ln>
                          <a:noFill/>
                        </a:ln>
                        <a:solidFill>
                          <a:schemeClr val="dk1"/>
                        </a:solidFill>
                        <a:effectLst/>
                        <a:latin typeface="+mn-lt"/>
                        <a:ea typeface="+mn-ea"/>
                        <a:cs typeface="+mn-cs"/>
                      </a:endParaRPr>
                    </a:p>
                  </a:txBody>
                  <a:tcPr anchor="ctr"/>
                </a:tc>
              </a:tr>
              <a:tr h="196759">
                <a:tc>
                  <a:txBody>
                    <a:bodyPr/>
                    <a:lstStyle/>
                    <a:p>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050" u="none" strike="noStrike" kern="1200" cap="none" normalizeH="0" baseline="0" dirty="0" smtClean="0">
                          <a:ln>
                            <a:noFill/>
                          </a:ln>
                          <a:solidFill>
                            <a:schemeClr val="dk1"/>
                          </a:solidFill>
                          <a:effectLst/>
                          <a:latin typeface="+mn-lt"/>
                          <a:ea typeface="+mn-ea"/>
                          <a:cs typeface="+mn-cs"/>
                        </a:rPr>
                        <a:t>4 external</a:t>
                      </a:r>
                    </a:p>
                  </a:txBody>
                  <a:tcPr anchor="ctr"/>
                </a:tc>
              </a:tr>
              <a:tr h="196759">
                <a:tc>
                  <a:txBody>
                    <a:bodyPr/>
                    <a:lstStyle/>
                    <a:p>
                      <a:r>
                        <a:rPr lang="en-US" sz="1200" dirty="0" smtClean="0"/>
                        <a:t>Ethernet Interfaces</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1 x GE RJ45</a:t>
                      </a:r>
                    </a:p>
                  </a:txBody>
                  <a:tcPr anchor="ctr"/>
                </a:tc>
              </a:tr>
              <a:tr h="196759">
                <a:tc>
                  <a:txBody>
                    <a:bodyPr/>
                    <a:lstStyle/>
                    <a:p>
                      <a:r>
                        <a:rPr lang="en-US" sz="1200" b="1" dirty="0" smtClean="0">
                          <a:solidFill>
                            <a:srgbClr val="FFFFFF"/>
                          </a:solidFill>
                        </a:rPr>
                        <a:t>USB</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223C</a:t>
            </a:r>
            <a:endParaRPr lang="en-US" dirty="0"/>
          </a:p>
        </p:txBody>
      </p:sp>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800" y="1981200"/>
            <a:ext cx="2974500" cy="2662691"/>
          </a:xfrm>
          <a:prstGeom prst="rect">
            <a:avLst/>
          </a:prstGeom>
        </p:spPr>
      </p:pic>
      <p:sp>
        <p:nvSpPr>
          <p:cNvPr id="10" name="Content Placeholder 2"/>
          <p:cNvSpPr>
            <a:spLocks/>
          </p:cNvSpPr>
          <p:nvPr/>
        </p:nvSpPr>
        <p:spPr bwMode="auto">
          <a:xfrm>
            <a:off x="521200" y="4343400"/>
            <a:ext cx="2819400" cy="762000"/>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FAP-223C</a:t>
            </a:r>
            <a:endParaRPr lang="en-US" sz="1600" b="1" dirty="0">
              <a:solidFill>
                <a:srgbClr val="444F51"/>
              </a:solidFill>
            </a:endParaRPr>
          </a:p>
        </p:txBody>
      </p:sp>
      <p:sp>
        <p:nvSpPr>
          <p:cNvPr id="14" name="Rounded Rectangle 13"/>
          <p:cNvSpPr/>
          <p:nvPr/>
        </p:nvSpPr>
        <p:spPr bwMode="auto">
          <a:xfrm>
            <a:off x="2362200" y="4174508"/>
            <a:ext cx="685800" cy="228600"/>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828179857"/>
      </p:ext>
    </p:extLst>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mdevincentis\Desktop\FAP-224D\20141021-1.1528_FAP224D.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065261" y="1600200"/>
            <a:ext cx="1601739" cy="4126121"/>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aphicFrame>
        <p:nvGraphicFramePr>
          <p:cNvPr id="13" name="Content Placeholder 4"/>
          <p:cNvGraphicFramePr>
            <a:graphicFrameLocks/>
          </p:cNvGraphicFramePr>
          <p:nvPr>
            <p:extLst>
              <p:ext uri="{D42A27DB-BD31-4B8C-83A1-F6EECF244321}">
                <p14:modId xmlns:p14="http://schemas.microsoft.com/office/powerpoint/2010/main" val="1295143551"/>
              </p:ext>
            </p:extLst>
          </p:nvPr>
        </p:nvGraphicFramePr>
        <p:xfrm>
          <a:off x="3581400" y="1981200"/>
          <a:ext cx="5181600" cy="2727960"/>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884218"/>
                <a:gridCol w="3297382"/>
              </a:tblGrid>
              <a:tr h="196759">
                <a:tc gridSpan="2">
                  <a:txBody>
                    <a:bodyPr/>
                    <a:lstStyle/>
                    <a:p>
                      <a:pPr algn="l"/>
                      <a:r>
                        <a:rPr kumimoji="0" lang="en-US" sz="1100" u="none" strike="noStrike" cap="none" normalizeH="0" baseline="0" dirty="0" smtClean="0">
                          <a:ln>
                            <a:noFill/>
                          </a:ln>
                          <a:effectLst/>
                        </a:rPr>
                        <a:t>Specification</a:t>
                      </a:r>
                      <a:endParaRPr lang="en-US" sz="1100" dirty="0"/>
                    </a:p>
                  </a:txBody>
                  <a:tcPr anchor="ctr"/>
                </a:tc>
                <a:tc hMerge="1">
                  <a:txBody>
                    <a:bodyPr/>
                    <a:lstStyle/>
                    <a:p>
                      <a:pPr algn="ctr"/>
                      <a:endParaRPr lang="en-US" sz="1100" dirty="0"/>
                    </a:p>
                  </a:txBody>
                  <a:tcPr anchor="ctr"/>
                </a:tc>
              </a:tr>
              <a:tr h="159155">
                <a:tc>
                  <a:txBody>
                    <a:bodyPr/>
                    <a:lstStyle/>
                    <a:p>
                      <a:r>
                        <a:rPr lang="en-US" sz="1200" b="1" dirty="0" smtClean="0">
                          <a:solidFill>
                            <a:srgbClr val="FFFFFF"/>
                          </a:solidFill>
                        </a:rPr>
                        <a:t>Use Case</a:t>
                      </a: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chemeClr val="dk1"/>
                          </a:solidFill>
                          <a:effectLst/>
                          <a:latin typeface="+mn-lt"/>
                          <a:ea typeface="+mn-ea"/>
                          <a:cs typeface="+mn-cs"/>
                        </a:rPr>
                        <a:t>Medium density outdoor environments</a:t>
                      </a:r>
                    </a:p>
                  </a:txBody>
                  <a:tcPr anchor="ctr"/>
                </a:tc>
              </a:tr>
              <a:tr h="196759">
                <a:tc>
                  <a:txBody>
                    <a:bodyPr/>
                    <a:lstStyle/>
                    <a:p>
                      <a:r>
                        <a:rPr lang="en-US" sz="1200" dirty="0" smtClean="0"/>
                        <a:t>Form Factor</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normalizeH="0" baseline="0" dirty="0" smtClean="0">
                          <a:ln>
                            <a:noFill/>
                          </a:ln>
                          <a:solidFill>
                            <a:schemeClr val="dk1"/>
                          </a:solidFill>
                          <a:effectLst/>
                          <a:latin typeface="+mn-lt"/>
                          <a:ea typeface="+mn-ea"/>
                          <a:cs typeface="+mn-cs"/>
                        </a:rPr>
                        <a:t>Outdoor IP66 rated, wall or pole mount</a:t>
                      </a:r>
                      <a:endParaRPr kumimoji="0" lang="en-GB" sz="1050" b="0" i="0" u="none" strike="noStrike" kern="1200" cap="none" normalizeH="0" baseline="0" dirty="0" smtClean="0">
                        <a:ln>
                          <a:noFill/>
                        </a:ln>
                        <a:solidFill>
                          <a:schemeClr val="dk1"/>
                        </a:solidFill>
                        <a:effectLst/>
                        <a:latin typeface="+mn-lt"/>
                        <a:ea typeface="+mn-ea"/>
                        <a:cs typeface="+mn-cs"/>
                      </a:endParaRPr>
                    </a:p>
                  </a:txBody>
                  <a:tcPr anchor="ctr"/>
                </a:tc>
              </a:tr>
              <a:tr h="196759">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chemeClr val="dk1"/>
                          </a:solidFill>
                          <a:effectLst/>
                          <a:latin typeface="+mn-lt"/>
                          <a:ea typeface="+mn-ea"/>
                          <a:cs typeface="+mn-cs"/>
                        </a:rPr>
                        <a:t>2x2</a:t>
                      </a:r>
                      <a:endParaRPr kumimoji="0" lang="en-GB" sz="1050" b="0" i="0" u="none" strike="noStrike" kern="1200" cap="none" normalizeH="0" baseline="0" dirty="0" smtClean="0">
                        <a:ln>
                          <a:noFill/>
                        </a:ln>
                        <a:solidFill>
                          <a:schemeClr val="dk1"/>
                        </a:solidFill>
                        <a:effectLst/>
                        <a:latin typeface="+mn-lt"/>
                        <a:ea typeface="+mn-ea"/>
                        <a:cs typeface="+mn-cs"/>
                      </a:endParaRPr>
                    </a:p>
                  </a:txBody>
                  <a:tcPr anchor="ctr"/>
                </a:tc>
              </a:tr>
              <a:tr h="226408">
                <a:tc>
                  <a:txBody>
                    <a:bodyPr/>
                    <a:lstStyle/>
                    <a:p>
                      <a:r>
                        <a:rPr lang="en-US" sz="1200" dirty="0" smtClean="0"/>
                        <a:t>Radio 1</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50" b="0" i="0" u="none" strike="noStrike" kern="1200" cap="none" normalizeH="0" baseline="0" dirty="0" smtClean="0">
                          <a:ln>
                            <a:noFill/>
                          </a:ln>
                          <a:solidFill>
                            <a:schemeClr val="dk1"/>
                          </a:solidFill>
                          <a:effectLst/>
                          <a:latin typeface="+mn-lt"/>
                          <a:ea typeface="+mn-ea"/>
                          <a:cs typeface="+mn-cs"/>
                        </a:rPr>
                        <a:t>2.4 GHz b/g/n (up to 300 Mbps)</a:t>
                      </a:r>
                    </a:p>
                  </a:txBody>
                  <a:tcPr anchor="ctr"/>
                </a:tc>
              </a:tr>
              <a:tr h="218322">
                <a:tc>
                  <a:txBody>
                    <a:bodyPr/>
                    <a:lstStyle/>
                    <a:p>
                      <a:r>
                        <a:rPr lang="en-US" sz="1200" b="1" dirty="0" smtClean="0">
                          <a:solidFill>
                            <a:srgbClr val="FFFFFF"/>
                          </a:solidFill>
                        </a:rPr>
                        <a:t>Radio 2</a:t>
                      </a: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050" b="0" i="0" u="none" strike="noStrike" kern="1200" cap="none" normalizeH="0" baseline="0" dirty="0" smtClean="0">
                          <a:ln>
                            <a:noFill/>
                          </a:ln>
                          <a:solidFill>
                            <a:schemeClr val="dk1"/>
                          </a:solidFill>
                          <a:effectLst/>
                          <a:latin typeface="+mn-lt"/>
                          <a:ea typeface="+mn-ea"/>
                          <a:cs typeface="+mn-cs"/>
                        </a:rPr>
                        <a:t>5GHz a/n  (up to 300 Mbps)</a:t>
                      </a:r>
                    </a:p>
                  </a:txBody>
                  <a:tcPr anchor="ctr"/>
                </a:tc>
              </a:tr>
              <a:tr h="196759">
                <a:tc>
                  <a:txBody>
                    <a:bodyPr/>
                    <a:lstStyle/>
                    <a:p>
                      <a:r>
                        <a:rPr lang="en-US" sz="1200" dirty="0" err="1" smtClean="0"/>
                        <a:t>PoE</a:t>
                      </a:r>
                      <a:endParaRPr lang="en-US" sz="1200" b="1" dirty="0" smtClean="0">
                        <a:solidFill>
                          <a:srgbClr val="FFFFFF"/>
                        </a:solidFill>
                      </a:endParaRPr>
                    </a:p>
                  </a:txBody>
                  <a:tcPr anchor="ctr">
                    <a:solidFill>
                      <a:srgbClr val="465B6D"/>
                    </a:solidFill>
                  </a:tcPr>
                </a:tc>
                <a:tc>
                  <a:txBody>
                    <a:bodyPr/>
                    <a:lstStyle/>
                    <a:p>
                      <a:pPr algn="l"/>
                      <a:r>
                        <a:rPr kumimoji="0" lang="en-US" sz="1050" b="0" i="0" u="none" strike="noStrike" kern="1200" cap="none" normalizeH="0" baseline="0" dirty="0" smtClean="0">
                          <a:ln>
                            <a:noFill/>
                          </a:ln>
                          <a:solidFill>
                            <a:schemeClr val="dk1"/>
                          </a:solidFill>
                          <a:effectLst/>
                          <a:latin typeface="+mn-lt"/>
                          <a:ea typeface="+mn-ea"/>
                          <a:cs typeface="+mn-cs"/>
                        </a:rPr>
                        <a:t>Yes</a:t>
                      </a:r>
                      <a:endParaRPr kumimoji="0" lang="en-US" sz="1050" b="0" i="0" u="none" strike="noStrike" kern="1200" cap="none" normalizeH="0" baseline="0" dirty="0">
                        <a:ln>
                          <a:noFill/>
                        </a:ln>
                        <a:solidFill>
                          <a:schemeClr val="dk1"/>
                        </a:solidFill>
                        <a:effectLst/>
                        <a:latin typeface="+mn-lt"/>
                        <a:ea typeface="+mn-ea"/>
                        <a:cs typeface="+mn-cs"/>
                      </a:endParaRPr>
                    </a:p>
                  </a:txBody>
                  <a:tcPr anchor="ctr"/>
                </a:tc>
              </a:tr>
              <a:tr h="196759">
                <a:tc>
                  <a:txBody>
                    <a:bodyPr/>
                    <a:lstStyle/>
                    <a:p>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chemeClr val="dk1"/>
                          </a:solidFill>
                          <a:effectLst/>
                          <a:latin typeface="+mn-lt"/>
                          <a:ea typeface="+mn-ea"/>
                          <a:cs typeface="+mn-cs"/>
                        </a:rPr>
                        <a:t>4 external</a:t>
                      </a:r>
                    </a:p>
                  </a:txBody>
                  <a:tcPr anchor="ctr"/>
                </a:tc>
              </a:tr>
              <a:tr h="196759">
                <a:tc>
                  <a:txBody>
                    <a:bodyPr/>
                    <a:lstStyle/>
                    <a:p>
                      <a:r>
                        <a:rPr lang="en-US" sz="1200" dirty="0" smtClean="0"/>
                        <a:t>Ethernet Interfaces</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chemeClr val="dk1"/>
                          </a:solidFill>
                          <a:effectLst/>
                          <a:latin typeface="+mn-lt"/>
                          <a:ea typeface="+mn-ea"/>
                          <a:cs typeface="+mn-cs"/>
                        </a:rPr>
                        <a:t>1 x GE RJ45, </a:t>
                      </a:r>
                      <a:r>
                        <a:rPr kumimoji="0" lang="da-DK" sz="1050" b="0" i="0" u="none" strike="noStrike" kern="1200" cap="none" normalizeH="0" baseline="0" dirty="0" smtClean="0">
                          <a:ln>
                            <a:noFill/>
                          </a:ln>
                          <a:solidFill>
                            <a:schemeClr val="dk1"/>
                          </a:solidFill>
                          <a:effectLst/>
                          <a:latin typeface="+mn-lt"/>
                          <a:ea typeface="+mn-ea"/>
                          <a:cs typeface="+mn-cs"/>
                        </a:rPr>
                        <a:t>802.3af PoE</a:t>
                      </a:r>
                      <a:endParaRPr kumimoji="0" lang="en-US" sz="1050" b="0" i="0" u="none" strike="noStrike" kern="1200" cap="none" normalizeH="0" baseline="0" dirty="0" smtClean="0">
                        <a:ln>
                          <a:noFill/>
                        </a:ln>
                        <a:solidFill>
                          <a:schemeClr val="dk1"/>
                        </a:solidFill>
                        <a:effectLst/>
                        <a:latin typeface="+mn-lt"/>
                        <a:ea typeface="+mn-ea"/>
                        <a:cs typeface="+mn-cs"/>
                      </a:endParaRPr>
                    </a:p>
                  </a:txBody>
                  <a:tcPr anchor="ctr"/>
                </a:tc>
              </a:tr>
              <a:tr h="196759">
                <a:tc>
                  <a:txBody>
                    <a:bodyPr/>
                    <a:lstStyle/>
                    <a:p>
                      <a:r>
                        <a:rPr lang="en-US" sz="1200" b="1" dirty="0" smtClean="0">
                          <a:solidFill>
                            <a:srgbClr val="FFFFFF"/>
                          </a:solidFill>
                        </a:rPr>
                        <a:t>USB</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2" name="Title 1"/>
          <p:cNvSpPr>
            <a:spLocks noGrp="1"/>
          </p:cNvSpPr>
          <p:nvPr>
            <p:ph type="title"/>
          </p:nvPr>
        </p:nvSpPr>
        <p:spPr/>
        <p:txBody>
          <a:bodyPr anchor="ctr"/>
          <a:lstStyle/>
          <a:p>
            <a:r>
              <a:rPr lang="en-US" dirty="0" smtClean="0"/>
              <a:t>FortiAP</a:t>
            </a:r>
            <a:r>
              <a:rPr lang="en-US" dirty="0"/>
              <a:t> </a:t>
            </a:r>
            <a:r>
              <a:rPr lang="en-US" dirty="0" smtClean="0"/>
              <a:t>224D</a:t>
            </a:r>
            <a:endParaRPr lang="en-US" dirty="0"/>
          </a:p>
        </p:txBody>
      </p:sp>
      <p:sp>
        <p:nvSpPr>
          <p:cNvPr id="10" name="Content Placeholder 2"/>
          <p:cNvSpPr>
            <a:spLocks/>
          </p:cNvSpPr>
          <p:nvPr/>
        </p:nvSpPr>
        <p:spPr bwMode="auto">
          <a:xfrm>
            <a:off x="609600" y="5726321"/>
            <a:ext cx="2819400" cy="762000"/>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FAP-224D</a:t>
            </a:r>
            <a:endParaRPr lang="en-US" sz="1600" b="1" dirty="0">
              <a:solidFill>
                <a:srgbClr val="444F51"/>
              </a:solidFill>
            </a:endParaRPr>
          </a:p>
        </p:txBody>
      </p:sp>
    </p:spTree>
    <p:extLst>
      <p:ext uri="{BB962C8B-B14F-4D97-AF65-F5344CB8AC3E}">
        <p14:creationId xmlns:p14="http://schemas.microsoft.com/office/powerpoint/2010/main" val="3725383514"/>
      </p:ext>
    </p:extLst>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824898176"/>
              </p:ext>
            </p:extLst>
          </p:nvPr>
        </p:nvGraphicFramePr>
        <p:xfrm>
          <a:off x="457200" y="3886200"/>
          <a:ext cx="8305800" cy="1683476"/>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dk1"/>
                          </a:solidFill>
                          <a:effectLst/>
                          <a:latin typeface="+mn-lt"/>
                        </a:rPr>
                        <a:t>Target Environment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Simultaneous SSIDs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Number of Antenna</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Number of Radio</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err="1" smtClean="0">
                          <a:ln>
                            <a:noFill/>
                          </a:ln>
                          <a:solidFill>
                            <a:schemeClr val="tx1"/>
                          </a:solidFill>
                          <a:effectLst/>
                          <a:latin typeface="+mn-lt"/>
                        </a:rPr>
                        <a:t>PoE</a:t>
                      </a:r>
                      <a:r>
                        <a:rPr kumimoji="0" lang="en-US" sz="1000" b="0"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i="0" dirty="0" err="1" smtClean="0">
                          <a:latin typeface="+mn-lt"/>
                        </a:rPr>
                        <a:t>Tx</a:t>
                      </a:r>
                      <a:r>
                        <a:rPr lang="en-US" sz="1000" b="0" i="0" baseline="0" dirty="0" smtClean="0">
                          <a:latin typeface="+mn-lt"/>
                        </a:rPr>
                        <a:t> / RX Stream (802.11n)</a:t>
                      </a:r>
                      <a:endParaRPr lang="en-US" sz="1000" b="0"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900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246686353"/>
      </p:ext>
    </p:extLst>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592337301"/>
              </p:ext>
            </p:extLst>
          </p:nvPr>
        </p:nvGraphicFramePr>
        <p:xfrm>
          <a:off x="457200" y="3886200"/>
          <a:ext cx="8305800" cy="1683476"/>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dk1"/>
                          </a:solidFill>
                          <a:effectLst/>
                          <a:latin typeface="+mn-lt"/>
                        </a:rPr>
                        <a:t>Target Environment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Simultaneous SSIDs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Number of Antenna</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Number of Radio</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err="1" smtClean="0">
                          <a:ln>
                            <a:noFill/>
                          </a:ln>
                          <a:solidFill>
                            <a:schemeClr val="tx1"/>
                          </a:solidFill>
                          <a:effectLst/>
                          <a:latin typeface="+mn-lt"/>
                        </a:rPr>
                        <a:t>PoE</a:t>
                      </a:r>
                      <a:r>
                        <a:rPr kumimoji="0" lang="en-US" sz="1000" b="0"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i="0" dirty="0" err="1" smtClean="0">
                          <a:latin typeface="+mn-lt"/>
                        </a:rPr>
                        <a:t>Tx</a:t>
                      </a:r>
                      <a:r>
                        <a:rPr lang="en-US" sz="1000" b="0" i="0" baseline="0" dirty="0" smtClean="0">
                          <a:latin typeface="+mn-lt"/>
                        </a:rPr>
                        <a:t> / RX Stream (802.11n)</a:t>
                      </a:r>
                      <a:endParaRPr lang="en-US" sz="1000" b="0"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
        <p:nvSpPr>
          <p:cNvPr id="10" name="Rounded Rectangle 9"/>
          <p:cNvSpPr/>
          <p:nvPr/>
        </p:nvSpPr>
        <p:spPr bwMode="auto">
          <a:xfrm>
            <a:off x="4231193" y="2898367"/>
            <a:ext cx="685800" cy="228600"/>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487823896"/>
      </p:ext>
    </p:extLst>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 321C</a:t>
            </a: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1733186357"/>
              </p:ext>
            </p:extLst>
          </p:nvPr>
        </p:nvGraphicFramePr>
        <p:xfrm>
          <a:off x="3581400" y="1981200"/>
          <a:ext cx="5181600" cy="2462104"/>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884218"/>
                <a:gridCol w="3297382"/>
              </a:tblGrid>
              <a:tr h="229369">
                <a:tc gridSpan="2">
                  <a:txBody>
                    <a:bodyPr/>
                    <a:lstStyle/>
                    <a:p>
                      <a:pPr algn="l"/>
                      <a:r>
                        <a:rPr kumimoji="0" lang="en-US" sz="1100" u="none" strike="noStrike" cap="none" normalizeH="0" baseline="0" dirty="0" smtClean="0">
                          <a:ln>
                            <a:noFill/>
                          </a:ln>
                          <a:effectLst/>
                        </a:rPr>
                        <a:t>Specification</a:t>
                      </a:r>
                      <a:endParaRPr lang="en-US" sz="1100" dirty="0"/>
                    </a:p>
                  </a:txBody>
                  <a:tcPr anchor="ctr"/>
                </a:tc>
                <a:tc hMerge="1">
                  <a:txBody>
                    <a:bodyPr/>
                    <a:lstStyle/>
                    <a:p>
                      <a:pPr algn="ctr"/>
                      <a:endParaRPr lang="en-US" sz="1100" dirty="0"/>
                    </a:p>
                  </a:txBody>
                  <a:tcPr anchor="ctr"/>
                </a:tc>
              </a:tr>
              <a:tr h="185533">
                <a:tc>
                  <a:txBody>
                    <a:bodyPr/>
                    <a:lstStyle/>
                    <a:p>
                      <a:r>
                        <a:rPr lang="en-US" sz="1200" b="1" dirty="0" smtClean="0">
                          <a:solidFill>
                            <a:srgbClr val="FFFFFF"/>
                          </a:solidFill>
                        </a:rPr>
                        <a:t>Use Case</a:t>
                      </a: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Medium density indoor environments</a:t>
                      </a:r>
                    </a:p>
                  </a:txBody>
                  <a:tcPr anchor="ctr"/>
                </a:tc>
              </a:tr>
              <a:tr h="229369">
                <a:tc>
                  <a:txBody>
                    <a:bodyPr/>
                    <a:lstStyle/>
                    <a:p>
                      <a:r>
                        <a:rPr lang="en-US" sz="1200" dirty="0" smtClean="0"/>
                        <a:t>Form Factor</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100" u="none" strike="noStrike" kern="1200" cap="none" normalizeH="0" baseline="0" dirty="0" smtClean="0">
                          <a:ln>
                            <a:noFill/>
                          </a:ln>
                          <a:solidFill>
                            <a:schemeClr val="dk1"/>
                          </a:solidFill>
                          <a:effectLst/>
                          <a:latin typeface="+mn-lt"/>
                          <a:ea typeface="+mn-ea"/>
                          <a:cs typeface="+mn-cs"/>
                        </a:rPr>
                        <a:t>Smoke Detector</a:t>
                      </a:r>
                      <a:r>
                        <a:rPr kumimoji="0" lang="en-GB" sz="1100" u="none" strike="noStrike" kern="1200" cap="none" normalizeH="0" baseline="0" dirty="0" smtClean="0">
                          <a:ln>
                            <a:noFill/>
                          </a:ln>
                          <a:solidFill>
                            <a:schemeClr val="dk1"/>
                          </a:solidFill>
                          <a:effectLst/>
                          <a:latin typeface="+mn-lt"/>
                          <a:ea typeface="+mn-ea"/>
                          <a:cs typeface="+mn-cs"/>
                        </a:rPr>
                        <a:t>, </a:t>
                      </a:r>
                      <a:r>
                        <a:rPr kumimoji="0" lang="de-DE" sz="1100" u="none" strike="noStrike" kern="1200" cap="none" normalizeH="0" baseline="0" dirty="0" smtClean="0">
                          <a:ln>
                            <a:noFill/>
                          </a:ln>
                          <a:solidFill>
                            <a:schemeClr val="dk1"/>
                          </a:solidFill>
                          <a:effectLst/>
                          <a:latin typeface="+mn-lt"/>
                          <a:ea typeface="+mn-ea"/>
                          <a:cs typeface="+mn-cs"/>
                        </a:rPr>
                        <a:t>w</a:t>
                      </a:r>
                      <a:r>
                        <a:rPr kumimoji="0" lang="de-DE" sz="1100" u="none" strike="noStrike" cap="none" normalizeH="0" baseline="0" dirty="0" smtClean="0">
                          <a:ln>
                            <a:noFill/>
                          </a:ln>
                          <a:effectLst/>
                        </a:rPr>
                        <a:t>all or ceiling mount</a:t>
                      </a:r>
                      <a:endParaRPr kumimoji="0" lang="en-GB" sz="1100" u="none" strike="noStrike" cap="none" normalizeH="0" baseline="0" dirty="0" smtClean="0">
                        <a:ln>
                          <a:noFill/>
                        </a:ln>
                        <a:effectLst/>
                      </a:endParaRPr>
                    </a:p>
                  </a:txBody>
                  <a:tcPr anchor="ctr"/>
                </a:tc>
              </a:tr>
              <a:tr h="282784">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rgbClr val="465B6D"/>
                    </a:solidFill>
                  </a:tcPr>
                </a:tc>
                <a:tc>
                  <a:txBody>
                    <a:bodyPr/>
                    <a:lstStyle/>
                    <a:p>
                      <a:pPr algn="l"/>
                      <a:r>
                        <a:rPr lang="en-US" sz="1100" dirty="0" smtClean="0"/>
                        <a:t>3x3</a:t>
                      </a:r>
                      <a:endParaRPr lang="en-US" sz="1100" b="0" i="0" dirty="0">
                        <a:latin typeface="+mn-lt"/>
                      </a:endParaRPr>
                    </a:p>
                  </a:txBody>
                  <a:tcPr anchor="ctr"/>
                </a:tc>
              </a:tr>
              <a:tr h="263932">
                <a:tc>
                  <a:txBody>
                    <a:bodyPr/>
                    <a:lstStyle/>
                    <a:p>
                      <a:r>
                        <a:rPr lang="en-US" sz="1200" dirty="0" smtClean="0"/>
                        <a:t>Radio 1</a:t>
                      </a:r>
                      <a:endParaRPr lang="en-US" sz="1200" b="1" dirty="0">
                        <a:solidFill>
                          <a:srgbClr val="FFFFFF"/>
                        </a:solidFill>
                      </a:endParaRPr>
                    </a:p>
                  </a:txBody>
                  <a:tcPr anchor="ctr">
                    <a:solidFill>
                      <a:srgbClr val="465B6D"/>
                    </a:solidFill>
                  </a:tcPr>
                </a:tc>
                <a:tc>
                  <a:txBody>
                    <a:bodyPr/>
                    <a:lstStyle/>
                    <a:p>
                      <a:pPr algn="l"/>
                      <a:r>
                        <a:rPr kumimoji="0" lang="en-US" sz="1100" u="none" strike="noStrike" cap="none" normalizeH="0" baseline="0" dirty="0" smtClean="0">
                          <a:ln>
                            <a:noFill/>
                          </a:ln>
                          <a:effectLst/>
                        </a:rPr>
                        <a:t>2.4 GHz b/g/n </a:t>
                      </a:r>
                      <a:r>
                        <a:rPr kumimoji="0" lang="en-US" sz="1100" b="0" i="0" u="none" strike="noStrike" cap="none" normalizeH="0" baseline="0" dirty="0" smtClean="0">
                          <a:ln>
                            <a:noFill/>
                          </a:ln>
                          <a:effectLst/>
                          <a:latin typeface="+mn-lt"/>
                        </a:rPr>
                        <a:t>(up to 450 Mbps)</a:t>
                      </a:r>
                      <a:endParaRPr kumimoji="0" lang="en-US" sz="1100" u="none" strike="noStrike" cap="none" normalizeH="0" baseline="0" dirty="0" smtClean="0">
                        <a:ln>
                          <a:noFill/>
                        </a:ln>
                        <a:effectLst/>
                      </a:endParaRPr>
                    </a:p>
                  </a:txBody>
                  <a:tcPr anchor="ctr"/>
                </a:tc>
              </a:tr>
              <a:tr h="254506">
                <a:tc>
                  <a:txBody>
                    <a:bodyPr/>
                    <a:lstStyle/>
                    <a:p>
                      <a:r>
                        <a:rPr lang="en-US" sz="1200" b="1" dirty="0" smtClean="0">
                          <a:solidFill>
                            <a:srgbClr val="FFFFFF"/>
                          </a:solidFill>
                        </a:rPr>
                        <a:t>Radio 2</a:t>
                      </a: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5GHz a/n/ac (up to 1300 Mbps) </a:t>
                      </a:r>
                    </a:p>
                  </a:txBody>
                  <a:tcPr anchor="ctr"/>
                </a:tc>
              </a:tr>
              <a:tr h="229369">
                <a:tc>
                  <a:txBody>
                    <a:bodyPr/>
                    <a:lstStyle/>
                    <a:p>
                      <a:r>
                        <a:rPr lang="en-US" sz="1200" dirty="0" err="1" smtClean="0"/>
                        <a:t>PoE</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Yes</a:t>
                      </a:r>
                    </a:p>
                  </a:txBody>
                  <a:tcPr anchor="ctr"/>
                </a:tc>
              </a:tr>
              <a:tr h="229369">
                <a:tc>
                  <a:txBody>
                    <a:bodyPr/>
                    <a:lstStyle/>
                    <a:p>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6 internal</a:t>
                      </a:r>
                    </a:p>
                  </a:txBody>
                  <a:tcPr anchor="ctr"/>
                </a:tc>
              </a:tr>
              <a:tr h="229369">
                <a:tc>
                  <a:txBody>
                    <a:bodyPr/>
                    <a:lstStyle/>
                    <a:p>
                      <a:r>
                        <a:rPr lang="en-US" sz="1200" dirty="0" smtClean="0"/>
                        <a:t>Ethernet Interfaces</a:t>
                      </a:r>
                      <a:endParaRPr lang="en-US" sz="1200" b="1" dirty="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1 x GE RJ45</a:t>
                      </a:r>
                    </a:p>
                  </a:txBody>
                  <a:tcPr anchor="ctr"/>
                </a:tc>
              </a:tr>
            </a:tbl>
          </a:graphicData>
        </a:graphic>
      </p:graphicFrame>
      <p:sp>
        <p:nvSpPr>
          <p:cNvPr id="10" name="Content Placeholder 2"/>
          <p:cNvSpPr>
            <a:spLocks/>
          </p:cNvSpPr>
          <p:nvPr/>
        </p:nvSpPr>
        <p:spPr bwMode="auto">
          <a:xfrm>
            <a:off x="304800" y="3962400"/>
            <a:ext cx="2819400" cy="1143000"/>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FAP-321C</a:t>
            </a:r>
            <a:endParaRPr lang="en-US" sz="1600" b="1" dirty="0">
              <a:solidFill>
                <a:srgbClr val="444F51"/>
              </a:solidFill>
            </a:endParaRPr>
          </a:p>
        </p:txBody>
      </p:sp>
      <p:pic>
        <p:nvPicPr>
          <p:cNvPr id="4" name="Picture 3"/>
          <p:cNvPicPr>
            <a:picLocks noChangeAspect="1"/>
          </p:cNvPicPr>
          <p:nvPr/>
        </p:nvPicPr>
        <p:blipFill>
          <a:blip r:embed="rId2"/>
          <a:stretch>
            <a:fillRect/>
          </a:stretch>
        </p:blipFill>
        <p:spPr>
          <a:xfrm>
            <a:off x="533400" y="2133600"/>
            <a:ext cx="2762216" cy="1574800"/>
          </a:xfrm>
          <a:prstGeom prst="rect">
            <a:avLst/>
          </a:prstGeom>
        </p:spPr>
      </p:pic>
      <p:sp>
        <p:nvSpPr>
          <p:cNvPr id="12" name="Rounded Rectangle 11"/>
          <p:cNvSpPr/>
          <p:nvPr/>
        </p:nvSpPr>
        <p:spPr bwMode="auto">
          <a:xfrm>
            <a:off x="2209800" y="3810000"/>
            <a:ext cx="685800" cy="228600"/>
          </a:xfrm>
          <a:prstGeom prst="roundRect">
            <a:avLst>
              <a:gd name="adj" fmla="val 50000"/>
            </a:avLst>
          </a:prstGeom>
          <a:solidFill>
            <a:schemeClr val="tx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495287223"/>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300" y="293330"/>
            <a:ext cx="8229600" cy="565575"/>
          </a:xfrm>
        </p:spPr>
        <p:txBody>
          <a:bodyPr>
            <a:normAutofit/>
          </a:bodyPr>
          <a:lstStyle/>
          <a:p>
            <a:r>
              <a:rPr lang="en-US" dirty="0">
                <a:solidFill>
                  <a:srgbClr val="060321"/>
                </a:solidFill>
              </a:rPr>
              <a:t>FortiOS 5.0 Wireless Controller Features </a:t>
            </a:r>
          </a:p>
        </p:txBody>
      </p:sp>
      <p:sp>
        <p:nvSpPr>
          <p:cNvPr id="4" name="Text Placeholder 2"/>
          <p:cNvSpPr>
            <a:spLocks noGrp="1"/>
          </p:cNvSpPr>
          <p:nvPr>
            <p:ph type="body" sz="quarter" idx="11"/>
          </p:nvPr>
        </p:nvSpPr>
        <p:spPr>
          <a:xfrm>
            <a:off x="302139" y="1230096"/>
            <a:ext cx="4792732" cy="5031073"/>
          </a:xfrm>
        </p:spPr>
        <p:txBody>
          <a:bodyPr numCol="3"/>
          <a:lstStyle/>
          <a:p>
            <a:r>
              <a:rPr lang="en-US" sz="1200" b="1" dirty="0" smtClean="0">
                <a:solidFill>
                  <a:schemeClr val="tx1"/>
                </a:solidFill>
                <a:latin typeface="Calibri"/>
                <a:cs typeface="Calibri"/>
              </a:rPr>
              <a:t>Security</a:t>
            </a:r>
          </a:p>
          <a:p>
            <a:pPr lvl="1"/>
            <a:r>
              <a:rPr lang="en-US" sz="1100" dirty="0" smtClean="0">
                <a:solidFill>
                  <a:schemeClr val="tx1"/>
                </a:solidFill>
                <a:latin typeface="Calibri"/>
                <a:cs typeface="Calibri"/>
              </a:rPr>
              <a:t>Unified Threat Management + IPS</a:t>
            </a:r>
          </a:p>
          <a:p>
            <a:pPr lvl="1"/>
            <a:r>
              <a:rPr lang="en-US" sz="1100" dirty="0" smtClean="0">
                <a:solidFill>
                  <a:schemeClr val="tx1"/>
                </a:solidFill>
                <a:latin typeface="Calibri"/>
                <a:cs typeface="Calibri"/>
              </a:rPr>
              <a:t>Rogue AP Detection + Correlation</a:t>
            </a:r>
          </a:p>
          <a:p>
            <a:pPr lvl="1"/>
            <a:r>
              <a:rPr lang="en-US" sz="1100" dirty="0" smtClean="0">
                <a:solidFill>
                  <a:schemeClr val="tx1"/>
                </a:solidFill>
                <a:latin typeface="Calibri"/>
                <a:cs typeface="Calibri"/>
              </a:rPr>
              <a:t>WPA2 Encryption</a:t>
            </a:r>
          </a:p>
          <a:p>
            <a:r>
              <a:rPr lang="en-US" sz="1200" b="1" dirty="0" smtClean="0">
                <a:solidFill>
                  <a:schemeClr val="tx1"/>
                </a:solidFill>
                <a:latin typeface="Calibri"/>
                <a:cs typeface="Calibri"/>
              </a:rPr>
              <a:t>Reliability</a:t>
            </a:r>
          </a:p>
          <a:p>
            <a:pPr lvl="1"/>
            <a:r>
              <a:rPr lang="en-US" sz="1100" dirty="0" smtClean="0">
                <a:solidFill>
                  <a:schemeClr val="tx1"/>
                </a:solidFill>
                <a:latin typeface="Calibri"/>
                <a:cs typeface="Calibri"/>
              </a:rPr>
              <a:t>Automatic Radio Resource Provisioning</a:t>
            </a:r>
          </a:p>
          <a:p>
            <a:pPr lvl="1"/>
            <a:r>
              <a:rPr lang="en-US" sz="1100" dirty="0" smtClean="0">
                <a:solidFill>
                  <a:schemeClr val="tx1"/>
                </a:solidFill>
                <a:latin typeface="Calibri"/>
                <a:cs typeface="Calibri"/>
              </a:rPr>
              <a:t>Automatic L2 &amp; L3 AP discovery </a:t>
            </a:r>
          </a:p>
          <a:p>
            <a:pPr lvl="1"/>
            <a:r>
              <a:rPr lang="en-US" sz="1100" dirty="0" smtClean="0">
                <a:solidFill>
                  <a:schemeClr val="tx1"/>
                </a:solidFill>
                <a:latin typeface="Calibri"/>
                <a:cs typeface="Calibri"/>
              </a:rPr>
              <a:t>Wireless Health Dashboard</a:t>
            </a:r>
          </a:p>
          <a:p>
            <a:pPr lvl="1"/>
            <a:r>
              <a:rPr lang="en-US" sz="1100" dirty="0" smtClean="0">
                <a:solidFill>
                  <a:schemeClr val="tx1"/>
                </a:solidFill>
                <a:latin typeface="Calibri"/>
                <a:cs typeface="Calibri"/>
              </a:rPr>
              <a:t>802.11e (WME)</a:t>
            </a:r>
          </a:p>
          <a:p>
            <a:pPr lvl="1"/>
            <a:r>
              <a:rPr lang="en-US" sz="1100" dirty="0" smtClean="0">
                <a:solidFill>
                  <a:schemeClr val="tx1"/>
                </a:solidFill>
                <a:latin typeface="Calibri"/>
                <a:cs typeface="Calibri"/>
              </a:rPr>
              <a:t>Business Application Control</a:t>
            </a:r>
          </a:p>
          <a:p>
            <a:r>
              <a:rPr lang="en-US" sz="1200" b="1" dirty="0" smtClean="0">
                <a:solidFill>
                  <a:schemeClr val="tx1"/>
                </a:solidFill>
                <a:latin typeface="Calibri"/>
                <a:cs typeface="Calibri"/>
              </a:rPr>
              <a:t>Versatility</a:t>
            </a:r>
          </a:p>
          <a:p>
            <a:pPr lvl="1"/>
            <a:r>
              <a:rPr lang="en-US" sz="1100" dirty="0" smtClean="0">
                <a:solidFill>
                  <a:schemeClr val="tx1"/>
                </a:solidFill>
                <a:latin typeface="Calibri"/>
                <a:cs typeface="Calibri"/>
              </a:rPr>
              <a:t>Mesh, bridging and remote AP</a:t>
            </a:r>
          </a:p>
          <a:p>
            <a:r>
              <a:rPr lang="en-US" sz="1200" b="1" dirty="0" smtClean="0">
                <a:solidFill>
                  <a:schemeClr val="tx1"/>
                </a:solidFill>
                <a:latin typeface="Calibri"/>
                <a:cs typeface="Calibri"/>
              </a:rPr>
              <a:t>Voice Mobility</a:t>
            </a:r>
          </a:p>
          <a:p>
            <a:pPr lvl="1"/>
            <a:r>
              <a:rPr lang="en-US" sz="1100" dirty="0" smtClean="0">
                <a:solidFill>
                  <a:schemeClr val="tx1"/>
                </a:solidFill>
                <a:latin typeface="Calibri"/>
                <a:cs typeface="Calibri"/>
              </a:rPr>
              <a:t>Fast &amp; Seamless Roaming</a:t>
            </a:r>
          </a:p>
          <a:p>
            <a:r>
              <a:rPr lang="en-US" sz="1200" b="1" dirty="0" smtClean="0">
                <a:solidFill>
                  <a:schemeClr val="tx1"/>
                </a:solidFill>
                <a:latin typeface="Calibri"/>
                <a:cs typeface="Calibri"/>
              </a:rPr>
              <a:t>Global Management</a:t>
            </a:r>
          </a:p>
          <a:p>
            <a:pPr lvl="1"/>
            <a:r>
              <a:rPr lang="en-US" sz="1100" dirty="0" smtClean="0">
                <a:solidFill>
                  <a:schemeClr val="tx1"/>
                </a:solidFill>
                <a:latin typeface="Calibri"/>
                <a:cs typeface="Calibri"/>
              </a:rPr>
              <a:t>Single Pane of Glass</a:t>
            </a:r>
          </a:p>
          <a:p>
            <a:pPr lvl="1"/>
            <a:r>
              <a:rPr lang="en-US" sz="1100" dirty="0" smtClean="0">
                <a:solidFill>
                  <a:schemeClr val="tx1"/>
                </a:solidFill>
                <a:latin typeface="Calibri"/>
                <a:cs typeface="Calibri"/>
              </a:rPr>
              <a:t>Centralized FortiAP Firmware Upgrade</a:t>
            </a:r>
          </a:p>
          <a:p>
            <a:pPr lvl="1"/>
            <a:r>
              <a:rPr lang="en-US" sz="1100" dirty="0" smtClean="0">
                <a:solidFill>
                  <a:schemeClr val="tx1"/>
                </a:solidFill>
                <a:latin typeface="Calibri"/>
                <a:cs typeface="Calibri"/>
              </a:rPr>
              <a:t>FortiAnalyzer PCI reporting</a:t>
            </a:r>
          </a:p>
          <a:p>
            <a:r>
              <a:rPr lang="en-US" sz="1200" b="1" dirty="0" smtClean="0">
                <a:solidFill>
                  <a:schemeClr val="tx1"/>
                </a:solidFill>
                <a:latin typeface="Calibri"/>
                <a:cs typeface="Calibri"/>
              </a:rPr>
              <a:t>User Management</a:t>
            </a:r>
          </a:p>
          <a:p>
            <a:pPr lvl="1"/>
            <a:r>
              <a:rPr lang="en-US" sz="1100" dirty="0" smtClean="0">
                <a:solidFill>
                  <a:schemeClr val="tx1"/>
                </a:solidFill>
                <a:latin typeface="Calibri"/>
                <a:cs typeface="Calibri"/>
              </a:rPr>
              <a:t>802.1x-RADIUS, PSK</a:t>
            </a:r>
          </a:p>
          <a:p>
            <a:pPr lvl="1"/>
            <a:r>
              <a:rPr lang="en-US" sz="1100" dirty="0" smtClean="0">
                <a:solidFill>
                  <a:schemeClr val="tx1"/>
                </a:solidFill>
                <a:latin typeface="Calibri"/>
                <a:cs typeface="Calibri"/>
              </a:rPr>
              <a:t>Role Based Policies</a:t>
            </a:r>
          </a:p>
          <a:p>
            <a:pPr lvl="1"/>
            <a:r>
              <a:rPr lang="en-US" sz="1100" dirty="0" smtClean="0">
                <a:solidFill>
                  <a:schemeClr val="tx1"/>
                </a:solidFill>
                <a:latin typeface="Calibri"/>
                <a:cs typeface="Calibri"/>
              </a:rPr>
              <a:t>Different </a:t>
            </a:r>
            <a:r>
              <a:rPr lang="en-US" sz="1100" dirty="0" err="1" smtClean="0">
                <a:solidFill>
                  <a:schemeClr val="tx1"/>
                </a:solidFill>
                <a:latin typeface="Calibri"/>
                <a:cs typeface="Calibri"/>
              </a:rPr>
              <a:t>Auth</a:t>
            </a:r>
            <a:r>
              <a:rPr lang="en-US" sz="1100" dirty="0" smtClean="0">
                <a:solidFill>
                  <a:schemeClr val="tx1"/>
                </a:solidFill>
                <a:latin typeface="Calibri"/>
                <a:cs typeface="Calibri"/>
              </a:rPr>
              <a:t> Options per SSID</a:t>
            </a:r>
          </a:p>
          <a:p>
            <a:pPr lvl="1"/>
            <a:r>
              <a:rPr lang="en-US" sz="1100" dirty="0" smtClean="0">
                <a:solidFill>
                  <a:schemeClr val="tx1"/>
                </a:solidFill>
                <a:latin typeface="Calibri"/>
                <a:cs typeface="Calibri"/>
              </a:rPr>
              <a:t>3G offload EAP-SIM</a:t>
            </a:r>
          </a:p>
          <a:p>
            <a:pPr lvl="1"/>
            <a:r>
              <a:rPr lang="en-US" sz="1100" dirty="0" smtClean="0">
                <a:solidFill>
                  <a:schemeClr val="tx1"/>
                </a:solidFill>
                <a:latin typeface="Calibri"/>
                <a:cs typeface="Calibri"/>
              </a:rPr>
              <a:t>BYOD</a:t>
            </a:r>
          </a:p>
          <a:p>
            <a:r>
              <a:rPr lang="en-US" sz="1200" b="1" dirty="0" smtClean="0">
                <a:solidFill>
                  <a:schemeClr val="tx1"/>
                </a:solidFill>
                <a:latin typeface="Calibri"/>
                <a:cs typeface="Calibri"/>
              </a:rPr>
              <a:t>Guest Access</a:t>
            </a:r>
          </a:p>
          <a:p>
            <a:pPr lvl="1"/>
            <a:r>
              <a:rPr lang="en-US" sz="1100" dirty="0" smtClean="0">
                <a:solidFill>
                  <a:schemeClr val="tx1"/>
                </a:solidFill>
                <a:latin typeface="Calibri"/>
                <a:cs typeface="Calibri"/>
              </a:rPr>
              <a:t>Captive Portals</a:t>
            </a:r>
          </a:p>
          <a:p>
            <a:pPr lvl="1"/>
            <a:r>
              <a:rPr lang="en-US" sz="1100" dirty="0" smtClean="0">
                <a:solidFill>
                  <a:schemeClr val="tx1"/>
                </a:solidFill>
                <a:latin typeface="Calibri"/>
                <a:cs typeface="Calibri"/>
              </a:rPr>
              <a:t>Full HTML customization </a:t>
            </a:r>
          </a:p>
          <a:p>
            <a:pPr lvl="1"/>
            <a:r>
              <a:rPr lang="en-US" sz="1100" dirty="0" smtClean="0">
                <a:solidFill>
                  <a:schemeClr val="tx1"/>
                </a:solidFill>
                <a:latin typeface="Calibri"/>
                <a:cs typeface="Calibri"/>
              </a:rPr>
              <a:t>Dynamic Profiles</a:t>
            </a:r>
          </a:p>
        </p:txBody>
      </p:sp>
      <p:grpSp>
        <p:nvGrpSpPr>
          <p:cNvPr id="17" name="Group 16"/>
          <p:cNvGrpSpPr/>
          <p:nvPr/>
        </p:nvGrpSpPr>
        <p:grpSpPr>
          <a:xfrm>
            <a:off x="4079969" y="1784040"/>
            <a:ext cx="4837158" cy="3197791"/>
            <a:chOff x="3995634" y="1226681"/>
            <a:chExt cx="4837158" cy="2398343"/>
          </a:xfrm>
        </p:grpSpPr>
        <p:pic>
          <p:nvPicPr>
            <p:cNvPr id="6" name="Picture 2"/>
            <p:cNvPicPr>
              <a:picLocks noChangeAspect="1" noChangeArrowheads="1"/>
            </p:cNvPicPr>
            <p:nvPr/>
          </p:nvPicPr>
          <p:blipFill>
            <a:blip r:embed="rId3" cstate="print"/>
            <a:srcRect r="3982" b="5250"/>
            <a:stretch>
              <a:fillRect/>
            </a:stretch>
          </p:blipFill>
          <p:spPr bwMode="auto">
            <a:xfrm>
              <a:off x="5725443" y="2508235"/>
              <a:ext cx="1151347" cy="7957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5"/>
            <p:cNvPicPr>
              <a:picLocks noChangeAspect="1" noChangeArrowheads="1"/>
            </p:cNvPicPr>
            <p:nvPr/>
          </p:nvPicPr>
          <p:blipFill>
            <a:blip r:embed="rId4" cstate="print"/>
            <a:srcRect t="13003" b="17342"/>
            <a:stretch>
              <a:fillRect/>
            </a:stretch>
          </p:blipFill>
          <p:spPr bwMode="auto">
            <a:xfrm>
              <a:off x="5748082" y="1226681"/>
              <a:ext cx="1151347" cy="7943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2" descr="http://www.linuxsv.org/images/cloud5.jpg"/>
            <p:cNvPicPr>
              <a:picLocks noChangeAspect="1" noChangeArrowheads="1"/>
            </p:cNvPicPr>
            <p:nvPr/>
          </p:nvPicPr>
          <p:blipFill>
            <a:blip r:embed="rId5"/>
            <a:srcRect/>
            <a:stretch>
              <a:fillRect/>
            </a:stretch>
          </p:blipFill>
          <p:spPr bwMode="auto">
            <a:xfrm>
              <a:off x="4171663" y="1229370"/>
              <a:ext cx="1065668" cy="7916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8"/>
            <p:cNvSpPr/>
            <p:nvPr/>
          </p:nvSpPr>
          <p:spPr>
            <a:xfrm>
              <a:off x="3995634" y="2177630"/>
              <a:ext cx="1531439" cy="323165"/>
            </a:xfrm>
            <a:prstGeom prst="rect">
              <a:avLst/>
            </a:prstGeom>
          </p:spPr>
          <p:txBody>
            <a:bodyPr wrap="none">
              <a:spAutoFit/>
            </a:bodyPr>
            <a:lstStyle/>
            <a:p>
              <a:pPr algn="ctr">
                <a:spcBef>
                  <a:spcPct val="20000"/>
                </a:spcBef>
                <a:buClr>
                  <a:srgbClr val="FF0000"/>
                </a:buClr>
                <a:buSzPct val="100000"/>
                <a:defRPr/>
              </a:pPr>
              <a:r>
                <a:rPr lang="en-US" sz="1000" b="1" kern="0" dirty="0" smtClean="0">
                  <a:solidFill>
                    <a:schemeClr val="tx1"/>
                  </a:solidFill>
                  <a:latin typeface="Arial" pitchFamily="34" charset="0"/>
                  <a:cs typeface="Arial" pitchFamily="34" charset="0"/>
                </a:rPr>
                <a:t>Distributed Enterprise</a:t>
              </a:r>
            </a:p>
            <a:p>
              <a:pPr algn="ctr">
                <a:spcBef>
                  <a:spcPct val="20000"/>
                </a:spcBef>
                <a:buClr>
                  <a:srgbClr val="FF0000"/>
                </a:buClr>
                <a:buSzPct val="100000"/>
                <a:defRPr/>
              </a:pPr>
              <a:r>
                <a:rPr lang="en-US" sz="1000" b="1" kern="0" dirty="0" smtClean="0">
                  <a:latin typeface="Arial" pitchFamily="34" charset="0"/>
                  <a:cs typeface="Arial" pitchFamily="34" charset="0"/>
                </a:rPr>
                <a:t>Banking Sector</a:t>
              </a:r>
              <a:endParaRPr lang="en-US" sz="1000" b="1" kern="0" dirty="0" smtClean="0">
                <a:solidFill>
                  <a:schemeClr val="tx1"/>
                </a:solidFill>
                <a:latin typeface="Arial" pitchFamily="34" charset="0"/>
                <a:cs typeface="Arial" pitchFamily="34" charset="0"/>
              </a:endParaRPr>
            </a:p>
          </p:txBody>
        </p:sp>
        <p:sp>
          <p:nvSpPr>
            <p:cNvPr id="10" name="Rectangle 9"/>
            <p:cNvSpPr/>
            <p:nvPr/>
          </p:nvSpPr>
          <p:spPr>
            <a:xfrm>
              <a:off x="5946232" y="2176636"/>
              <a:ext cx="804515" cy="184666"/>
            </a:xfrm>
            <a:prstGeom prst="rect">
              <a:avLst/>
            </a:prstGeom>
          </p:spPr>
          <p:txBody>
            <a:bodyPr wrap="none">
              <a:spAutoFit/>
            </a:bodyPr>
            <a:lstStyle/>
            <a:p>
              <a:pPr>
                <a:spcBef>
                  <a:spcPct val="20000"/>
                </a:spcBef>
                <a:buClr>
                  <a:srgbClr val="FF0000"/>
                </a:buClr>
                <a:buSzPct val="100000"/>
              </a:pPr>
              <a:r>
                <a:rPr lang="en-US" sz="1000" b="1" kern="0" dirty="0" smtClean="0">
                  <a:solidFill>
                    <a:schemeClr val="tx1"/>
                  </a:solidFill>
                  <a:latin typeface="Arial" pitchFamily="34" charset="0"/>
                  <a:cs typeface="Arial" pitchFamily="34" charset="0"/>
                </a:rPr>
                <a:t>Education</a:t>
              </a:r>
              <a:endParaRPr lang="en-US" sz="1000" b="1" kern="0" dirty="0">
                <a:solidFill>
                  <a:schemeClr val="tx1"/>
                </a:solidFill>
                <a:latin typeface="Arial" pitchFamily="34" charset="0"/>
                <a:cs typeface="Arial" pitchFamily="34" charset="0"/>
              </a:endParaRPr>
            </a:p>
          </p:txBody>
        </p:sp>
        <p:sp>
          <p:nvSpPr>
            <p:cNvPr id="11" name="Rectangle 10"/>
            <p:cNvSpPr/>
            <p:nvPr/>
          </p:nvSpPr>
          <p:spPr>
            <a:xfrm>
              <a:off x="5946232" y="3437187"/>
              <a:ext cx="840457" cy="184666"/>
            </a:xfrm>
            <a:prstGeom prst="rect">
              <a:avLst/>
            </a:prstGeom>
          </p:spPr>
          <p:txBody>
            <a:bodyPr wrap="none">
              <a:spAutoFit/>
            </a:bodyPr>
            <a:lstStyle/>
            <a:p>
              <a:pPr>
                <a:spcBef>
                  <a:spcPct val="20000"/>
                </a:spcBef>
                <a:buClr>
                  <a:srgbClr val="FF0000"/>
                </a:buClr>
                <a:buSzPct val="100000"/>
              </a:pPr>
              <a:r>
                <a:rPr lang="en-US" sz="1000" b="1" kern="0" dirty="0" smtClean="0">
                  <a:solidFill>
                    <a:schemeClr val="tx1"/>
                  </a:solidFill>
                  <a:latin typeface="Arial" pitchFamily="34" charset="0"/>
                  <a:cs typeface="Arial" pitchFamily="34" charset="0"/>
                </a:rPr>
                <a:t>Healthcare</a:t>
              </a:r>
              <a:endParaRPr lang="en-US" sz="1000" b="1" kern="0" dirty="0">
                <a:solidFill>
                  <a:schemeClr val="tx1"/>
                </a:solidFill>
                <a:latin typeface="Arial" pitchFamily="34" charset="0"/>
                <a:cs typeface="Arial" pitchFamily="34" charset="0"/>
              </a:endParaRPr>
            </a:p>
          </p:txBody>
        </p:sp>
        <p:pic>
          <p:nvPicPr>
            <p:cNvPr id="12" name="Picture 4" descr="http://s3-media2.ak.yelpcdn.com/bphoto/sCngtmjC0ucZTC6A0GULuw/l.jpg"/>
            <p:cNvPicPr>
              <a:picLocks noChangeAspect="1" noChangeArrowheads="1"/>
            </p:cNvPicPr>
            <p:nvPr/>
          </p:nvPicPr>
          <p:blipFill>
            <a:blip r:embed="rId6"/>
            <a:stretch>
              <a:fillRect/>
            </a:stretch>
          </p:blipFill>
          <p:spPr bwMode="auto">
            <a:xfrm>
              <a:off x="4167180" y="2523680"/>
              <a:ext cx="1074635" cy="7943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Rectangle 12"/>
            <p:cNvSpPr/>
            <p:nvPr/>
          </p:nvSpPr>
          <p:spPr>
            <a:xfrm>
              <a:off x="4079967" y="3440358"/>
              <a:ext cx="1310650" cy="184666"/>
            </a:xfrm>
            <a:prstGeom prst="rect">
              <a:avLst/>
            </a:prstGeom>
          </p:spPr>
          <p:txBody>
            <a:bodyPr wrap="none">
              <a:spAutoFit/>
            </a:bodyPr>
            <a:lstStyle/>
            <a:p>
              <a:pPr>
                <a:spcBef>
                  <a:spcPct val="20000"/>
                </a:spcBef>
                <a:buClr>
                  <a:srgbClr val="FF0000"/>
                </a:buClr>
                <a:buSzPct val="100000"/>
              </a:pPr>
              <a:r>
                <a:rPr lang="en-US" sz="1000" b="1" kern="0" dirty="0">
                  <a:solidFill>
                    <a:schemeClr val="tx1"/>
                  </a:solidFill>
                  <a:latin typeface="Arial" pitchFamily="34" charset="0"/>
                  <a:cs typeface="Arial" pitchFamily="34" charset="0"/>
                </a:rPr>
                <a:t>Retail / Restaurant</a:t>
              </a:r>
            </a:p>
          </p:txBody>
        </p:sp>
        <p:sp>
          <p:nvSpPr>
            <p:cNvPr id="15" name="Rectangle 14"/>
            <p:cNvSpPr/>
            <p:nvPr/>
          </p:nvSpPr>
          <p:spPr>
            <a:xfrm>
              <a:off x="7208366" y="2697610"/>
              <a:ext cx="1624426" cy="184666"/>
            </a:xfrm>
            <a:prstGeom prst="rect">
              <a:avLst/>
            </a:prstGeom>
          </p:spPr>
          <p:txBody>
            <a:bodyPr wrap="none">
              <a:spAutoFit/>
            </a:bodyPr>
            <a:lstStyle/>
            <a:p>
              <a:pPr>
                <a:spcBef>
                  <a:spcPct val="20000"/>
                </a:spcBef>
                <a:buClr>
                  <a:srgbClr val="FF0000"/>
                </a:buClr>
                <a:buSzPct val="100000"/>
                <a:defRPr/>
              </a:pPr>
              <a:r>
                <a:rPr lang="en-US" sz="1000" b="1" kern="0" dirty="0" smtClean="0">
                  <a:solidFill>
                    <a:srgbClr val="262E34"/>
                  </a:solidFill>
                  <a:latin typeface="Arial" pitchFamily="34" charset="0"/>
                  <a:cs typeface="Arial" pitchFamily="34" charset="0"/>
                </a:rPr>
                <a:t>Teleworker</a:t>
              </a:r>
              <a:r>
                <a:rPr lang="en-US" sz="1000" b="1" kern="0" dirty="0">
                  <a:solidFill>
                    <a:srgbClr val="262E34"/>
                  </a:solidFill>
                  <a:latin typeface="Arial" pitchFamily="34" charset="0"/>
                  <a:cs typeface="Arial" pitchFamily="34" charset="0"/>
                </a:rPr>
                <a:t> </a:t>
              </a:r>
              <a:r>
                <a:rPr lang="en-US" sz="1000" b="1" kern="0" dirty="0" smtClean="0">
                  <a:solidFill>
                    <a:srgbClr val="262E34"/>
                  </a:solidFill>
                  <a:latin typeface="Arial" pitchFamily="34" charset="0"/>
                  <a:cs typeface="Arial" pitchFamily="34" charset="0"/>
                </a:rPr>
                <a:t>/ Call center</a:t>
              </a:r>
            </a:p>
          </p:txBody>
        </p:sp>
        <p:pic>
          <p:nvPicPr>
            <p:cNvPr id="16" name="Picture 8" descr="https://encrypted-tbn0.gstatic.com/images?q=tbn:ANd9GcSLCcCG_eKDcYZtzUqewW8dz2gtsKsOSdu-7rb-jGI7l8DkW3kcPw"/>
            <p:cNvPicPr>
              <a:picLocks noChangeAspect="1" noChangeArrowheads="1"/>
            </p:cNvPicPr>
            <p:nvPr/>
          </p:nvPicPr>
          <p:blipFill>
            <a:blip r:embed="rId7"/>
            <a:srcRect/>
            <a:stretch>
              <a:fillRect/>
            </a:stretch>
          </p:blipFill>
          <p:spPr bwMode="auto">
            <a:xfrm>
              <a:off x="7398369" y="1761396"/>
              <a:ext cx="1158759" cy="8304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18" name="Rounded Rectangle 17"/>
          <p:cNvSpPr/>
          <p:nvPr/>
        </p:nvSpPr>
        <p:spPr bwMode="auto">
          <a:xfrm>
            <a:off x="228303" y="1158123"/>
            <a:ext cx="3471019" cy="5010905"/>
          </a:xfrm>
          <a:prstGeom prst="roundRect">
            <a:avLst/>
          </a:prstGeom>
          <a:solidFill>
            <a:srgbClr val="008000">
              <a:alpha val="37000"/>
            </a:srgb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19" name="Rounded Rectangle 18"/>
          <p:cNvSpPr/>
          <p:nvPr/>
        </p:nvSpPr>
        <p:spPr bwMode="auto">
          <a:xfrm>
            <a:off x="4079969" y="1239826"/>
            <a:ext cx="4751497" cy="5010905"/>
          </a:xfrm>
          <a:prstGeom prst="roundRect">
            <a:avLst/>
          </a:prstGeom>
          <a:solidFill>
            <a:srgbClr val="FFFF00">
              <a:alpha val="8000"/>
            </a:srgb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1" i="0" u="none" strike="noStrike" cap="none" normalizeH="0" baseline="0" dirty="0">
              <a:ln>
                <a:noFill/>
              </a:ln>
              <a:solidFill>
                <a:schemeClr val="accent2"/>
              </a:solidFill>
              <a:effectLst/>
              <a:latin typeface="Arial" charset="0"/>
            </a:endParaRPr>
          </a:p>
        </p:txBody>
      </p:sp>
    </p:spTree>
    <p:extLst>
      <p:ext uri="{BB962C8B-B14F-4D97-AF65-F5344CB8AC3E}">
        <p14:creationId xmlns:p14="http://schemas.microsoft.com/office/powerpoint/2010/main" val="395687533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1000"/>
                                        <p:tgtEl>
                                          <p:spTgt spid="4">
                                            <p:txEl>
                                              <p:pRg st="1" end="1"/>
                                            </p:txEl>
                                          </p:spTgt>
                                        </p:tgtEl>
                                      </p:cBhvr>
                                    </p:animEffect>
                                    <p:anim calcmode="lin" valueType="num">
                                      <p:cBhvr>
                                        <p:cTn id="1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1000"/>
                                        <p:tgtEl>
                                          <p:spTgt spid="4">
                                            <p:txEl>
                                              <p:pRg st="2" end="2"/>
                                            </p:txEl>
                                          </p:spTgt>
                                        </p:tgtEl>
                                      </p:cBhvr>
                                    </p:animEffect>
                                    <p:anim calcmode="lin" valueType="num">
                                      <p:cBhvr>
                                        <p:cTn id="2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1000"/>
                                        <p:tgtEl>
                                          <p:spTgt spid="4">
                                            <p:txEl>
                                              <p:pRg st="3" end="3"/>
                                            </p:txEl>
                                          </p:spTgt>
                                        </p:tgtEl>
                                      </p:cBhvr>
                                    </p:animEffect>
                                    <p:anim calcmode="lin" valueType="num">
                                      <p:cBhvr>
                                        <p:cTn id="2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fade">
                                      <p:cBhvr>
                                        <p:cTn id="32" dur="1000"/>
                                        <p:tgtEl>
                                          <p:spTgt spid="4">
                                            <p:txEl>
                                              <p:pRg st="4" end="4"/>
                                            </p:txEl>
                                          </p:spTgt>
                                        </p:tgtEl>
                                      </p:cBhvr>
                                    </p:animEffect>
                                    <p:anim calcmode="lin" valueType="num">
                                      <p:cBhvr>
                                        <p:cTn id="3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fade">
                                      <p:cBhvr>
                                        <p:cTn id="37" dur="1000"/>
                                        <p:tgtEl>
                                          <p:spTgt spid="4">
                                            <p:txEl>
                                              <p:pRg st="5" end="5"/>
                                            </p:txEl>
                                          </p:spTgt>
                                        </p:tgtEl>
                                      </p:cBhvr>
                                    </p:animEffect>
                                    <p:anim calcmode="lin" valueType="num">
                                      <p:cBhvr>
                                        <p:cTn id="3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5" end="5"/>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1000"/>
                                        <p:tgtEl>
                                          <p:spTgt spid="4">
                                            <p:txEl>
                                              <p:pRg st="6" end="6"/>
                                            </p:txEl>
                                          </p:spTgt>
                                        </p:tgtEl>
                                      </p:cBhvr>
                                    </p:animEffect>
                                    <p:anim calcmode="lin" valueType="num">
                                      <p:cBhvr>
                                        <p:cTn id="4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6" end="6"/>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
                                            <p:txEl>
                                              <p:pRg st="7" end="7"/>
                                            </p:txEl>
                                          </p:spTgt>
                                        </p:tgtEl>
                                        <p:attrNameLst>
                                          <p:attrName>style.visibility</p:attrName>
                                        </p:attrNameLst>
                                      </p:cBhvr>
                                      <p:to>
                                        <p:strVal val="visible"/>
                                      </p:to>
                                    </p:set>
                                    <p:animEffect transition="in" filter="fade">
                                      <p:cBhvr>
                                        <p:cTn id="47" dur="1000"/>
                                        <p:tgtEl>
                                          <p:spTgt spid="4">
                                            <p:txEl>
                                              <p:pRg st="7" end="7"/>
                                            </p:txEl>
                                          </p:spTgt>
                                        </p:tgtEl>
                                      </p:cBhvr>
                                    </p:animEffect>
                                    <p:anim calcmode="lin" valueType="num">
                                      <p:cBhvr>
                                        <p:cTn id="48"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4">
                                            <p:txEl>
                                              <p:pRg st="7" end="7"/>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
                                            <p:txEl>
                                              <p:pRg st="8" end="8"/>
                                            </p:txEl>
                                          </p:spTgt>
                                        </p:tgtEl>
                                        <p:attrNameLst>
                                          <p:attrName>style.visibility</p:attrName>
                                        </p:attrNameLst>
                                      </p:cBhvr>
                                      <p:to>
                                        <p:strVal val="visible"/>
                                      </p:to>
                                    </p:set>
                                    <p:animEffect transition="in" filter="fade">
                                      <p:cBhvr>
                                        <p:cTn id="52" dur="1000"/>
                                        <p:tgtEl>
                                          <p:spTgt spid="4">
                                            <p:txEl>
                                              <p:pRg st="8" end="8"/>
                                            </p:txEl>
                                          </p:spTgt>
                                        </p:tgtEl>
                                      </p:cBhvr>
                                    </p:animEffect>
                                    <p:anim calcmode="lin" valueType="num">
                                      <p:cBhvr>
                                        <p:cTn id="53"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54" dur="1000" fill="hold"/>
                                        <p:tgtEl>
                                          <p:spTgt spid="4">
                                            <p:txEl>
                                              <p:pRg st="8" end="8"/>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
                                            <p:txEl>
                                              <p:pRg st="9" end="9"/>
                                            </p:txEl>
                                          </p:spTgt>
                                        </p:tgtEl>
                                        <p:attrNameLst>
                                          <p:attrName>style.visibility</p:attrName>
                                        </p:attrNameLst>
                                      </p:cBhvr>
                                      <p:to>
                                        <p:strVal val="visible"/>
                                      </p:to>
                                    </p:set>
                                    <p:animEffect transition="in" filter="fade">
                                      <p:cBhvr>
                                        <p:cTn id="57" dur="1000"/>
                                        <p:tgtEl>
                                          <p:spTgt spid="4">
                                            <p:txEl>
                                              <p:pRg st="9" end="9"/>
                                            </p:txEl>
                                          </p:spTgt>
                                        </p:tgtEl>
                                      </p:cBhvr>
                                    </p:animEffect>
                                    <p:anim calcmode="lin" valueType="num">
                                      <p:cBhvr>
                                        <p:cTn id="58"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59" dur="1000" fill="hold"/>
                                        <p:tgtEl>
                                          <p:spTgt spid="4">
                                            <p:txEl>
                                              <p:pRg st="9" end="9"/>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
                                            <p:txEl>
                                              <p:pRg st="10" end="10"/>
                                            </p:txEl>
                                          </p:spTgt>
                                        </p:tgtEl>
                                        <p:attrNameLst>
                                          <p:attrName>style.visibility</p:attrName>
                                        </p:attrNameLst>
                                      </p:cBhvr>
                                      <p:to>
                                        <p:strVal val="visible"/>
                                      </p:to>
                                    </p:set>
                                    <p:animEffect transition="in" filter="fade">
                                      <p:cBhvr>
                                        <p:cTn id="62" dur="1000"/>
                                        <p:tgtEl>
                                          <p:spTgt spid="4">
                                            <p:txEl>
                                              <p:pRg st="10" end="10"/>
                                            </p:txEl>
                                          </p:spTgt>
                                        </p:tgtEl>
                                      </p:cBhvr>
                                    </p:animEffect>
                                    <p:anim calcmode="lin" valueType="num">
                                      <p:cBhvr>
                                        <p:cTn id="63"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64" dur="1000" fill="hold"/>
                                        <p:tgtEl>
                                          <p:spTgt spid="4">
                                            <p:txEl>
                                              <p:pRg st="10" end="1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
                                            <p:txEl>
                                              <p:pRg st="11" end="11"/>
                                            </p:txEl>
                                          </p:spTgt>
                                        </p:tgtEl>
                                        <p:attrNameLst>
                                          <p:attrName>style.visibility</p:attrName>
                                        </p:attrNameLst>
                                      </p:cBhvr>
                                      <p:to>
                                        <p:strVal val="visible"/>
                                      </p:to>
                                    </p:set>
                                    <p:animEffect transition="in" filter="fade">
                                      <p:cBhvr>
                                        <p:cTn id="67" dur="1000"/>
                                        <p:tgtEl>
                                          <p:spTgt spid="4">
                                            <p:txEl>
                                              <p:pRg st="11" end="11"/>
                                            </p:txEl>
                                          </p:spTgt>
                                        </p:tgtEl>
                                      </p:cBhvr>
                                    </p:animEffect>
                                    <p:anim calcmode="lin" valueType="num">
                                      <p:cBhvr>
                                        <p:cTn id="68" dur="1000" fill="hold"/>
                                        <p:tgtEl>
                                          <p:spTgt spid="4">
                                            <p:txEl>
                                              <p:pRg st="11" end="11"/>
                                            </p:txEl>
                                          </p:spTgt>
                                        </p:tgtEl>
                                        <p:attrNameLst>
                                          <p:attrName>ppt_x</p:attrName>
                                        </p:attrNameLst>
                                      </p:cBhvr>
                                      <p:tavLst>
                                        <p:tav tm="0">
                                          <p:val>
                                            <p:strVal val="#ppt_x"/>
                                          </p:val>
                                        </p:tav>
                                        <p:tav tm="100000">
                                          <p:val>
                                            <p:strVal val="#ppt_x"/>
                                          </p:val>
                                        </p:tav>
                                      </p:tavLst>
                                    </p:anim>
                                    <p:anim calcmode="lin" valueType="num">
                                      <p:cBhvr>
                                        <p:cTn id="69" dur="1000" fill="hold"/>
                                        <p:tgtEl>
                                          <p:spTgt spid="4">
                                            <p:txEl>
                                              <p:pRg st="11" end="11"/>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
                                            <p:txEl>
                                              <p:pRg st="12" end="12"/>
                                            </p:txEl>
                                          </p:spTgt>
                                        </p:tgtEl>
                                        <p:attrNameLst>
                                          <p:attrName>style.visibility</p:attrName>
                                        </p:attrNameLst>
                                      </p:cBhvr>
                                      <p:to>
                                        <p:strVal val="visible"/>
                                      </p:to>
                                    </p:set>
                                    <p:animEffect transition="in" filter="fade">
                                      <p:cBhvr>
                                        <p:cTn id="72" dur="1000"/>
                                        <p:tgtEl>
                                          <p:spTgt spid="4">
                                            <p:txEl>
                                              <p:pRg st="12" end="12"/>
                                            </p:txEl>
                                          </p:spTgt>
                                        </p:tgtEl>
                                      </p:cBhvr>
                                    </p:animEffect>
                                    <p:anim calcmode="lin" valueType="num">
                                      <p:cBhvr>
                                        <p:cTn id="73" dur="1000" fill="hold"/>
                                        <p:tgtEl>
                                          <p:spTgt spid="4">
                                            <p:txEl>
                                              <p:pRg st="12" end="12"/>
                                            </p:txEl>
                                          </p:spTgt>
                                        </p:tgtEl>
                                        <p:attrNameLst>
                                          <p:attrName>ppt_x</p:attrName>
                                        </p:attrNameLst>
                                      </p:cBhvr>
                                      <p:tavLst>
                                        <p:tav tm="0">
                                          <p:val>
                                            <p:strVal val="#ppt_x"/>
                                          </p:val>
                                        </p:tav>
                                        <p:tav tm="100000">
                                          <p:val>
                                            <p:strVal val="#ppt_x"/>
                                          </p:val>
                                        </p:tav>
                                      </p:tavLst>
                                    </p:anim>
                                    <p:anim calcmode="lin" valueType="num">
                                      <p:cBhvr>
                                        <p:cTn id="74" dur="1000" fill="hold"/>
                                        <p:tgtEl>
                                          <p:spTgt spid="4">
                                            <p:txEl>
                                              <p:pRg st="12" end="12"/>
                                            </p:txEl>
                                          </p:spTgt>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
                                            <p:txEl>
                                              <p:pRg st="13" end="13"/>
                                            </p:txEl>
                                          </p:spTgt>
                                        </p:tgtEl>
                                        <p:attrNameLst>
                                          <p:attrName>style.visibility</p:attrName>
                                        </p:attrNameLst>
                                      </p:cBhvr>
                                      <p:to>
                                        <p:strVal val="visible"/>
                                      </p:to>
                                    </p:set>
                                    <p:animEffect transition="in" filter="fade">
                                      <p:cBhvr>
                                        <p:cTn id="77" dur="1000"/>
                                        <p:tgtEl>
                                          <p:spTgt spid="4">
                                            <p:txEl>
                                              <p:pRg st="13" end="13"/>
                                            </p:txEl>
                                          </p:spTgt>
                                        </p:tgtEl>
                                      </p:cBhvr>
                                    </p:animEffect>
                                    <p:anim calcmode="lin" valueType="num">
                                      <p:cBhvr>
                                        <p:cTn id="78" dur="1000" fill="hold"/>
                                        <p:tgtEl>
                                          <p:spTgt spid="4">
                                            <p:txEl>
                                              <p:pRg st="13" end="13"/>
                                            </p:txEl>
                                          </p:spTgt>
                                        </p:tgtEl>
                                        <p:attrNameLst>
                                          <p:attrName>ppt_x</p:attrName>
                                        </p:attrNameLst>
                                      </p:cBhvr>
                                      <p:tavLst>
                                        <p:tav tm="0">
                                          <p:val>
                                            <p:strVal val="#ppt_x"/>
                                          </p:val>
                                        </p:tav>
                                        <p:tav tm="100000">
                                          <p:val>
                                            <p:strVal val="#ppt_x"/>
                                          </p:val>
                                        </p:tav>
                                      </p:tavLst>
                                    </p:anim>
                                    <p:anim calcmode="lin" valueType="num">
                                      <p:cBhvr>
                                        <p:cTn id="79" dur="1000" fill="hold"/>
                                        <p:tgtEl>
                                          <p:spTgt spid="4">
                                            <p:txEl>
                                              <p:pRg st="13" end="13"/>
                                            </p:txEl>
                                          </p:spTgt>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
                                            <p:txEl>
                                              <p:pRg st="14" end="14"/>
                                            </p:txEl>
                                          </p:spTgt>
                                        </p:tgtEl>
                                        <p:attrNameLst>
                                          <p:attrName>style.visibility</p:attrName>
                                        </p:attrNameLst>
                                      </p:cBhvr>
                                      <p:to>
                                        <p:strVal val="visible"/>
                                      </p:to>
                                    </p:set>
                                    <p:animEffect transition="in" filter="fade">
                                      <p:cBhvr>
                                        <p:cTn id="82" dur="1000"/>
                                        <p:tgtEl>
                                          <p:spTgt spid="4">
                                            <p:txEl>
                                              <p:pRg st="14" end="14"/>
                                            </p:txEl>
                                          </p:spTgt>
                                        </p:tgtEl>
                                      </p:cBhvr>
                                    </p:animEffect>
                                    <p:anim calcmode="lin" valueType="num">
                                      <p:cBhvr>
                                        <p:cTn id="83" dur="1000" fill="hold"/>
                                        <p:tgtEl>
                                          <p:spTgt spid="4">
                                            <p:txEl>
                                              <p:pRg st="14" end="14"/>
                                            </p:txEl>
                                          </p:spTgt>
                                        </p:tgtEl>
                                        <p:attrNameLst>
                                          <p:attrName>ppt_x</p:attrName>
                                        </p:attrNameLst>
                                      </p:cBhvr>
                                      <p:tavLst>
                                        <p:tav tm="0">
                                          <p:val>
                                            <p:strVal val="#ppt_x"/>
                                          </p:val>
                                        </p:tav>
                                        <p:tav tm="100000">
                                          <p:val>
                                            <p:strVal val="#ppt_x"/>
                                          </p:val>
                                        </p:tav>
                                      </p:tavLst>
                                    </p:anim>
                                    <p:anim calcmode="lin" valueType="num">
                                      <p:cBhvr>
                                        <p:cTn id="84" dur="1000" fill="hold"/>
                                        <p:tgtEl>
                                          <p:spTgt spid="4">
                                            <p:txEl>
                                              <p:pRg st="14" end="14"/>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
                                            <p:txEl>
                                              <p:pRg st="15" end="15"/>
                                            </p:txEl>
                                          </p:spTgt>
                                        </p:tgtEl>
                                        <p:attrNameLst>
                                          <p:attrName>style.visibility</p:attrName>
                                        </p:attrNameLst>
                                      </p:cBhvr>
                                      <p:to>
                                        <p:strVal val="visible"/>
                                      </p:to>
                                    </p:set>
                                    <p:animEffect transition="in" filter="fade">
                                      <p:cBhvr>
                                        <p:cTn id="87" dur="1000"/>
                                        <p:tgtEl>
                                          <p:spTgt spid="4">
                                            <p:txEl>
                                              <p:pRg st="15" end="15"/>
                                            </p:txEl>
                                          </p:spTgt>
                                        </p:tgtEl>
                                      </p:cBhvr>
                                    </p:animEffect>
                                    <p:anim calcmode="lin" valueType="num">
                                      <p:cBhvr>
                                        <p:cTn id="88" dur="1000" fill="hold"/>
                                        <p:tgtEl>
                                          <p:spTgt spid="4">
                                            <p:txEl>
                                              <p:pRg st="15" end="15"/>
                                            </p:txEl>
                                          </p:spTgt>
                                        </p:tgtEl>
                                        <p:attrNameLst>
                                          <p:attrName>ppt_x</p:attrName>
                                        </p:attrNameLst>
                                      </p:cBhvr>
                                      <p:tavLst>
                                        <p:tav tm="0">
                                          <p:val>
                                            <p:strVal val="#ppt_x"/>
                                          </p:val>
                                        </p:tav>
                                        <p:tav tm="100000">
                                          <p:val>
                                            <p:strVal val="#ppt_x"/>
                                          </p:val>
                                        </p:tav>
                                      </p:tavLst>
                                    </p:anim>
                                    <p:anim calcmode="lin" valueType="num">
                                      <p:cBhvr>
                                        <p:cTn id="89" dur="1000" fill="hold"/>
                                        <p:tgtEl>
                                          <p:spTgt spid="4">
                                            <p:txEl>
                                              <p:pRg st="15" end="15"/>
                                            </p:txEl>
                                          </p:spTgt>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
                                            <p:txEl>
                                              <p:pRg st="16" end="16"/>
                                            </p:txEl>
                                          </p:spTgt>
                                        </p:tgtEl>
                                        <p:attrNameLst>
                                          <p:attrName>style.visibility</p:attrName>
                                        </p:attrNameLst>
                                      </p:cBhvr>
                                      <p:to>
                                        <p:strVal val="visible"/>
                                      </p:to>
                                    </p:set>
                                    <p:animEffect transition="in" filter="fade">
                                      <p:cBhvr>
                                        <p:cTn id="92" dur="1000"/>
                                        <p:tgtEl>
                                          <p:spTgt spid="4">
                                            <p:txEl>
                                              <p:pRg st="16" end="16"/>
                                            </p:txEl>
                                          </p:spTgt>
                                        </p:tgtEl>
                                      </p:cBhvr>
                                    </p:animEffect>
                                    <p:anim calcmode="lin" valueType="num">
                                      <p:cBhvr>
                                        <p:cTn id="93" dur="1000" fill="hold"/>
                                        <p:tgtEl>
                                          <p:spTgt spid="4">
                                            <p:txEl>
                                              <p:pRg st="16" end="16"/>
                                            </p:txEl>
                                          </p:spTgt>
                                        </p:tgtEl>
                                        <p:attrNameLst>
                                          <p:attrName>ppt_x</p:attrName>
                                        </p:attrNameLst>
                                      </p:cBhvr>
                                      <p:tavLst>
                                        <p:tav tm="0">
                                          <p:val>
                                            <p:strVal val="#ppt_x"/>
                                          </p:val>
                                        </p:tav>
                                        <p:tav tm="100000">
                                          <p:val>
                                            <p:strVal val="#ppt_x"/>
                                          </p:val>
                                        </p:tav>
                                      </p:tavLst>
                                    </p:anim>
                                    <p:anim calcmode="lin" valueType="num">
                                      <p:cBhvr>
                                        <p:cTn id="94" dur="1000" fill="hold"/>
                                        <p:tgtEl>
                                          <p:spTgt spid="4">
                                            <p:txEl>
                                              <p:pRg st="16" end="16"/>
                                            </p:txEl>
                                          </p:spTgt>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
                                            <p:txEl>
                                              <p:pRg st="17" end="17"/>
                                            </p:txEl>
                                          </p:spTgt>
                                        </p:tgtEl>
                                        <p:attrNameLst>
                                          <p:attrName>style.visibility</p:attrName>
                                        </p:attrNameLst>
                                      </p:cBhvr>
                                      <p:to>
                                        <p:strVal val="visible"/>
                                      </p:to>
                                    </p:set>
                                    <p:animEffect transition="in" filter="fade">
                                      <p:cBhvr>
                                        <p:cTn id="97" dur="1000"/>
                                        <p:tgtEl>
                                          <p:spTgt spid="4">
                                            <p:txEl>
                                              <p:pRg st="17" end="17"/>
                                            </p:txEl>
                                          </p:spTgt>
                                        </p:tgtEl>
                                      </p:cBhvr>
                                    </p:animEffect>
                                    <p:anim calcmode="lin" valueType="num">
                                      <p:cBhvr>
                                        <p:cTn id="98" dur="1000" fill="hold"/>
                                        <p:tgtEl>
                                          <p:spTgt spid="4">
                                            <p:txEl>
                                              <p:pRg st="17" end="17"/>
                                            </p:txEl>
                                          </p:spTgt>
                                        </p:tgtEl>
                                        <p:attrNameLst>
                                          <p:attrName>ppt_x</p:attrName>
                                        </p:attrNameLst>
                                      </p:cBhvr>
                                      <p:tavLst>
                                        <p:tav tm="0">
                                          <p:val>
                                            <p:strVal val="#ppt_x"/>
                                          </p:val>
                                        </p:tav>
                                        <p:tav tm="100000">
                                          <p:val>
                                            <p:strVal val="#ppt_x"/>
                                          </p:val>
                                        </p:tav>
                                      </p:tavLst>
                                    </p:anim>
                                    <p:anim calcmode="lin" valueType="num">
                                      <p:cBhvr>
                                        <p:cTn id="99" dur="1000" fill="hold"/>
                                        <p:tgtEl>
                                          <p:spTgt spid="4">
                                            <p:txEl>
                                              <p:pRg st="17" end="17"/>
                                            </p:txEl>
                                          </p:spTgt>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
                                            <p:txEl>
                                              <p:pRg st="18" end="18"/>
                                            </p:txEl>
                                          </p:spTgt>
                                        </p:tgtEl>
                                        <p:attrNameLst>
                                          <p:attrName>style.visibility</p:attrName>
                                        </p:attrNameLst>
                                      </p:cBhvr>
                                      <p:to>
                                        <p:strVal val="visible"/>
                                      </p:to>
                                    </p:set>
                                    <p:animEffect transition="in" filter="fade">
                                      <p:cBhvr>
                                        <p:cTn id="102" dur="1000"/>
                                        <p:tgtEl>
                                          <p:spTgt spid="4">
                                            <p:txEl>
                                              <p:pRg st="18" end="18"/>
                                            </p:txEl>
                                          </p:spTgt>
                                        </p:tgtEl>
                                      </p:cBhvr>
                                    </p:animEffect>
                                    <p:anim calcmode="lin" valueType="num">
                                      <p:cBhvr>
                                        <p:cTn id="103" dur="1000" fill="hold"/>
                                        <p:tgtEl>
                                          <p:spTgt spid="4">
                                            <p:txEl>
                                              <p:pRg st="18" end="18"/>
                                            </p:txEl>
                                          </p:spTgt>
                                        </p:tgtEl>
                                        <p:attrNameLst>
                                          <p:attrName>ppt_x</p:attrName>
                                        </p:attrNameLst>
                                      </p:cBhvr>
                                      <p:tavLst>
                                        <p:tav tm="0">
                                          <p:val>
                                            <p:strVal val="#ppt_x"/>
                                          </p:val>
                                        </p:tav>
                                        <p:tav tm="100000">
                                          <p:val>
                                            <p:strVal val="#ppt_x"/>
                                          </p:val>
                                        </p:tav>
                                      </p:tavLst>
                                    </p:anim>
                                    <p:anim calcmode="lin" valueType="num">
                                      <p:cBhvr>
                                        <p:cTn id="104" dur="1000" fill="hold"/>
                                        <p:tgtEl>
                                          <p:spTgt spid="4">
                                            <p:txEl>
                                              <p:pRg st="18" end="18"/>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
                                            <p:txEl>
                                              <p:pRg st="19" end="19"/>
                                            </p:txEl>
                                          </p:spTgt>
                                        </p:tgtEl>
                                        <p:attrNameLst>
                                          <p:attrName>style.visibility</p:attrName>
                                        </p:attrNameLst>
                                      </p:cBhvr>
                                      <p:to>
                                        <p:strVal val="visible"/>
                                      </p:to>
                                    </p:set>
                                    <p:animEffect transition="in" filter="fade">
                                      <p:cBhvr>
                                        <p:cTn id="107" dur="1000"/>
                                        <p:tgtEl>
                                          <p:spTgt spid="4">
                                            <p:txEl>
                                              <p:pRg st="19" end="19"/>
                                            </p:txEl>
                                          </p:spTgt>
                                        </p:tgtEl>
                                      </p:cBhvr>
                                    </p:animEffect>
                                    <p:anim calcmode="lin" valueType="num">
                                      <p:cBhvr>
                                        <p:cTn id="108" dur="1000" fill="hold"/>
                                        <p:tgtEl>
                                          <p:spTgt spid="4">
                                            <p:txEl>
                                              <p:pRg st="19" end="19"/>
                                            </p:txEl>
                                          </p:spTgt>
                                        </p:tgtEl>
                                        <p:attrNameLst>
                                          <p:attrName>ppt_x</p:attrName>
                                        </p:attrNameLst>
                                      </p:cBhvr>
                                      <p:tavLst>
                                        <p:tav tm="0">
                                          <p:val>
                                            <p:strVal val="#ppt_x"/>
                                          </p:val>
                                        </p:tav>
                                        <p:tav tm="100000">
                                          <p:val>
                                            <p:strVal val="#ppt_x"/>
                                          </p:val>
                                        </p:tav>
                                      </p:tavLst>
                                    </p:anim>
                                    <p:anim calcmode="lin" valueType="num">
                                      <p:cBhvr>
                                        <p:cTn id="109" dur="1000" fill="hold"/>
                                        <p:tgtEl>
                                          <p:spTgt spid="4">
                                            <p:txEl>
                                              <p:pRg st="19" end="19"/>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4">
                                            <p:txEl>
                                              <p:pRg st="20" end="20"/>
                                            </p:txEl>
                                          </p:spTgt>
                                        </p:tgtEl>
                                        <p:attrNameLst>
                                          <p:attrName>style.visibility</p:attrName>
                                        </p:attrNameLst>
                                      </p:cBhvr>
                                      <p:to>
                                        <p:strVal val="visible"/>
                                      </p:to>
                                    </p:set>
                                    <p:animEffect transition="in" filter="fade">
                                      <p:cBhvr>
                                        <p:cTn id="112" dur="1000"/>
                                        <p:tgtEl>
                                          <p:spTgt spid="4">
                                            <p:txEl>
                                              <p:pRg st="20" end="20"/>
                                            </p:txEl>
                                          </p:spTgt>
                                        </p:tgtEl>
                                      </p:cBhvr>
                                    </p:animEffect>
                                    <p:anim calcmode="lin" valueType="num">
                                      <p:cBhvr>
                                        <p:cTn id="113" dur="1000" fill="hold"/>
                                        <p:tgtEl>
                                          <p:spTgt spid="4">
                                            <p:txEl>
                                              <p:pRg st="20" end="20"/>
                                            </p:txEl>
                                          </p:spTgt>
                                        </p:tgtEl>
                                        <p:attrNameLst>
                                          <p:attrName>ppt_x</p:attrName>
                                        </p:attrNameLst>
                                      </p:cBhvr>
                                      <p:tavLst>
                                        <p:tav tm="0">
                                          <p:val>
                                            <p:strVal val="#ppt_x"/>
                                          </p:val>
                                        </p:tav>
                                        <p:tav tm="100000">
                                          <p:val>
                                            <p:strVal val="#ppt_x"/>
                                          </p:val>
                                        </p:tav>
                                      </p:tavLst>
                                    </p:anim>
                                    <p:anim calcmode="lin" valueType="num">
                                      <p:cBhvr>
                                        <p:cTn id="114" dur="1000" fill="hold"/>
                                        <p:tgtEl>
                                          <p:spTgt spid="4">
                                            <p:txEl>
                                              <p:pRg st="20" end="20"/>
                                            </p:txEl>
                                          </p:spTgt>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4">
                                            <p:txEl>
                                              <p:pRg st="21" end="21"/>
                                            </p:txEl>
                                          </p:spTgt>
                                        </p:tgtEl>
                                        <p:attrNameLst>
                                          <p:attrName>style.visibility</p:attrName>
                                        </p:attrNameLst>
                                      </p:cBhvr>
                                      <p:to>
                                        <p:strVal val="visible"/>
                                      </p:to>
                                    </p:set>
                                    <p:animEffect transition="in" filter="fade">
                                      <p:cBhvr>
                                        <p:cTn id="117" dur="1000"/>
                                        <p:tgtEl>
                                          <p:spTgt spid="4">
                                            <p:txEl>
                                              <p:pRg st="21" end="21"/>
                                            </p:txEl>
                                          </p:spTgt>
                                        </p:tgtEl>
                                      </p:cBhvr>
                                    </p:animEffect>
                                    <p:anim calcmode="lin" valueType="num">
                                      <p:cBhvr>
                                        <p:cTn id="118" dur="1000" fill="hold"/>
                                        <p:tgtEl>
                                          <p:spTgt spid="4">
                                            <p:txEl>
                                              <p:pRg st="21" end="21"/>
                                            </p:txEl>
                                          </p:spTgt>
                                        </p:tgtEl>
                                        <p:attrNameLst>
                                          <p:attrName>ppt_x</p:attrName>
                                        </p:attrNameLst>
                                      </p:cBhvr>
                                      <p:tavLst>
                                        <p:tav tm="0">
                                          <p:val>
                                            <p:strVal val="#ppt_x"/>
                                          </p:val>
                                        </p:tav>
                                        <p:tav tm="100000">
                                          <p:val>
                                            <p:strVal val="#ppt_x"/>
                                          </p:val>
                                        </p:tav>
                                      </p:tavLst>
                                    </p:anim>
                                    <p:anim calcmode="lin" valueType="num">
                                      <p:cBhvr>
                                        <p:cTn id="119" dur="1000" fill="hold"/>
                                        <p:tgtEl>
                                          <p:spTgt spid="4">
                                            <p:txEl>
                                              <p:pRg st="21" end="21"/>
                                            </p:txEl>
                                          </p:spTgt>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
                                            <p:txEl>
                                              <p:pRg st="22" end="22"/>
                                            </p:txEl>
                                          </p:spTgt>
                                        </p:tgtEl>
                                        <p:attrNameLst>
                                          <p:attrName>style.visibility</p:attrName>
                                        </p:attrNameLst>
                                      </p:cBhvr>
                                      <p:to>
                                        <p:strVal val="visible"/>
                                      </p:to>
                                    </p:set>
                                    <p:animEffect transition="in" filter="fade">
                                      <p:cBhvr>
                                        <p:cTn id="122" dur="1000"/>
                                        <p:tgtEl>
                                          <p:spTgt spid="4">
                                            <p:txEl>
                                              <p:pRg st="22" end="22"/>
                                            </p:txEl>
                                          </p:spTgt>
                                        </p:tgtEl>
                                      </p:cBhvr>
                                    </p:animEffect>
                                    <p:anim calcmode="lin" valueType="num">
                                      <p:cBhvr>
                                        <p:cTn id="123" dur="1000" fill="hold"/>
                                        <p:tgtEl>
                                          <p:spTgt spid="4">
                                            <p:txEl>
                                              <p:pRg st="22" end="22"/>
                                            </p:txEl>
                                          </p:spTgt>
                                        </p:tgtEl>
                                        <p:attrNameLst>
                                          <p:attrName>ppt_x</p:attrName>
                                        </p:attrNameLst>
                                      </p:cBhvr>
                                      <p:tavLst>
                                        <p:tav tm="0">
                                          <p:val>
                                            <p:strVal val="#ppt_x"/>
                                          </p:val>
                                        </p:tav>
                                        <p:tav tm="100000">
                                          <p:val>
                                            <p:strVal val="#ppt_x"/>
                                          </p:val>
                                        </p:tav>
                                      </p:tavLst>
                                    </p:anim>
                                    <p:anim calcmode="lin" valueType="num">
                                      <p:cBhvr>
                                        <p:cTn id="124" dur="1000" fill="hold"/>
                                        <p:tgtEl>
                                          <p:spTgt spid="4">
                                            <p:txEl>
                                              <p:pRg st="22" end="22"/>
                                            </p:txEl>
                                          </p:spTgt>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4">
                                            <p:txEl>
                                              <p:pRg st="23" end="23"/>
                                            </p:txEl>
                                          </p:spTgt>
                                        </p:tgtEl>
                                        <p:attrNameLst>
                                          <p:attrName>style.visibility</p:attrName>
                                        </p:attrNameLst>
                                      </p:cBhvr>
                                      <p:to>
                                        <p:strVal val="visible"/>
                                      </p:to>
                                    </p:set>
                                    <p:animEffect transition="in" filter="fade">
                                      <p:cBhvr>
                                        <p:cTn id="127" dur="1000"/>
                                        <p:tgtEl>
                                          <p:spTgt spid="4">
                                            <p:txEl>
                                              <p:pRg st="23" end="23"/>
                                            </p:txEl>
                                          </p:spTgt>
                                        </p:tgtEl>
                                      </p:cBhvr>
                                    </p:animEffect>
                                    <p:anim calcmode="lin" valueType="num">
                                      <p:cBhvr>
                                        <p:cTn id="128" dur="1000" fill="hold"/>
                                        <p:tgtEl>
                                          <p:spTgt spid="4">
                                            <p:txEl>
                                              <p:pRg st="23" end="23"/>
                                            </p:txEl>
                                          </p:spTgt>
                                        </p:tgtEl>
                                        <p:attrNameLst>
                                          <p:attrName>ppt_x</p:attrName>
                                        </p:attrNameLst>
                                      </p:cBhvr>
                                      <p:tavLst>
                                        <p:tav tm="0">
                                          <p:val>
                                            <p:strVal val="#ppt_x"/>
                                          </p:val>
                                        </p:tav>
                                        <p:tav tm="100000">
                                          <p:val>
                                            <p:strVal val="#ppt_x"/>
                                          </p:val>
                                        </p:tav>
                                      </p:tavLst>
                                    </p:anim>
                                    <p:anim calcmode="lin" valueType="num">
                                      <p:cBhvr>
                                        <p:cTn id="129" dur="1000" fill="hold"/>
                                        <p:tgtEl>
                                          <p:spTgt spid="4">
                                            <p:txEl>
                                              <p:pRg st="23" end="23"/>
                                            </p:txEl>
                                          </p:spTgt>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4">
                                            <p:txEl>
                                              <p:pRg st="24" end="24"/>
                                            </p:txEl>
                                          </p:spTgt>
                                        </p:tgtEl>
                                        <p:attrNameLst>
                                          <p:attrName>style.visibility</p:attrName>
                                        </p:attrNameLst>
                                      </p:cBhvr>
                                      <p:to>
                                        <p:strVal val="visible"/>
                                      </p:to>
                                    </p:set>
                                    <p:animEffect transition="in" filter="fade">
                                      <p:cBhvr>
                                        <p:cTn id="132" dur="1000"/>
                                        <p:tgtEl>
                                          <p:spTgt spid="4">
                                            <p:txEl>
                                              <p:pRg st="24" end="24"/>
                                            </p:txEl>
                                          </p:spTgt>
                                        </p:tgtEl>
                                      </p:cBhvr>
                                    </p:animEffect>
                                    <p:anim calcmode="lin" valueType="num">
                                      <p:cBhvr>
                                        <p:cTn id="133" dur="1000" fill="hold"/>
                                        <p:tgtEl>
                                          <p:spTgt spid="4">
                                            <p:txEl>
                                              <p:pRg st="24" end="24"/>
                                            </p:txEl>
                                          </p:spTgt>
                                        </p:tgtEl>
                                        <p:attrNameLst>
                                          <p:attrName>ppt_x</p:attrName>
                                        </p:attrNameLst>
                                      </p:cBhvr>
                                      <p:tavLst>
                                        <p:tav tm="0">
                                          <p:val>
                                            <p:strVal val="#ppt_x"/>
                                          </p:val>
                                        </p:tav>
                                        <p:tav tm="100000">
                                          <p:val>
                                            <p:strVal val="#ppt_x"/>
                                          </p:val>
                                        </p:tav>
                                      </p:tavLst>
                                    </p:anim>
                                    <p:anim calcmode="lin" valueType="num">
                                      <p:cBhvr>
                                        <p:cTn id="134" dur="1000" fill="hold"/>
                                        <p:tgtEl>
                                          <p:spTgt spid="4">
                                            <p:txEl>
                                              <p:pRg st="24" end="24"/>
                                            </p:txEl>
                                          </p:spTgt>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4">
                                            <p:txEl>
                                              <p:pRg st="25" end="25"/>
                                            </p:txEl>
                                          </p:spTgt>
                                        </p:tgtEl>
                                        <p:attrNameLst>
                                          <p:attrName>style.visibility</p:attrName>
                                        </p:attrNameLst>
                                      </p:cBhvr>
                                      <p:to>
                                        <p:strVal val="visible"/>
                                      </p:to>
                                    </p:set>
                                    <p:animEffect transition="in" filter="fade">
                                      <p:cBhvr>
                                        <p:cTn id="137" dur="1000"/>
                                        <p:tgtEl>
                                          <p:spTgt spid="4">
                                            <p:txEl>
                                              <p:pRg st="25" end="25"/>
                                            </p:txEl>
                                          </p:spTgt>
                                        </p:tgtEl>
                                      </p:cBhvr>
                                    </p:animEffect>
                                    <p:anim calcmode="lin" valueType="num">
                                      <p:cBhvr>
                                        <p:cTn id="138" dur="1000" fill="hold"/>
                                        <p:tgtEl>
                                          <p:spTgt spid="4">
                                            <p:txEl>
                                              <p:pRg st="25" end="25"/>
                                            </p:txEl>
                                          </p:spTgt>
                                        </p:tgtEl>
                                        <p:attrNameLst>
                                          <p:attrName>ppt_x</p:attrName>
                                        </p:attrNameLst>
                                      </p:cBhvr>
                                      <p:tavLst>
                                        <p:tav tm="0">
                                          <p:val>
                                            <p:strVal val="#ppt_x"/>
                                          </p:val>
                                        </p:tav>
                                        <p:tav tm="100000">
                                          <p:val>
                                            <p:strVal val="#ppt_x"/>
                                          </p:val>
                                        </p:tav>
                                      </p:tavLst>
                                    </p:anim>
                                    <p:anim calcmode="lin" valueType="num">
                                      <p:cBhvr>
                                        <p:cTn id="139" dur="1000" fill="hold"/>
                                        <p:tgtEl>
                                          <p:spTgt spid="4">
                                            <p:txEl>
                                              <p:pRg st="25" end="25"/>
                                            </p:txEl>
                                          </p:spTgt>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4">
                                            <p:txEl>
                                              <p:pRg st="26" end="26"/>
                                            </p:txEl>
                                          </p:spTgt>
                                        </p:tgtEl>
                                        <p:attrNameLst>
                                          <p:attrName>style.visibility</p:attrName>
                                        </p:attrNameLst>
                                      </p:cBhvr>
                                      <p:to>
                                        <p:strVal val="visible"/>
                                      </p:to>
                                    </p:set>
                                    <p:animEffect transition="in" filter="fade">
                                      <p:cBhvr>
                                        <p:cTn id="142" dur="1000"/>
                                        <p:tgtEl>
                                          <p:spTgt spid="4">
                                            <p:txEl>
                                              <p:pRg st="26" end="26"/>
                                            </p:txEl>
                                          </p:spTgt>
                                        </p:tgtEl>
                                      </p:cBhvr>
                                    </p:animEffect>
                                    <p:anim calcmode="lin" valueType="num">
                                      <p:cBhvr>
                                        <p:cTn id="143" dur="1000" fill="hold"/>
                                        <p:tgtEl>
                                          <p:spTgt spid="4">
                                            <p:txEl>
                                              <p:pRg st="26" end="26"/>
                                            </p:txEl>
                                          </p:spTgt>
                                        </p:tgtEl>
                                        <p:attrNameLst>
                                          <p:attrName>ppt_x</p:attrName>
                                        </p:attrNameLst>
                                      </p:cBhvr>
                                      <p:tavLst>
                                        <p:tav tm="0">
                                          <p:val>
                                            <p:strVal val="#ppt_x"/>
                                          </p:val>
                                        </p:tav>
                                        <p:tav tm="100000">
                                          <p:val>
                                            <p:strVal val="#ppt_x"/>
                                          </p:val>
                                        </p:tav>
                                      </p:tavLst>
                                    </p:anim>
                                    <p:anim calcmode="lin" valueType="num">
                                      <p:cBhvr>
                                        <p:cTn id="144" dur="1000" fill="hold"/>
                                        <p:tgtEl>
                                          <p:spTgt spid="4">
                                            <p:txEl>
                                              <p:pRg st="26" end="26"/>
                                            </p:txEl>
                                          </p:spTgt>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4">
                                            <p:txEl>
                                              <p:pRg st="27" end="27"/>
                                            </p:txEl>
                                          </p:spTgt>
                                        </p:tgtEl>
                                        <p:attrNameLst>
                                          <p:attrName>style.visibility</p:attrName>
                                        </p:attrNameLst>
                                      </p:cBhvr>
                                      <p:to>
                                        <p:strVal val="visible"/>
                                      </p:to>
                                    </p:set>
                                    <p:animEffect transition="in" filter="fade">
                                      <p:cBhvr>
                                        <p:cTn id="147" dur="1000"/>
                                        <p:tgtEl>
                                          <p:spTgt spid="4">
                                            <p:txEl>
                                              <p:pRg st="27" end="27"/>
                                            </p:txEl>
                                          </p:spTgt>
                                        </p:tgtEl>
                                      </p:cBhvr>
                                    </p:animEffect>
                                    <p:anim calcmode="lin" valueType="num">
                                      <p:cBhvr>
                                        <p:cTn id="148" dur="1000" fill="hold"/>
                                        <p:tgtEl>
                                          <p:spTgt spid="4">
                                            <p:txEl>
                                              <p:pRg st="27" end="27"/>
                                            </p:txEl>
                                          </p:spTgt>
                                        </p:tgtEl>
                                        <p:attrNameLst>
                                          <p:attrName>ppt_x</p:attrName>
                                        </p:attrNameLst>
                                      </p:cBhvr>
                                      <p:tavLst>
                                        <p:tav tm="0">
                                          <p:val>
                                            <p:strVal val="#ppt_x"/>
                                          </p:val>
                                        </p:tav>
                                        <p:tav tm="100000">
                                          <p:val>
                                            <p:strVal val="#ppt_x"/>
                                          </p:val>
                                        </p:tav>
                                      </p:tavLst>
                                    </p:anim>
                                    <p:anim calcmode="lin" valueType="num">
                                      <p:cBhvr>
                                        <p:cTn id="149" dur="1000" fill="hold"/>
                                        <p:tgtEl>
                                          <p:spTgt spid="4">
                                            <p:txEl>
                                              <p:pRg st="27" end="27"/>
                                            </p:txEl>
                                          </p:spTgt>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nodeType="clickEffect">
                                  <p:stCondLst>
                                    <p:cond delay="0"/>
                                  </p:stCondLst>
                                  <p:childTnLst>
                                    <p:set>
                                      <p:cBhvr>
                                        <p:cTn id="153" dur="1" fill="hold">
                                          <p:stCondLst>
                                            <p:cond delay="0"/>
                                          </p:stCondLst>
                                        </p:cTn>
                                        <p:tgtEl>
                                          <p:spTgt spid="17"/>
                                        </p:tgtEl>
                                        <p:attrNameLst>
                                          <p:attrName>style.visibility</p:attrName>
                                        </p:attrNameLst>
                                      </p:cBhvr>
                                      <p:to>
                                        <p:strVal val="visible"/>
                                      </p:to>
                                    </p:set>
                                    <p:animEffect transition="in" filter="fade">
                                      <p:cBhvr>
                                        <p:cTn id="154" dur="1000"/>
                                        <p:tgtEl>
                                          <p:spTgt spid="17"/>
                                        </p:tgtEl>
                                      </p:cBhvr>
                                    </p:animEffect>
                                    <p:anim calcmode="lin" valueType="num">
                                      <p:cBhvr>
                                        <p:cTn id="155" dur="1000" fill="hold"/>
                                        <p:tgtEl>
                                          <p:spTgt spid="17"/>
                                        </p:tgtEl>
                                        <p:attrNameLst>
                                          <p:attrName>ppt_x</p:attrName>
                                        </p:attrNameLst>
                                      </p:cBhvr>
                                      <p:tavLst>
                                        <p:tav tm="0">
                                          <p:val>
                                            <p:strVal val="#ppt_x"/>
                                          </p:val>
                                        </p:tav>
                                        <p:tav tm="100000">
                                          <p:val>
                                            <p:strVal val="#ppt_x"/>
                                          </p:val>
                                        </p:tav>
                                      </p:tavLst>
                                    </p:anim>
                                    <p:anim calcmode="lin" valueType="num">
                                      <p:cBhvr>
                                        <p:cTn id="156" dur="1000" fill="hold"/>
                                        <p:tgtEl>
                                          <p:spTgt spid="17"/>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19"/>
                                        </p:tgtEl>
                                        <p:attrNameLst>
                                          <p:attrName>style.visibility</p:attrName>
                                        </p:attrNameLst>
                                      </p:cBhvr>
                                      <p:to>
                                        <p:strVal val="visible"/>
                                      </p:to>
                                    </p:set>
                                    <p:animEffect transition="in" filter="fade">
                                      <p:cBhvr>
                                        <p:cTn id="159" dur="1000"/>
                                        <p:tgtEl>
                                          <p:spTgt spid="19"/>
                                        </p:tgtEl>
                                      </p:cBhvr>
                                    </p:animEffect>
                                    <p:anim calcmode="lin" valueType="num">
                                      <p:cBhvr>
                                        <p:cTn id="160" dur="1000" fill="hold"/>
                                        <p:tgtEl>
                                          <p:spTgt spid="19"/>
                                        </p:tgtEl>
                                        <p:attrNameLst>
                                          <p:attrName>ppt_x</p:attrName>
                                        </p:attrNameLst>
                                      </p:cBhvr>
                                      <p:tavLst>
                                        <p:tav tm="0">
                                          <p:val>
                                            <p:strVal val="#ppt_x"/>
                                          </p:val>
                                        </p:tav>
                                        <p:tav tm="100000">
                                          <p:val>
                                            <p:strVal val="#ppt_x"/>
                                          </p:val>
                                        </p:tav>
                                      </p:tavLst>
                                    </p:anim>
                                    <p:anim calcmode="lin" valueType="num">
                                      <p:cBhvr>
                                        <p:cTn id="16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8" grpId="0" animBg="1"/>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err="1" smtClean="0"/>
              <a:t>FortiAntennas</a:t>
            </a:r>
            <a:endParaRPr lang="en-US" b="0" i="0" dirty="0"/>
          </a:p>
        </p:txBody>
      </p:sp>
      <p:sp>
        <p:nvSpPr>
          <p:cNvPr id="9" name="Content Placeholder 2"/>
          <p:cNvSpPr>
            <a:spLocks/>
          </p:cNvSpPr>
          <p:nvPr/>
        </p:nvSpPr>
        <p:spPr bwMode="auto">
          <a:xfrm>
            <a:off x="404679" y="2972074"/>
            <a:ext cx="2819400" cy="41833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026479" y="1371875"/>
            <a:ext cx="1600200" cy="151130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537796636"/>
              </p:ext>
            </p:extLst>
          </p:nvPr>
        </p:nvGraphicFramePr>
        <p:xfrm>
          <a:off x="3429923" y="1506329"/>
          <a:ext cx="5181600" cy="1468366"/>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rgbClr val="465B6D"/>
                    </a:solidFill>
                  </a:tcPr>
                </a:tc>
                <a:tc>
                  <a:txBody>
                    <a:bodyPr/>
                    <a:lstStyle/>
                    <a:p>
                      <a:r>
                        <a:rPr lang="en-US" sz="1100" b="0" i="0" dirty="0" smtClean="0">
                          <a:solidFill>
                            <a:srgbClr val="36424A"/>
                          </a:solidFill>
                          <a:latin typeface="+mn-lt"/>
                        </a:rPr>
                        <a:t>FAP-222B and FAP-222C</a:t>
                      </a:r>
                      <a:endParaRPr lang="en-US" sz="1100" b="0" i="0" dirty="0">
                        <a:solidFill>
                          <a:srgbClr val="36424A"/>
                        </a:solidFill>
                        <a:latin typeface="+mn-lt"/>
                      </a:endParaRPr>
                    </a:p>
                  </a:txBody>
                  <a:tcPr anchor="ctr"/>
                </a:tc>
              </a:tr>
              <a:tr h="370840">
                <a:tc>
                  <a:txBody>
                    <a:bodyPr/>
                    <a:lstStyle/>
                    <a:p>
                      <a:r>
                        <a:rPr lang="en-US" sz="1200" dirty="0" smtClean="0"/>
                        <a:t>Type</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36424A"/>
                          </a:solidFill>
                          <a:effectLst/>
                          <a:latin typeface="+mn-lt"/>
                        </a:rPr>
                        <a:t>Point to point antenna for 5Ghz bridging with N/R connectors.</a:t>
                      </a:r>
                    </a:p>
                  </a:txBody>
                  <a:tcPr anchor="ctr"/>
                </a:tc>
              </a:tr>
              <a:tr h="370840">
                <a:tc>
                  <a:txBody>
                    <a:bodyPr/>
                    <a:lstStyle/>
                    <a:p>
                      <a:r>
                        <a:rPr lang="fr-FR" sz="1200" dirty="0" err="1" smtClean="0"/>
                        <a:t>Accessories</a:t>
                      </a:r>
                      <a:endParaRPr lang="fr-FR"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Mount Kit sold separately FAN-M22.</a:t>
                      </a:r>
                      <a:endParaRPr kumimoji="0" lang="en-GB" sz="1100" b="0" i="0" u="none" strike="noStrike" cap="none" normalizeH="0" baseline="0" dirty="0" smtClean="0">
                        <a:ln>
                          <a:noFill/>
                        </a:ln>
                        <a:solidFill>
                          <a:srgbClr val="36424A"/>
                        </a:solidFill>
                        <a:effectLst/>
                        <a:latin typeface="+mn-lt"/>
                      </a:endParaRPr>
                    </a:p>
                  </a:txBody>
                  <a:tcPr anchor="ctr"/>
                </a:tc>
              </a:tr>
            </a:tbl>
          </a:graphicData>
        </a:graphic>
      </p:graphicFrame>
      <p:sp>
        <p:nvSpPr>
          <p:cNvPr id="12" name="Content Placeholder 2"/>
          <p:cNvSpPr>
            <a:spLocks/>
          </p:cNvSpPr>
          <p:nvPr/>
        </p:nvSpPr>
        <p:spPr bwMode="auto">
          <a:xfrm>
            <a:off x="509548" y="5018918"/>
            <a:ext cx="2819400" cy="464935"/>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91415" y="3712920"/>
            <a:ext cx="1314560" cy="1234994"/>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3940992887"/>
              </p:ext>
            </p:extLst>
          </p:nvPr>
        </p:nvGraphicFramePr>
        <p:xfrm>
          <a:off x="3476531" y="3867746"/>
          <a:ext cx="5181600" cy="1468366"/>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rgbClr val="465B6D"/>
                    </a:solidFill>
                  </a:tcPr>
                </a:tc>
                <a:tc>
                  <a:txBody>
                    <a:bodyPr/>
                    <a:lstStyle/>
                    <a:p>
                      <a:r>
                        <a:rPr lang="en-US" sz="1100" b="0" i="0" dirty="0" smtClean="0">
                          <a:solidFill>
                            <a:srgbClr val="36424A"/>
                          </a:solidFill>
                          <a:latin typeface="+mn-lt"/>
                        </a:rPr>
                        <a:t>FAP-222B and FAP-222C</a:t>
                      </a:r>
                      <a:endParaRPr lang="en-US" sz="1100" b="0" i="0" dirty="0">
                        <a:solidFill>
                          <a:srgbClr val="36424A"/>
                        </a:solidFill>
                        <a:latin typeface="+mn-lt"/>
                      </a:endParaRPr>
                    </a:p>
                  </a:txBody>
                  <a:tcPr anchor="ctr"/>
                </a:tc>
              </a:tr>
              <a:tr h="370840">
                <a:tc>
                  <a:txBody>
                    <a:bodyPr/>
                    <a:lstStyle/>
                    <a:p>
                      <a:r>
                        <a:rPr lang="en-US" sz="1200" dirty="0" smtClean="0"/>
                        <a:t>Type</a:t>
                      </a:r>
                      <a:endParaRPr lang="en-US" sz="1200" b="1" dirty="0" smtClean="0">
                        <a:solidFill>
                          <a:srgbClr val="FFFFFF"/>
                        </a:solidFill>
                      </a:endParaRPr>
                    </a:p>
                  </a:txBody>
                  <a:tcPr anchor="ctr">
                    <a:solidFill>
                      <a:srgbClr val="465B6D"/>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131313"/>
                          </a:solidFill>
                          <a:effectLst/>
                          <a:latin typeface="+mn-lt"/>
                        </a:rPr>
                        <a:t>Directional 120 degree outdoor panel antenna</a:t>
                      </a:r>
                    </a:p>
                  </a:txBody>
                  <a:tcPr anchor="ctr"/>
                </a:tc>
              </a:tr>
              <a:tr h="370840">
                <a:tc>
                  <a:txBody>
                    <a:bodyPr/>
                    <a:lstStyle/>
                    <a:p>
                      <a:r>
                        <a:rPr lang="fr-FR" sz="1200" dirty="0" err="1" smtClean="0"/>
                        <a:t>Accessories</a:t>
                      </a:r>
                      <a:endParaRPr lang="fr-FR" sz="1200" b="1" dirty="0" smtClean="0">
                        <a:solidFill>
                          <a:srgbClr val="FFFFFF"/>
                        </a:solidFill>
                      </a:endParaRPr>
                    </a:p>
                  </a:txBody>
                  <a:tcPr anchor="ctr">
                    <a:solidFill>
                      <a:srgbClr val="465B6D"/>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Mount Kit sold separately FAN-22.</a:t>
                      </a:r>
                      <a:endParaRPr kumimoji="0" lang="en-GB" sz="1100" b="0" i="0" u="none" strike="noStrike" cap="none" normalizeH="0" baseline="0" dirty="0" smtClean="0">
                        <a:ln>
                          <a:noFill/>
                        </a:ln>
                        <a:solidFill>
                          <a:srgbClr val="131313"/>
                        </a:solidFill>
                        <a:effectLst/>
                        <a:latin typeface="+mn-lt"/>
                      </a:endParaRPr>
                    </a:p>
                  </a:txBody>
                  <a:tcPr anchor="ctr"/>
                </a:tc>
              </a:tr>
            </a:tbl>
          </a:graphicData>
        </a:graphic>
      </p:graphicFrame>
    </p:spTree>
    <p:extLst>
      <p:ext uri="{BB962C8B-B14F-4D97-AF65-F5344CB8AC3E}">
        <p14:creationId xmlns:p14="http://schemas.microsoft.com/office/powerpoint/2010/main" val="2502921432"/>
      </p:ext>
    </p:extLst>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FortiAP</a:t>
            </a:r>
            <a:r>
              <a:rPr lang="en-US" dirty="0" smtClean="0"/>
              <a:t> 221C </a:t>
            </a:r>
            <a:r>
              <a:rPr lang="en-US" dirty="0"/>
              <a:t>Schematic</a:t>
            </a:r>
          </a:p>
        </p:txBody>
      </p:sp>
      <p:sp>
        <p:nvSpPr>
          <p:cNvPr id="101" name="AutoShape 33"/>
          <p:cNvSpPr>
            <a:spLocks noChangeArrowheads="1"/>
          </p:cNvSpPr>
          <p:nvPr/>
        </p:nvSpPr>
        <p:spPr bwMode="auto">
          <a:xfrm>
            <a:off x="1371600" y="1905000"/>
            <a:ext cx="6400800" cy="3124200"/>
          </a:xfrm>
          <a:prstGeom prst="roundRect">
            <a:avLst>
              <a:gd name="adj" fmla="val 5356"/>
            </a:avLst>
          </a:prstGeom>
          <a:gradFill rotWithShape="1">
            <a:gsLst>
              <a:gs pos="0">
                <a:schemeClr val="bg1"/>
              </a:gs>
              <a:gs pos="100000">
                <a:schemeClr val="bg2">
                  <a:alpha val="78998"/>
                </a:schemeClr>
              </a:gs>
            </a:gsLst>
            <a:lin ang="5400000" scaled="1"/>
          </a:gradFill>
          <a:ln w="28575">
            <a:solidFill>
              <a:schemeClr val="tx1"/>
            </a:solidFill>
            <a:round/>
            <a:headEnd/>
            <a:tailEnd/>
          </a:ln>
        </p:spPr>
        <p:txBody>
          <a:bodyPr wrap="none" anchor="ctr">
            <a:prstTxWarp prst="textNoShape">
              <a:avLst/>
            </a:prstTxWarp>
          </a:bodyPr>
          <a:lstStyle/>
          <a:p>
            <a:pPr eaLnBrk="0" hangingPunct="0"/>
            <a:endParaRPr lang="de-DE" sz="1600">
              <a:latin typeface="Arial" pitchFamily="-84" charset="0"/>
            </a:endParaRPr>
          </a:p>
        </p:txBody>
      </p:sp>
      <p:sp>
        <p:nvSpPr>
          <p:cNvPr id="103" name="AutoShape 19"/>
          <p:cNvSpPr>
            <a:spLocks noChangeArrowheads="1"/>
          </p:cNvSpPr>
          <p:nvPr/>
        </p:nvSpPr>
        <p:spPr bwMode="auto">
          <a:xfrm>
            <a:off x="1447800" y="2209800"/>
            <a:ext cx="762000" cy="457200"/>
          </a:xfrm>
          <a:prstGeom prst="flowChartAlternateProcess">
            <a:avLst/>
          </a:prstGeom>
          <a:solidFill>
            <a:srgbClr val="224B69"/>
          </a:solidFill>
          <a:ln w="9525">
            <a:noFill/>
            <a:miter lim="800000"/>
            <a:headEnd/>
            <a:tailEnd/>
          </a:ln>
          <a:effectLst/>
        </p:spPr>
        <p:txBody>
          <a:bodyPr anchor="ctr">
            <a:prstTxWarp prst="textNoShape">
              <a:avLst/>
            </a:prstTxWarp>
          </a:bodyPr>
          <a:lstStyle/>
          <a:p>
            <a:pPr algn="ctr" eaLnBrk="0" hangingPunct="0"/>
            <a:r>
              <a:rPr lang="en-US" sz="800" b="1" dirty="0" smtClean="0">
                <a:solidFill>
                  <a:schemeClr val="bg1"/>
                </a:solidFill>
                <a:ea typeface="Arial" pitchFamily="-84" charset="0"/>
                <a:cs typeface="Arial" pitchFamily="-84" charset="0"/>
              </a:rPr>
              <a:t>RAM</a:t>
            </a:r>
          </a:p>
          <a:p>
            <a:pPr algn="ctr" eaLnBrk="0" hangingPunct="0"/>
            <a:r>
              <a:rPr lang="en-US" sz="800" b="1" dirty="0" smtClean="0">
                <a:solidFill>
                  <a:schemeClr val="bg1"/>
                </a:solidFill>
                <a:ea typeface="Arial" pitchFamily="-84" charset="0"/>
                <a:cs typeface="Arial" pitchFamily="-84" charset="0"/>
              </a:rPr>
              <a:t>256MB</a:t>
            </a:r>
            <a:endParaRPr lang="en-US" sz="800" b="1" dirty="0">
              <a:solidFill>
                <a:schemeClr val="bg1"/>
              </a:solidFill>
              <a:ea typeface="Arial" pitchFamily="-84" charset="0"/>
              <a:cs typeface="Arial" pitchFamily="-84" charset="0"/>
            </a:endParaRPr>
          </a:p>
        </p:txBody>
      </p:sp>
      <p:sp>
        <p:nvSpPr>
          <p:cNvPr id="104" name="AutoShape 19"/>
          <p:cNvSpPr>
            <a:spLocks noChangeArrowheads="1"/>
          </p:cNvSpPr>
          <p:nvPr/>
        </p:nvSpPr>
        <p:spPr bwMode="auto">
          <a:xfrm>
            <a:off x="1447800" y="2743200"/>
            <a:ext cx="762000" cy="457200"/>
          </a:xfrm>
          <a:prstGeom prst="flowChartAlternateProcess">
            <a:avLst/>
          </a:prstGeom>
          <a:solidFill>
            <a:srgbClr val="224B69"/>
          </a:solidFill>
          <a:ln w="9525">
            <a:noFill/>
            <a:miter lim="800000"/>
            <a:headEnd/>
            <a:tailEnd/>
          </a:ln>
        </p:spPr>
        <p:txBody>
          <a:bodyPr anchor="ctr">
            <a:prstTxWarp prst="textNoShape">
              <a:avLst/>
            </a:prstTxWarp>
          </a:bodyPr>
          <a:lstStyle/>
          <a:p>
            <a:pPr algn="ctr" eaLnBrk="0" hangingPunct="0"/>
            <a:r>
              <a:rPr lang="en-US" sz="800" b="1" dirty="0" smtClean="0">
                <a:solidFill>
                  <a:schemeClr val="bg1"/>
                </a:solidFill>
                <a:cs typeface="Arial" pitchFamily="34" charset="0"/>
              </a:rPr>
              <a:t>FLASH</a:t>
            </a:r>
          </a:p>
          <a:p>
            <a:pPr algn="ctr" eaLnBrk="0" hangingPunct="0"/>
            <a:r>
              <a:rPr lang="en-US" sz="800" b="1" dirty="0" smtClean="0">
                <a:solidFill>
                  <a:schemeClr val="bg1"/>
                </a:solidFill>
                <a:cs typeface="Arial" pitchFamily="34" charset="0"/>
              </a:rPr>
              <a:t>128MB</a:t>
            </a:r>
            <a:endParaRPr lang="en-US" sz="800" b="1" dirty="0">
              <a:solidFill>
                <a:schemeClr val="bg1"/>
              </a:solidFill>
              <a:cs typeface="Arial" pitchFamily="34" charset="0"/>
            </a:endParaRPr>
          </a:p>
        </p:txBody>
      </p:sp>
      <p:sp>
        <p:nvSpPr>
          <p:cNvPr id="106" name="Line 94"/>
          <p:cNvSpPr>
            <a:spLocks noChangeShapeType="1"/>
          </p:cNvSpPr>
          <p:nvPr/>
        </p:nvSpPr>
        <p:spPr bwMode="auto">
          <a:xfrm flipH="1" flipV="1">
            <a:off x="3471335" y="3200400"/>
            <a:ext cx="0" cy="160020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07" name="AutoShape 79"/>
          <p:cNvSpPr>
            <a:spLocks noChangeArrowheads="1"/>
          </p:cNvSpPr>
          <p:nvPr/>
        </p:nvSpPr>
        <p:spPr bwMode="auto">
          <a:xfrm rot="5400000">
            <a:off x="3280835" y="5372100"/>
            <a:ext cx="381000" cy="152400"/>
          </a:xfrm>
          <a:prstGeom prst="leftRightArrow">
            <a:avLst>
              <a:gd name="adj1" fmla="val 50000"/>
              <a:gd name="adj2" fmla="val 50000"/>
            </a:avLst>
          </a:prstGeom>
          <a:solidFill>
            <a:srgbClr val="F59321"/>
          </a:solidFill>
          <a:ln w="9525">
            <a:noFill/>
            <a:miter lim="800000"/>
            <a:headEnd/>
            <a:tailEnd/>
          </a:ln>
        </p:spPr>
        <p:txBody>
          <a:bodyPr wrap="none" anchor="ctr">
            <a:prstTxWarp prst="textNoShape">
              <a:avLst/>
            </a:prstTxWarp>
          </a:bodyPr>
          <a:lstStyle/>
          <a:p>
            <a:pPr eaLnBrk="0" hangingPunct="0"/>
            <a:endParaRPr lang="de-DE" sz="2000">
              <a:latin typeface="Arial" pitchFamily="-84" charset="0"/>
            </a:endParaRPr>
          </a:p>
        </p:txBody>
      </p:sp>
      <p:sp>
        <p:nvSpPr>
          <p:cNvPr id="128" name="AutoShape 3"/>
          <p:cNvSpPr>
            <a:spLocks noChangeArrowheads="1"/>
          </p:cNvSpPr>
          <p:nvPr/>
        </p:nvSpPr>
        <p:spPr bwMode="auto">
          <a:xfrm rot="16200000">
            <a:off x="3242735" y="4953000"/>
            <a:ext cx="457200" cy="152400"/>
          </a:xfrm>
          <a:prstGeom prst="flowChartAlternateProcess">
            <a:avLst/>
          </a:prstGeom>
          <a:solidFill>
            <a:srgbClr val="333333"/>
          </a:solidFill>
          <a:ln w="9525">
            <a:noFill/>
            <a:miter lim="800000"/>
            <a:headEnd/>
            <a:tailEnd/>
          </a:ln>
        </p:spPr>
        <p:txBody>
          <a:bodyPr anchor="ctr">
            <a:prstTxWarp prst="textNoShape">
              <a:avLst/>
            </a:prstTxWarp>
          </a:bodyPr>
          <a:lstStyle/>
          <a:p>
            <a:pPr algn="ctr" eaLnBrk="0" hangingPunct="0"/>
            <a:r>
              <a:rPr lang="en-US" sz="800" b="1" dirty="0" smtClean="0">
                <a:solidFill>
                  <a:schemeClr val="bg1"/>
                </a:solidFill>
                <a:ea typeface="Arial" pitchFamily="-84" charset="0"/>
                <a:cs typeface="Arial" pitchFamily="-84" charset="0"/>
              </a:rPr>
              <a:t>RJ45</a:t>
            </a:r>
            <a:endParaRPr lang="en-US" sz="800" b="1" dirty="0">
              <a:solidFill>
                <a:schemeClr val="bg1"/>
              </a:solidFill>
              <a:ea typeface="Arial" pitchFamily="-84" charset="0"/>
              <a:cs typeface="Arial" pitchFamily="-84" charset="0"/>
            </a:endParaRPr>
          </a:p>
        </p:txBody>
      </p:sp>
      <p:sp>
        <p:nvSpPr>
          <p:cNvPr id="129" name="Rectangle 67"/>
          <p:cNvSpPr>
            <a:spLocks noChangeArrowheads="1"/>
          </p:cNvSpPr>
          <p:nvPr/>
        </p:nvSpPr>
        <p:spPr bwMode="auto">
          <a:xfrm rot="16200000">
            <a:off x="3086366" y="4452923"/>
            <a:ext cx="571500" cy="200055"/>
          </a:xfrm>
          <a:prstGeom prst="rect">
            <a:avLst/>
          </a:prstGeom>
          <a:noFill/>
          <a:ln w="12700">
            <a:noFill/>
            <a:miter lim="800000"/>
            <a:headEnd/>
            <a:tailEnd/>
          </a:ln>
        </p:spPr>
        <p:txBody>
          <a:bodyPr>
            <a:prstTxWarp prst="textNoShape">
              <a:avLst/>
            </a:prstTxWarp>
            <a:spAutoFit/>
          </a:bodyPr>
          <a:lstStyle/>
          <a:p>
            <a:pPr algn="ctr" eaLnBrk="0" hangingPunct="0"/>
            <a:r>
              <a:rPr lang="en-US" sz="700" b="1" i="1" dirty="0" smtClean="0">
                <a:solidFill>
                  <a:srgbClr val="919693"/>
                </a:solidFill>
              </a:rPr>
              <a:t>1G</a:t>
            </a:r>
            <a:endParaRPr lang="en-US" sz="700" b="1" i="1" dirty="0">
              <a:solidFill>
                <a:srgbClr val="919693"/>
              </a:solidFill>
            </a:endParaRPr>
          </a:p>
        </p:txBody>
      </p:sp>
      <p:sp>
        <p:nvSpPr>
          <p:cNvPr id="131" name="Line 89"/>
          <p:cNvSpPr>
            <a:spLocks noChangeShapeType="1"/>
          </p:cNvSpPr>
          <p:nvPr/>
        </p:nvSpPr>
        <p:spPr bwMode="auto">
          <a:xfrm flipH="1">
            <a:off x="2209800" y="2971800"/>
            <a:ext cx="457200" cy="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32" name="Line 89"/>
          <p:cNvSpPr>
            <a:spLocks noChangeShapeType="1"/>
          </p:cNvSpPr>
          <p:nvPr/>
        </p:nvSpPr>
        <p:spPr bwMode="auto">
          <a:xfrm flipH="1">
            <a:off x="2209800" y="2438400"/>
            <a:ext cx="457200" cy="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33" name="Rectangle 67"/>
          <p:cNvSpPr>
            <a:spLocks noChangeArrowheads="1"/>
          </p:cNvSpPr>
          <p:nvPr/>
        </p:nvSpPr>
        <p:spPr bwMode="auto">
          <a:xfrm>
            <a:off x="2819400" y="5638800"/>
            <a:ext cx="1371600" cy="507831"/>
          </a:xfrm>
          <a:prstGeom prst="rect">
            <a:avLst/>
          </a:prstGeom>
          <a:noFill/>
          <a:ln w="12700">
            <a:noFill/>
            <a:miter lim="800000"/>
            <a:headEnd/>
            <a:tailEnd/>
          </a:ln>
        </p:spPr>
        <p:txBody>
          <a:bodyPr wrap="square">
            <a:spAutoFit/>
          </a:bodyPr>
          <a:lstStyle/>
          <a:p>
            <a:pPr algn="ctr" eaLnBrk="0" hangingPunct="0"/>
            <a:r>
              <a:rPr lang="en-US" sz="900" b="1" dirty="0"/>
              <a:t> </a:t>
            </a:r>
            <a:r>
              <a:rPr lang="en-US" sz="900" b="1" dirty="0" smtClean="0"/>
              <a:t>1x </a:t>
            </a:r>
            <a:r>
              <a:rPr lang="en-US" sz="900" b="1" dirty="0"/>
              <a:t>GbE PoE, </a:t>
            </a:r>
            <a:r>
              <a:rPr lang="en-US" sz="900" b="1" dirty="0" smtClean="0"/>
              <a:t>802.3af</a:t>
            </a:r>
            <a:endParaRPr lang="en-US" sz="900" b="1" dirty="0"/>
          </a:p>
          <a:p>
            <a:pPr algn="ctr" eaLnBrk="0" hangingPunct="0"/>
            <a:endParaRPr lang="en-US" sz="900" b="1" dirty="0"/>
          </a:p>
          <a:p>
            <a:pPr algn="ctr" eaLnBrk="0" hangingPunct="0"/>
            <a:endParaRPr lang="en-US" sz="900" b="1" dirty="0"/>
          </a:p>
        </p:txBody>
      </p:sp>
      <p:pic>
        <p:nvPicPr>
          <p:cNvPr id="134" name="Picture 133"/>
          <p:cNvPicPr>
            <a:picLocks noChangeAspect="1"/>
          </p:cNvPicPr>
          <p:nvPr/>
        </p:nvPicPr>
        <p:blipFill>
          <a:blip r:embed="rId2"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473450" y="5359401"/>
            <a:ext cx="107950" cy="152400"/>
          </a:xfrm>
          <a:prstGeom prst="rect">
            <a:avLst/>
          </a:prstGeom>
        </p:spPr>
      </p:pic>
      <p:sp>
        <p:nvSpPr>
          <p:cNvPr id="135" name="Line 88"/>
          <p:cNvSpPr>
            <a:spLocks noChangeShapeType="1"/>
          </p:cNvSpPr>
          <p:nvPr/>
        </p:nvSpPr>
        <p:spPr bwMode="auto">
          <a:xfrm flipH="1" flipV="1">
            <a:off x="5410200" y="3124200"/>
            <a:ext cx="0" cy="106680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37" name="Line 88"/>
          <p:cNvSpPr>
            <a:spLocks noChangeShapeType="1"/>
          </p:cNvSpPr>
          <p:nvPr/>
        </p:nvSpPr>
        <p:spPr bwMode="auto">
          <a:xfrm flipH="1" flipV="1">
            <a:off x="6553200" y="2819400"/>
            <a:ext cx="0" cy="129540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38" name="AutoShape 19"/>
          <p:cNvSpPr>
            <a:spLocks noChangeArrowheads="1"/>
          </p:cNvSpPr>
          <p:nvPr/>
        </p:nvSpPr>
        <p:spPr bwMode="auto">
          <a:xfrm>
            <a:off x="5181600" y="41148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140" name="AutoShape 19"/>
          <p:cNvSpPr>
            <a:spLocks noChangeArrowheads="1"/>
          </p:cNvSpPr>
          <p:nvPr/>
        </p:nvSpPr>
        <p:spPr bwMode="auto">
          <a:xfrm>
            <a:off x="6324600" y="41148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153" name="AutoShape 3"/>
          <p:cNvSpPr>
            <a:spLocks noChangeArrowheads="1"/>
          </p:cNvSpPr>
          <p:nvPr/>
        </p:nvSpPr>
        <p:spPr bwMode="auto">
          <a:xfrm>
            <a:off x="6781800" y="1828800"/>
            <a:ext cx="457200" cy="152400"/>
          </a:xfrm>
          <a:prstGeom prst="flowChartAlternateProcess">
            <a:avLst/>
          </a:prstGeom>
          <a:solidFill>
            <a:srgbClr val="333333"/>
          </a:solidFill>
          <a:ln w="9525">
            <a:noFill/>
            <a:miter lim="800000"/>
            <a:headEnd/>
            <a:tailEnd/>
          </a:ln>
        </p:spPr>
        <p:txBody>
          <a:bodyPr anchor="ctr">
            <a:prstTxWarp prst="textNoShape">
              <a:avLst/>
            </a:prstTxWarp>
          </a:bodyPr>
          <a:lstStyle/>
          <a:p>
            <a:pPr algn="ctr" eaLnBrk="0" hangingPunct="0"/>
            <a:endParaRPr lang="en-US" sz="800" b="1">
              <a:solidFill>
                <a:schemeClr val="bg1"/>
              </a:solidFill>
              <a:ea typeface="Arial" charset="0"/>
              <a:cs typeface="Arial" charset="0"/>
            </a:endParaRPr>
          </a:p>
        </p:txBody>
      </p:sp>
      <p:sp>
        <p:nvSpPr>
          <p:cNvPr id="154" name="AutoShape 79"/>
          <p:cNvSpPr>
            <a:spLocks noChangeArrowheads="1"/>
          </p:cNvSpPr>
          <p:nvPr/>
        </p:nvSpPr>
        <p:spPr bwMode="auto">
          <a:xfrm rot="5400000">
            <a:off x="6819900" y="1562100"/>
            <a:ext cx="381000" cy="152400"/>
          </a:xfrm>
          <a:prstGeom prst="leftRightArrow">
            <a:avLst>
              <a:gd name="adj1" fmla="val 50000"/>
              <a:gd name="adj2" fmla="val 50000"/>
            </a:avLst>
          </a:prstGeom>
          <a:solidFill>
            <a:srgbClr val="F59321"/>
          </a:solidFill>
          <a:ln w="9525">
            <a:noFill/>
            <a:miter lim="800000"/>
            <a:headEnd/>
            <a:tailEnd/>
          </a:ln>
        </p:spPr>
        <p:txBody>
          <a:bodyPr wrap="none" anchor="ctr">
            <a:prstTxWarp prst="textNoShape">
              <a:avLst/>
            </a:prstTxWarp>
          </a:bodyPr>
          <a:lstStyle/>
          <a:p>
            <a:pPr eaLnBrk="0" hangingPunct="0"/>
            <a:endParaRPr lang="de-DE" sz="2000">
              <a:latin typeface="Arial" charset="0"/>
            </a:endParaRPr>
          </a:p>
        </p:txBody>
      </p:sp>
      <p:sp>
        <p:nvSpPr>
          <p:cNvPr id="155" name="Rectangle 67"/>
          <p:cNvSpPr>
            <a:spLocks noChangeArrowheads="1"/>
          </p:cNvSpPr>
          <p:nvPr/>
        </p:nvSpPr>
        <p:spPr bwMode="auto">
          <a:xfrm>
            <a:off x="6248400" y="1219200"/>
            <a:ext cx="1524000" cy="228600"/>
          </a:xfrm>
          <a:prstGeom prst="rect">
            <a:avLst/>
          </a:prstGeom>
          <a:noFill/>
          <a:ln w="12700">
            <a:noFill/>
            <a:miter lim="800000"/>
            <a:headEnd/>
            <a:tailEnd/>
          </a:ln>
        </p:spPr>
        <p:txBody>
          <a:bodyPr>
            <a:prstTxWarp prst="textNoShape">
              <a:avLst/>
            </a:prstTxWarp>
            <a:spAutoFit/>
          </a:bodyPr>
          <a:lstStyle/>
          <a:p>
            <a:pPr algn="ctr" eaLnBrk="0" hangingPunct="0"/>
            <a:r>
              <a:rPr lang="en-US" sz="900" b="1" dirty="0" smtClean="0"/>
              <a:t>12V DC</a:t>
            </a:r>
            <a:endParaRPr lang="en-US" sz="900" b="1" dirty="0"/>
          </a:p>
        </p:txBody>
      </p:sp>
      <p:sp>
        <p:nvSpPr>
          <p:cNvPr id="160" name="AutoShape 3"/>
          <p:cNvSpPr>
            <a:spLocks noChangeArrowheads="1"/>
          </p:cNvSpPr>
          <p:nvPr/>
        </p:nvSpPr>
        <p:spPr bwMode="auto">
          <a:xfrm rot="16200000">
            <a:off x="1828800" y="4953000"/>
            <a:ext cx="457200" cy="152400"/>
          </a:xfrm>
          <a:prstGeom prst="flowChartAlternateProcess">
            <a:avLst/>
          </a:prstGeom>
          <a:solidFill>
            <a:srgbClr val="333333"/>
          </a:solidFill>
          <a:ln w="9525">
            <a:noFill/>
            <a:miter lim="800000"/>
            <a:headEnd/>
            <a:tailEnd/>
          </a:ln>
        </p:spPr>
        <p:txBody>
          <a:bodyPr anchor="ctr"/>
          <a:lstStyle/>
          <a:p>
            <a:pPr algn="ctr" eaLnBrk="0" hangingPunct="0"/>
            <a:r>
              <a:rPr lang="en-US" sz="600" b="1">
                <a:solidFill>
                  <a:schemeClr val="bg1"/>
                </a:solidFill>
                <a:cs typeface="Arial" pitchFamily="34" charset="0"/>
              </a:rPr>
              <a:t>RESET</a:t>
            </a:r>
          </a:p>
        </p:txBody>
      </p:sp>
      <p:sp>
        <p:nvSpPr>
          <p:cNvPr id="161" name="Rectangle 67"/>
          <p:cNvSpPr>
            <a:spLocks noChangeArrowheads="1"/>
          </p:cNvSpPr>
          <p:nvPr/>
        </p:nvSpPr>
        <p:spPr bwMode="auto">
          <a:xfrm>
            <a:off x="1676400" y="5257800"/>
            <a:ext cx="800100" cy="365125"/>
          </a:xfrm>
          <a:prstGeom prst="rect">
            <a:avLst/>
          </a:prstGeom>
          <a:noFill/>
          <a:ln w="12700">
            <a:noFill/>
            <a:miter lim="800000"/>
            <a:headEnd/>
            <a:tailEnd/>
          </a:ln>
        </p:spPr>
        <p:txBody>
          <a:bodyPr>
            <a:spAutoFit/>
          </a:bodyPr>
          <a:lstStyle/>
          <a:p>
            <a:pPr algn="ctr" eaLnBrk="0" hangingPunct="0"/>
            <a:r>
              <a:rPr lang="en-US" sz="900" b="1" dirty="0"/>
              <a:t>Factory Reset</a:t>
            </a:r>
          </a:p>
        </p:txBody>
      </p:sp>
      <p:sp>
        <p:nvSpPr>
          <p:cNvPr id="162" name="AutoShape 19"/>
          <p:cNvSpPr>
            <a:spLocks noChangeArrowheads="1"/>
          </p:cNvSpPr>
          <p:nvPr/>
        </p:nvSpPr>
        <p:spPr bwMode="auto">
          <a:xfrm>
            <a:off x="5334000" y="42672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163" name="AutoShape 19"/>
          <p:cNvSpPr>
            <a:spLocks noChangeArrowheads="1"/>
          </p:cNvSpPr>
          <p:nvPr/>
        </p:nvSpPr>
        <p:spPr bwMode="auto">
          <a:xfrm>
            <a:off x="6477000" y="42672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47" name="Rectangle 46"/>
          <p:cNvSpPr/>
          <p:nvPr/>
        </p:nvSpPr>
        <p:spPr>
          <a:xfrm>
            <a:off x="3657600" y="5715000"/>
            <a:ext cx="1295400" cy="230832"/>
          </a:xfrm>
          <a:prstGeom prst="rect">
            <a:avLst/>
          </a:prstGeom>
        </p:spPr>
        <p:txBody>
          <a:bodyPr wrap="square">
            <a:spAutoFit/>
          </a:bodyPr>
          <a:lstStyle/>
          <a:p>
            <a:pPr lvl="0" algn="ctr" eaLnBrk="0" hangingPunct="0"/>
            <a:endParaRPr lang="en-US" sz="900" b="1" dirty="0">
              <a:solidFill>
                <a:srgbClr val="36424A"/>
              </a:solidFill>
            </a:endParaRPr>
          </a:p>
        </p:txBody>
      </p:sp>
      <p:sp>
        <p:nvSpPr>
          <p:cNvPr id="32" name="AutoShape 19"/>
          <p:cNvSpPr>
            <a:spLocks noChangeArrowheads="1"/>
          </p:cNvSpPr>
          <p:nvPr/>
        </p:nvSpPr>
        <p:spPr bwMode="auto">
          <a:xfrm>
            <a:off x="2667000" y="2057400"/>
            <a:ext cx="3276600" cy="1600200"/>
          </a:xfrm>
          <a:prstGeom prst="flowChartAlternateProcess">
            <a:avLst/>
          </a:prstGeom>
          <a:solidFill>
            <a:schemeClr val="bg2">
              <a:lumMod val="25000"/>
            </a:schemeClr>
          </a:solidFill>
          <a:ln w="9525">
            <a:noFill/>
            <a:miter lim="800000"/>
            <a:headEnd/>
            <a:tailEnd/>
          </a:ln>
        </p:spPr>
        <p:txBody>
          <a:bodyPr anchor="ctr">
            <a:prstTxWarp prst="textNoShape">
              <a:avLst/>
            </a:prstTxWarp>
          </a:bodyPr>
          <a:lstStyle/>
          <a:p>
            <a:pPr algn="ctr" eaLnBrk="0" hangingPunct="0"/>
            <a:r>
              <a:rPr lang="en-US" sz="900" b="1" dirty="0" smtClean="0">
                <a:solidFill>
                  <a:schemeClr val="bg1"/>
                </a:solidFill>
                <a:ea typeface="Arial" charset="0"/>
                <a:cs typeface="Arial" charset="0"/>
              </a:rPr>
              <a:t>QUALCOMM SOC</a:t>
            </a:r>
          </a:p>
          <a:p>
            <a:pPr algn="ctr" eaLnBrk="0" hangingPunct="0"/>
            <a:endParaRPr lang="en-US" sz="900" b="1" dirty="0" smtClean="0">
              <a:solidFill>
                <a:schemeClr val="bg1"/>
              </a:solidFill>
              <a:ea typeface="Arial" charset="0"/>
              <a:cs typeface="Arial" charset="0"/>
            </a:endParaRPr>
          </a:p>
          <a:p>
            <a:pPr algn="ctr" eaLnBrk="0" hangingPunct="0"/>
            <a:r>
              <a:rPr lang="en-US" sz="900" b="1" dirty="0" smtClean="0">
                <a:solidFill>
                  <a:schemeClr val="bg1"/>
                </a:solidFill>
                <a:ea typeface="Arial" charset="0"/>
                <a:cs typeface="Arial" charset="0"/>
              </a:rPr>
              <a:t>QCA9557</a:t>
            </a:r>
          </a:p>
          <a:p>
            <a:pPr algn="ctr" eaLnBrk="0" hangingPunct="0"/>
            <a:r>
              <a:rPr lang="en-US" sz="900" b="1" dirty="0" smtClean="0">
                <a:solidFill>
                  <a:schemeClr val="bg1"/>
                </a:solidFill>
                <a:ea typeface="Arial" charset="0"/>
                <a:cs typeface="Arial" charset="0"/>
              </a:rPr>
              <a:t>MIPS CPU</a:t>
            </a:r>
          </a:p>
          <a:p>
            <a:pPr algn="ctr" eaLnBrk="0" hangingPunct="0"/>
            <a:endParaRPr lang="en-US" sz="900" b="1" dirty="0" smtClean="0">
              <a:solidFill>
                <a:schemeClr val="bg1"/>
              </a:solidFill>
              <a:ea typeface="Arial" charset="0"/>
              <a:cs typeface="Arial" charset="0"/>
            </a:endParaRPr>
          </a:p>
          <a:p>
            <a:pPr algn="ctr" eaLnBrk="0" hangingPunct="0"/>
            <a:endParaRPr lang="en-US" sz="900" b="1" dirty="0" smtClean="0">
              <a:solidFill>
                <a:schemeClr val="bg1"/>
              </a:solidFill>
              <a:ea typeface="Arial" charset="0"/>
              <a:cs typeface="Arial" charset="0"/>
            </a:endParaRPr>
          </a:p>
        </p:txBody>
      </p:sp>
      <p:sp>
        <p:nvSpPr>
          <p:cNvPr id="33" name="AutoShape 19"/>
          <p:cNvSpPr>
            <a:spLocks noChangeArrowheads="1"/>
          </p:cNvSpPr>
          <p:nvPr/>
        </p:nvSpPr>
        <p:spPr bwMode="auto">
          <a:xfrm>
            <a:off x="4876800" y="2057400"/>
            <a:ext cx="1066800" cy="838200"/>
          </a:xfrm>
          <a:prstGeom prst="flowChartAlternateProcess">
            <a:avLst/>
          </a:prstGeom>
          <a:solidFill>
            <a:schemeClr val="accent5">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Integrated radio</a:t>
            </a:r>
          </a:p>
          <a:p>
            <a:pPr algn="ctr" eaLnBrk="0" hangingPunct="0"/>
            <a:endParaRPr lang="en-US" sz="800" b="1" dirty="0" smtClean="0">
              <a:solidFill>
                <a:schemeClr val="bg1"/>
              </a:solidFill>
              <a:cs typeface="Arial" pitchFamily="34" charset="0"/>
            </a:endParaRPr>
          </a:p>
          <a:p>
            <a:pPr algn="ctr" eaLnBrk="0" hangingPunct="0"/>
            <a:r>
              <a:rPr lang="en-US" sz="800" b="1" dirty="0" smtClean="0">
                <a:solidFill>
                  <a:schemeClr val="bg1"/>
                </a:solidFill>
                <a:cs typeface="Arial" pitchFamily="34" charset="0"/>
              </a:rPr>
              <a:t>802.11b/g/n</a:t>
            </a:r>
          </a:p>
          <a:p>
            <a:pPr algn="ctr" eaLnBrk="0" hangingPunct="0"/>
            <a:r>
              <a:rPr lang="en-US" sz="800" b="1" dirty="0" smtClean="0">
                <a:solidFill>
                  <a:schemeClr val="bg1"/>
                </a:solidFill>
                <a:cs typeface="Arial" pitchFamily="34" charset="0"/>
              </a:rPr>
              <a:t>2.4GHz</a:t>
            </a:r>
          </a:p>
          <a:p>
            <a:pPr algn="ctr" eaLnBrk="0" hangingPunct="0"/>
            <a:endParaRPr lang="en-US" sz="800" b="1" dirty="0" smtClean="0">
              <a:solidFill>
                <a:schemeClr val="bg1"/>
              </a:solidFill>
              <a:cs typeface="Arial" pitchFamily="34" charset="0"/>
            </a:endParaRPr>
          </a:p>
          <a:p>
            <a:pPr algn="ctr" eaLnBrk="0" hangingPunct="0"/>
            <a:r>
              <a:rPr lang="en-US" sz="800" b="1" dirty="0" smtClean="0">
                <a:solidFill>
                  <a:schemeClr val="bg1"/>
                </a:solidFill>
                <a:cs typeface="Arial" pitchFamily="34" charset="0"/>
              </a:rPr>
              <a:t>2x2:2 MIMO</a:t>
            </a:r>
          </a:p>
        </p:txBody>
      </p:sp>
      <p:sp>
        <p:nvSpPr>
          <p:cNvPr id="136" name="AutoShape 19"/>
          <p:cNvSpPr>
            <a:spLocks noChangeArrowheads="1"/>
          </p:cNvSpPr>
          <p:nvPr/>
        </p:nvSpPr>
        <p:spPr bwMode="auto">
          <a:xfrm>
            <a:off x="6019800" y="2057400"/>
            <a:ext cx="1066800" cy="838200"/>
          </a:xfrm>
          <a:prstGeom prst="flowChartAlternateProcess">
            <a:avLst/>
          </a:prstGeom>
          <a:solidFill>
            <a:schemeClr val="accent5">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err="1">
                <a:solidFill>
                  <a:schemeClr val="bg1"/>
                </a:solidFill>
                <a:cs typeface="Arial" pitchFamily="34" charset="0"/>
              </a:rPr>
              <a:t>WiFi</a:t>
            </a:r>
            <a:r>
              <a:rPr lang="en-US" sz="800" b="1" dirty="0">
                <a:solidFill>
                  <a:schemeClr val="bg1"/>
                </a:solidFill>
                <a:cs typeface="Arial" pitchFamily="34" charset="0"/>
              </a:rPr>
              <a:t> </a:t>
            </a:r>
            <a:r>
              <a:rPr lang="en-US" sz="800" b="1" dirty="0" smtClean="0">
                <a:solidFill>
                  <a:schemeClr val="bg1"/>
                </a:solidFill>
                <a:cs typeface="Arial" pitchFamily="34" charset="0"/>
              </a:rPr>
              <a:t>chipset</a:t>
            </a:r>
          </a:p>
          <a:p>
            <a:pPr algn="ctr" eaLnBrk="0" hangingPunct="0"/>
            <a:endParaRPr lang="en-US" sz="800" b="1" dirty="0" smtClean="0">
              <a:solidFill>
                <a:schemeClr val="bg1"/>
              </a:solidFill>
              <a:cs typeface="Arial" pitchFamily="34" charset="0"/>
            </a:endParaRPr>
          </a:p>
          <a:p>
            <a:pPr algn="ctr" eaLnBrk="0" hangingPunct="0"/>
            <a:r>
              <a:rPr lang="en-US" sz="800" b="1" dirty="0" smtClean="0">
                <a:solidFill>
                  <a:schemeClr val="bg1"/>
                </a:solidFill>
                <a:cs typeface="Arial" pitchFamily="34" charset="0"/>
              </a:rPr>
              <a:t>802.11a/n/ac</a:t>
            </a:r>
          </a:p>
          <a:p>
            <a:pPr algn="ctr" eaLnBrk="0" hangingPunct="0"/>
            <a:r>
              <a:rPr lang="en-US" sz="800" b="1" dirty="0" smtClean="0">
                <a:solidFill>
                  <a:schemeClr val="bg1"/>
                </a:solidFill>
                <a:cs typeface="Arial" pitchFamily="34" charset="0"/>
              </a:rPr>
              <a:t>5GHz</a:t>
            </a:r>
          </a:p>
          <a:p>
            <a:pPr algn="ctr" eaLnBrk="0" hangingPunct="0"/>
            <a:endParaRPr lang="en-US" sz="800" b="1" dirty="0" smtClean="0">
              <a:solidFill>
                <a:schemeClr val="bg1"/>
              </a:solidFill>
              <a:cs typeface="Arial" pitchFamily="34" charset="0"/>
            </a:endParaRPr>
          </a:p>
          <a:p>
            <a:pPr algn="ctr" eaLnBrk="0" hangingPunct="0"/>
            <a:r>
              <a:rPr lang="en-US" sz="800" b="1" dirty="0" smtClean="0">
                <a:solidFill>
                  <a:schemeClr val="bg1"/>
                </a:solidFill>
                <a:cs typeface="Arial" pitchFamily="34" charset="0"/>
              </a:rPr>
              <a:t>2x2:2 MIMO</a:t>
            </a:r>
          </a:p>
        </p:txBody>
      </p:sp>
    </p:spTree>
    <p:extLst>
      <p:ext uri="{BB962C8B-B14F-4D97-AF65-F5344CB8AC3E}">
        <p14:creationId xmlns:p14="http://schemas.microsoft.com/office/powerpoint/2010/main" val="1679115816"/>
      </p:ext>
    </p:extLst>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FortiAP</a:t>
            </a:r>
            <a:r>
              <a:rPr lang="en-US" dirty="0" smtClean="0"/>
              <a:t> 321C </a:t>
            </a:r>
            <a:r>
              <a:rPr lang="en-US" dirty="0"/>
              <a:t>Schematic</a:t>
            </a:r>
          </a:p>
        </p:txBody>
      </p:sp>
      <p:sp>
        <p:nvSpPr>
          <p:cNvPr id="101" name="AutoShape 33"/>
          <p:cNvSpPr>
            <a:spLocks noChangeArrowheads="1"/>
          </p:cNvSpPr>
          <p:nvPr/>
        </p:nvSpPr>
        <p:spPr bwMode="auto">
          <a:xfrm>
            <a:off x="1371600" y="1905000"/>
            <a:ext cx="6400800" cy="3124200"/>
          </a:xfrm>
          <a:prstGeom prst="roundRect">
            <a:avLst>
              <a:gd name="adj" fmla="val 5356"/>
            </a:avLst>
          </a:prstGeom>
          <a:gradFill rotWithShape="1">
            <a:gsLst>
              <a:gs pos="0">
                <a:schemeClr val="bg1"/>
              </a:gs>
              <a:gs pos="100000">
                <a:schemeClr val="bg2">
                  <a:alpha val="78998"/>
                </a:schemeClr>
              </a:gs>
            </a:gsLst>
            <a:lin ang="5400000" scaled="1"/>
          </a:gradFill>
          <a:ln w="28575">
            <a:solidFill>
              <a:schemeClr val="tx1"/>
            </a:solidFill>
            <a:round/>
            <a:headEnd/>
            <a:tailEnd/>
          </a:ln>
        </p:spPr>
        <p:txBody>
          <a:bodyPr wrap="none" anchor="ctr">
            <a:prstTxWarp prst="textNoShape">
              <a:avLst/>
            </a:prstTxWarp>
          </a:bodyPr>
          <a:lstStyle/>
          <a:p>
            <a:pPr eaLnBrk="0" hangingPunct="0"/>
            <a:endParaRPr lang="de-DE" sz="1600">
              <a:latin typeface="Arial" pitchFamily="-84" charset="0"/>
            </a:endParaRPr>
          </a:p>
        </p:txBody>
      </p:sp>
      <p:sp>
        <p:nvSpPr>
          <p:cNvPr id="102" name="Line 88"/>
          <p:cNvSpPr>
            <a:spLocks noChangeShapeType="1"/>
          </p:cNvSpPr>
          <p:nvPr/>
        </p:nvSpPr>
        <p:spPr bwMode="auto">
          <a:xfrm flipH="1">
            <a:off x="4419600" y="2438400"/>
            <a:ext cx="457200" cy="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03" name="AutoShape 19"/>
          <p:cNvSpPr>
            <a:spLocks noChangeArrowheads="1"/>
          </p:cNvSpPr>
          <p:nvPr/>
        </p:nvSpPr>
        <p:spPr bwMode="auto">
          <a:xfrm>
            <a:off x="1447800" y="2209800"/>
            <a:ext cx="762000" cy="457200"/>
          </a:xfrm>
          <a:prstGeom prst="flowChartAlternateProcess">
            <a:avLst/>
          </a:prstGeom>
          <a:solidFill>
            <a:srgbClr val="224B69"/>
          </a:solidFill>
          <a:ln w="9525">
            <a:noFill/>
            <a:miter lim="800000"/>
            <a:headEnd/>
            <a:tailEnd/>
          </a:ln>
          <a:effectLst/>
        </p:spPr>
        <p:txBody>
          <a:bodyPr anchor="ctr">
            <a:prstTxWarp prst="textNoShape">
              <a:avLst/>
            </a:prstTxWarp>
          </a:bodyPr>
          <a:lstStyle/>
          <a:p>
            <a:pPr algn="ctr" eaLnBrk="0" hangingPunct="0"/>
            <a:r>
              <a:rPr lang="en-US" sz="800" b="1" dirty="0" smtClean="0">
                <a:solidFill>
                  <a:schemeClr val="bg1"/>
                </a:solidFill>
                <a:ea typeface="Arial" pitchFamily="-84" charset="0"/>
                <a:cs typeface="Arial" pitchFamily="-84" charset="0"/>
              </a:rPr>
              <a:t>RAM</a:t>
            </a:r>
          </a:p>
          <a:p>
            <a:pPr algn="ctr" eaLnBrk="0" hangingPunct="0"/>
            <a:r>
              <a:rPr lang="en-US" sz="800" b="1" dirty="0" smtClean="0">
                <a:solidFill>
                  <a:schemeClr val="bg1"/>
                </a:solidFill>
                <a:ea typeface="Arial" pitchFamily="-84" charset="0"/>
                <a:cs typeface="Arial" pitchFamily="-84" charset="0"/>
              </a:rPr>
              <a:t>256MB</a:t>
            </a:r>
            <a:endParaRPr lang="en-US" sz="800" b="1" dirty="0">
              <a:solidFill>
                <a:schemeClr val="bg1"/>
              </a:solidFill>
              <a:ea typeface="Arial" pitchFamily="-84" charset="0"/>
              <a:cs typeface="Arial" pitchFamily="-84" charset="0"/>
            </a:endParaRPr>
          </a:p>
        </p:txBody>
      </p:sp>
      <p:sp>
        <p:nvSpPr>
          <p:cNvPr id="104" name="AutoShape 19"/>
          <p:cNvSpPr>
            <a:spLocks noChangeArrowheads="1"/>
          </p:cNvSpPr>
          <p:nvPr/>
        </p:nvSpPr>
        <p:spPr bwMode="auto">
          <a:xfrm>
            <a:off x="1447800" y="2743200"/>
            <a:ext cx="762000" cy="457200"/>
          </a:xfrm>
          <a:prstGeom prst="flowChartAlternateProcess">
            <a:avLst/>
          </a:prstGeom>
          <a:solidFill>
            <a:srgbClr val="224B69"/>
          </a:solidFill>
          <a:ln w="9525">
            <a:noFill/>
            <a:miter lim="800000"/>
            <a:headEnd/>
            <a:tailEnd/>
          </a:ln>
        </p:spPr>
        <p:txBody>
          <a:bodyPr anchor="ctr">
            <a:prstTxWarp prst="textNoShape">
              <a:avLst/>
            </a:prstTxWarp>
          </a:bodyPr>
          <a:lstStyle/>
          <a:p>
            <a:pPr algn="ctr" eaLnBrk="0" hangingPunct="0"/>
            <a:r>
              <a:rPr lang="en-US" sz="800" b="1" dirty="0" smtClean="0">
                <a:solidFill>
                  <a:schemeClr val="bg1"/>
                </a:solidFill>
                <a:cs typeface="Arial" pitchFamily="34" charset="0"/>
              </a:rPr>
              <a:t>FLASH</a:t>
            </a:r>
          </a:p>
          <a:p>
            <a:pPr algn="ctr" eaLnBrk="0" hangingPunct="0"/>
            <a:r>
              <a:rPr lang="en-US" sz="800" b="1" dirty="0" smtClean="0">
                <a:solidFill>
                  <a:schemeClr val="bg1"/>
                </a:solidFill>
                <a:cs typeface="Arial" pitchFamily="34" charset="0"/>
              </a:rPr>
              <a:t>128MB</a:t>
            </a:r>
            <a:endParaRPr lang="en-US" sz="800" b="1" dirty="0">
              <a:solidFill>
                <a:schemeClr val="bg1"/>
              </a:solidFill>
              <a:cs typeface="Arial" pitchFamily="34" charset="0"/>
            </a:endParaRPr>
          </a:p>
        </p:txBody>
      </p:sp>
      <p:sp>
        <p:nvSpPr>
          <p:cNvPr id="106" name="Line 94"/>
          <p:cNvSpPr>
            <a:spLocks noChangeShapeType="1"/>
          </p:cNvSpPr>
          <p:nvPr/>
        </p:nvSpPr>
        <p:spPr bwMode="auto">
          <a:xfrm flipH="1" flipV="1">
            <a:off x="3471335" y="3200400"/>
            <a:ext cx="0" cy="160020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07" name="AutoShape 79"/>
          <p:cNvSpPr>
            <a:spLocks noChangeArrowheads="1"/>
          </p:cNvSpPr>
          <p:nvPr/>
        </p:nvSpPr>
        <p:spPr bwMode="auto">
          <a:xfrm rot="5400000">
            <a:off x="3280835" y="5372100"/>
            <a:ext cx="381000" cy="152400"/>
          </a:xfrm>
          <a:prstGeom prst="leftRightArrow">
            <a:avLst>
              <a:gd name="adj1" fmla="val 50000"/>
              <a:gd name="adj2" fmla="val 50000"/>
            </a:avLst>
          </a:prstGeom>
          <a:solidFill>
            <a:srgbClr val="F59321"/>
          </a:solidFill>
          <a:ln w="9525">
            <a:noFill/>
            <a:miter lim="800000"/>
            <a:headEnd/>
            <a:tailEnd/>
          </a:ln>
        </p:spPr>
        <p:txBody>
          <a:bodyPr wrap="none" anchor="ctr">
            <a:prstTxWarp prst="textNoShape">
              <a:avLst/>
            </a:prstTxWarp>
          </a:bodyPr>
          <a:lstStyle/>
          <a:p>
            <a:pPr eaLnBrk="0" hangingPunct="0"/>
            <a:endParaRPr lang="de-DE" sz="2000">
              <a:latin typeface="Arial" pitchFamily="-84" charset="0"/>
            </a:endParaRPr>
          </a:p>
        </p:txBody>
      </p:sp>
      <p:sp>
        <p:nvSpPr>
          <p:cNvPr id="128" name="AutoShape 3"/>
          <p:cNvSpPr>
            <a:spLocks noChangeArrowheads="1"/>
          </p:cNvSpPr>
          <p:nvPr/>
        </p:nvSpPr>
        <p:spPr bwMode="auto">
          <a:xfrm rot="16200000">
            <a:off x="3242735" y="4953000"/>
            <a:ext cx="457200" cy="152400"/>
          </a:xfrm>
          <a:prstGeom prst="flowChartAlternateProcess">
            <a:avLst/>
          </a:prstGeom>
          <a:solidFill>
            <a:srgbClr val="333333"/>
          </a:solidFill>
          <a:ln w="9525">
            <a:noFill/>
            <a:miter lim="800000"/>
            <a:headEnd/>
            <a:tailEnd/>
          </a:ln>
        </p:spPr>
        <p:txBody>
          <a:bodyPr anchor="ctr">
            <a:prstTxWarp prst="textNoShape">
              <a:avLst/>
            </a:prstTxWarp>
          </a:bodyPr>
          <a:lstStyle/>
          <a:p>
            <a:pPr algn="ctr" eaLnBrk="0" hangingPunct="0"/>
            <a:r>
              <a:rPr lang="en-US" sz="800" b="1" dirty="0" smtClean="0">
                <a:solidFill>
                  <a:schemeClr val="bg1"/>
                </a:solidFill>
                <a:ea typeface="Arial" pitchFamily="-84" charset="0"/>
                <a:cs typeface="Arial" pitchFamily="-84" charset="0"/>
              </a:rPr>
              <a:t>RJ45</a:t>
            </a:r>
            <a:endParaRPr lang="en-US" sz="800" b="1" dirty="0">
              <a:solidFill>
                <a:schemeClr val="bg1"/>
              </a:solidFill>
              <a:ea typeface="Arial" pitchFamily="-84" charset="0"/>
              <a:cs typeface="Arial" pitchFamily="-84" charset="0"/>
            </a:endParaRPr>
          </a:p>
        </p:txBody>
      </p:sp>
      <p:sp>
        <p:nvSpPr>
          <p:cNvPr id="129" name="Rectangle 67"/>
          <p:cNvSpPr>
            <a:spLocks noChangeArrowheads="1"/>
          </p:cNvSpPr>
          <p:nvPr/>
        </p:nvSpPr>
        <p:spPr bwMode="auto">
          <a:xfrm rot="16200000">
            <a:off x="3086366" y="4452923"/>
            <a:ext cx="571500" cy="200055"/>
          </a:xfrm>
          <a:prstGeom prst="rect">
            <a:avLst/>
          </a:prstGeom>
          <a:noFill/>
          <a:ln w="12700">
            <a:noFill/>
            <a:miter lim="800000"/>
            <a:headEnd/>
            <a:tailEnd/>
          </a:ln>
        </p:spPr>
        <p:txBody>
          <a:bodyPr>
            <a:prstTxWarp prst="textNoShape">
              <a:avLst/>
            </a:prstTxWarp>
            <a:spAutoFit/>
          </a:bodyPr>
          <a:lstStyle/>
          <a:p>
            <a:pPr algn="ctr" eaLnBrk="0" hangingPunct="0"/>
            <a:r>
              <a:rPr lang="en-US" sz="700" b="1" i="1" dirty="0" smtClean="0">
                <a:solidFill>
                  <a:srgbClr val="919693"/>
                </a:solidFill>
              </a:rPr>
              <a:t>1G</a:t>
            </a:r>
            <a:endParaRPr lang="en-US" sz="700" b="1" i="1" dirty="0">
              <a:solidFill>
                <a:srgbClr val="919693"/>
              </a:solidFill>
            </a:endParaRPr>
          </a:p>
        </p:txBody>
      </p:sp>
      <p:sp>
        <p:nvSpPr>
          <p:cNvPr id="131" name="Line 89"/>
          <p:cNvSpPr>
            <a:spLocks noChangeShapeType="1"/>
          </p:cNvSpPr>
          <p:nvPr/>
        </p:nvSpPr>
        <p:spPr bwMode="auto">
          <a:xfrm flipH="1">
            <a:off x="2209800" y="2971800"/>
            <a:ext cx="457200" cy="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32" name="Line 89"/>
          <p:cNvSpPr>
            <a:spLocks noChangeShapeType="1"/>
          </p:cNvSpPr>
          <p:nvPr/>
        </p:nvSpPr>
        <p:spPr bwMode="auto">
          <a:xfrm flipH="1">
            <a:off x="2209800" y="2438400"/>
            <a:ext cx="457200" cy="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33" name="Rectangle 67"/>
          <p:cNvSpPr>
            <a:spLocks noChangeArrowheads="1"/>
          </p:cNvSpPr>
          <p:nvPr/>
        </p:nvSpPr>
        <p:spPr bwMode="auto">
          <a:xfrm>
            <a:off x="2819400" y="5638800"/>
            <a:ext cx="1371600" cy="507831"/>
          </a:xfrm>
          <a:prstGeom prst="rect">
            <a:avLst/>
          </a:prstGeom>
          <a:noFill/>
          <a:ln w="12700">
            <a:noFill/>
            <a:miter lim="800000"/>
            <a:headEnd/>
            <a:tailEnd/>
          </a:ln>
        </p:spPr>
        <p:txBody>
          <a:bodyPr wrap="square">
            <a:spAutoFit/>
          </a:bodyPr>
          <a:lstStyle/>
          <a:p>
            <a:pPr algn="ctr" eaLnBrk="0" hangingPunct="0"/>
            <a:r>
              <a:rPr lang="en-US" sz="900" b="1" dirty="0"/>
              <a:t> </a:t>
            </a:r>
            <a:r>
              <a:rPr lang="en-US" sz="900" b="1" dirty="0" smtClean="0"/>
              <a:t>1x </a:t>
            </a:r>
            <a:r>
              <a:rPr lang="en-US" sz="900" b="1" dirty="0"/>
              <a:t>GbE PoE, </a:t>
            </a:r>
            <a:r>
              <a:rPr lang="en-US" sz="900" b="1" dirty="0" smtClean="0"/>
              <a:t>802.3af</a:t>
            </a:r>
            <a:endParaRPr lang="en-US" sz="900" b="1" dirty="0"/>
          </a:p>
          <a:p>
            <a:pPr algn="ctr" eaLnBrk="0" hangingPunct="0"/>
            <a:endParaRPr lang="en-US" sz="900" b="1" dirty="0"/>
          </a:p>
          <a:p>
            <a:pPr algn="ctr" eaLnBrk="0" hangingPunct="0"/>
            <a:endParaRPr lang="en-US" sz="900" b="1" dirty="0"/>
          </a:p>
        </p:txBody>
      </p:sp>
      <p:pic>
        <p:nvPicPr>
          <p:cNvPr id="134" name="Picture 133"/>
          <p:cNvPicPr>
            <a:picLocks noChangeAspect="1"/>
          </p:cNvPicPr>
          <p:nvPr/>
        </p:nvPicPr>
        <p:blipFill>
          <a:blip r:embed="rId3"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473450" y="5359401"/>
            <a:ext cx="107950" cy="152400"/>
          </a:xfrm>
          <a:prstGeom prst="rect">
            <a:avLst/>
          </a:prstGeom>
        </p:spPr>
      </p:pic>
      <p:sp>
        <p:nvSpPr>
          <p:cNvPr id="135" name="Line 88"/>
          <p:cNvSpPr>
            <a:spLocks noChangeShapeType="1"/>
          </p:cNvSpPr>
          <p:nvPr/>
        </p:nvSpPr>
        <p:spPr bwMode="auto">
          <a:xfrm flipH="1" flipV="1">
            <a:off x="5410200" y="2819400"/>
            <a:ext cx="0" cy="114300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37" name="Line 88"/>
          <p:cNvSpPr>
            <a:spLocks noChangeShapeType="1"/>
          </p:cNvSpPr>
          <p:nvPr/>
        </p:nvSpPr>
        <p:spPr bwMode="auto">
          <a:xfrm flipH="1" flipV="1">
            <a:off x="6553200" y="2819400"/>
            <a:ext cx="0" cy="114300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53" name="AutoShape 3"/>
          <p:cNvSpPr>
            <a:spLocks noChangeArrowheads="1"/>
          </p:cNvSpPr>
          <p:nvPr/>
        </p:nvSpPr>
        <p:spPr bwMode="auto">
          <a:xfrm>
            <a:off x="6781800" y="1828800"/>
            <a:ext cx="457200" cy="152400"/>
          </a:xfrm>
          <a:prstGeom prst="flowChartAlternateProcess">
            <a:avLst/>
          </a:prstGeom>
          <a:solidFill>
            <a:srgbClr val="333333"/>
          </a:solidFill>
          <a:ln w="9525">
            <a:noFill/>
            <a:miter lim="800000"/>
            <a:headEnd/>
            <a:tailEnd/>
          </a:ln>
        </p:spPr>
        <p:txBody>
          <a:bodyPr anchor="ctr">
            <a:prstTxWarp prst="textNoShape">
              <a:avLst/>
            </a:prstTxWarp>
          </a:bodyPr>
          <a:lstStyle/>
          <a:p>
            <a:pPr algn="ctr" eaLnBrk="0" hangingPunct="0"/>
            <a:endParaRPr lang="en-US" sz="800" b="1">
              <a:solidFill>
                <a:schemeClr val="bg1"/>
              </a:solidFill>
              <a:ea typeface="Arial" charset="0"/>
              <a:cs typeface="Arial" charset="0"/>
            </a:endParaRPr>
          </a:p>
        </p:txBody>
      </p:sp>
      <p:sp>
        <p:nvSpPr>
          <p:cNvPr id="154" name="AutoShape 79"/>
          <p:cNvSpPr>
            <a:spLocks noChangeArrowheads="1"/>
          </p:cNvSpPr>
          <p:nvPr/>
        </p:nvSpPr>
        <p:spPr bwMode="auto">
          <a:xfrm rot="5400000">
            <a:off x="6819900" y="1562100"/>
            <a:ext cx="381000" cy="152400"/>
          </a:xfrm>
          <a:prstGeom prst="leftRightArrow">
            <a:avLst>
              <a:gd name="adj1" fmla="val 50000"/>
              <a:gd name="adj2" fmla="val 50000"/>
            </a:avLst>
          </a:prstGeom>
          <a:solidFill>
            <a:srgbClr val="F59321"/>
          </a:solidFill>
          <a:ln w="9525">
            <a:noFill/>
            <a:miter lim="800000"/>
            <a:headEnd/>
            <a:tailEnd/>
          </a:ln>
        </p:spPr>
        <p:txBody>
          <a:bodyPr wrap="none" anchor="ctr">
            <a:prstTxWarp prst="textNoShape">
              <a:avLst/>
            </a:prstTxWarp>
          </a:bodyPr>
          <a:lstStyle/>
          <a:p>
            <a:pPr eaLnBrk="0" hangingPunct="0"/>
            <a:endParaRPr lang="de-DE" sz="2000">
              <a:latin typeface="Arial" charset="0"/>
            </a:endParaRPr>
          </a:p>
        </p:txBody>
      </p:sp>
      <p:sp>
        <p:nvSpPr>
          <p:cNvPr id="155" name="Rectangle 67"/>
          <p:cNvSpPr>
            <a:spLocks noChangeArrowheads="1"/>
          </p:cNvSpPr>
          <p:nvPr/>
        </p:nvSpPr>
        <p:spPr bwMode="auto">
          <a:xfrm>
            <a:off x="6248400" y="1219200"/>
            <a:ext cx="1524000" cy="228600"/>
          </a:xfrm>
          <a:prstGeom prst="rect">
            <a:avLst/>
          </a:prstGeom>
          <a:noFill/>
          <a:ln w="12700">
            <a:noFill/>
            <a:miter lim="800000"/>
            <a:headEnd/>
            <a:tailEnd/>
          </a:ln>
        </p:spPr>
        <p:txBody>
          <a:bodyPr>
            <a:prstTxWarp prst="textNoShape">
              <a:avLst/>
            </a:prstTxWarp>
            <a:spAutoFit/>
          </a:bodyPr>
          <a:lstStyle/>
          <a:p>
            <a:pPr algn="ctr" eaLnBrk="0" hangingPunct="0"/>
            <a:r>
              <a:rPr lang="en-US" sz="900" b="1" dirty="0" smtClean="0"/>
              <a:t>12V DC</a:t>
            </a:r>
            <a:endParaRPr lang="en-US" sz="900" b="1" dirty="0"/>
          </a:p>
        </p:txBody>
      </p:sp>
      <p:sp>
        <p:nvSpPr>
          <p:cNvPr id="160" name="AutoShape 3"/>
          <p:cNvSpPr>
            <a:spLocks noChangeArrowheads="1"/>
          </p:cNvSpPr>
          <p:nvPr/>
        </p:nvSpPr>
        <p:spPr bwMode="auto">
          <a:xfrm rot="16200000">
            <a:off x="1828800" y="4953000"/>
            <a:ext cx="457200" cy="152400"/>
          </a:xfrm>
          <a:prstGeom prst="flowChartAlternateProcess">
            <a:avLst/>
          </a:prstGeom>
          <a:solidFill>
            <a:srgbClr val="333333"/>
          </a:solidFill>
          <a:ln w="9525">
            <a:noFill/>
            <a:miter lim="800000"/>
            <a:headEnd/>
            <a:tailEnd/>
          </a:ln>
        </p:spPr>
        <p:txBody>
          <a:bodyPr anchor="ctr"/>
          <a:lstStyle/>
          <a:p>
            <a:pPr algn="ctr" eaLnBrk="0" hangingPunct="0"/>
            <a:r>
              <a:rPr lang="en-US" sz="600" b="1">
                <a:solidFill>
                  <a:schemeClr val="bg1"/>
                </a:solidFill>
                <a:cs typeface="Arial" pitchFamily="34" charset="0"/>
              </a:rPr>
              <a:t>RESET</a:t>
            </a:r>
          </a:p>
        </p:txBody>
      </p:sp>
      <p:sp>
        <p:nvSpPr>
          <p:cNvPr id="161" name="Rectangle 67"/>
          <p:cNvSpPr>
            <a:spLocks noChangeArrowheads="1"/>
          </p:cNvSpPr>
          <p:nvPr/>
        </p:nvSpPr>
        <p:spPr bwMode="auto">
          <a:xfrm>
            <a:off x="1676400" y="5257800"/>
            <a:ext cx="800100" cy="365125"/>
          </a:xfrm>
          <a:prstGeom prst="rect">
            <a:avLst/>
          </a:prstGeom>
          <a:noFill/>
          <a:ln w="12700">
            <a:noFill/>
            <a:miter lim="800000"/>
            <a:headEnd/>
            <a:tailEnd/>
          </a:ln>
        </p:spPr>
        <p:txBody>
          <a:bodyPr>
            <a:spAutoFit/>
          </a:bodyPr>
          <a:lstStyle/>
          <a:p>
            <a:pPr algn="ctr" eaLnBrk="0" hangingPunct="0"/>
            <a:r>
              <a:rPr lang="en-US" sz="900" b="1" dirty="0"/>
              <a:t>Factory Reset</a:t>
            </a:r>
          </a:p>
        </p:txBody>
      </p:sp>
      <p:sp>
        <p:nvSpPr>
          <p:cNvPr id="47" name="Rectangle 46"/>
          <p:cNvSpPr/>
          <p:nvPr/>
        </p:nvSpPr>
        <p:spPr>
          <a:xfrm>
            <a:off x="3657600" y="5715000"/>
            <a:ext cx="1295400" cy="230832"/>
          </a:xfrm>
          <a:prstGeom prst="rect">
            <a:avLst/>
          </a:prstGeom>
        </p:spPr>
        <p:txBody>
          <a:bodyPr wrap="square">
            <a:spAutoFit/>
          </a:bodyPr>
          <a:lstStyle/>
          <a:p>
            <a:pPr lvl="0" algn="ctr" eaLnBrk="0" hangingPunct="0"/>
            <a:endParaRPr lang="en-US" sz="900" b="1" dirty="0">
              <a:solidFill>
                <a:srgbClr val="36424A"/>
              </a:solidFill>
            </a:endParaRPr>
          </a:p>
        </p:txBody>
      </p:sp>
      <p:sp>
        <p:nvSpPr>
          <p:cNvPr id="148" name="AutoShape 19"/>
          <p:cNvSpPr>
            <a:spLocks noChangeArrowheads="1"/>
          </p:cNvSpPr>
          <p:nvPr/>
        </p:nvSpPr>
        <p:spPr bwMode="auto">
          <a:xfrm>
            <a:off x="2667000" y="2057400"/>
            <a:ext cx="3276600" cy="1600200"/>
          </a:xfrm>
          <a:prstGeom prst="flowChartAlternateProcess">
            <a:avLst/>
          </a:prstGeom>
          <a:solidFill>
            <a:schemeClr val="bg2">
              <a:lumMod val="25000"/>
            </a:schemeClr>
          </a:solidFill>
          <a:ln w="9525">
            <a:noFill/>
            <a:miter lim="800000"/>
            <a:headEnd/>
            <a:tailEnd/>
          </a:ln>
        </p:spPr>
        <p:txBody>
          <a:bodyPr anchor="ctr">
            <a:prstTxWarp prst="textNoShape">
              <a:avLst/>
            </a:prstTxWarp>
          </a:bodyPr>
          <a:lstStyle/>
          <a:p>
            <a:pPr algn="ctr" eaLnBrk="0" hangingPunct="0"/>
            <a:r>
              <a:rPr lang="en-US" sz="900" b="1" dirty="0" smtClean="0">
                <a:solidFill>
                  <a:schemeClr val="bg1"/>
                </a:solidFill>
                <a:ea typeface="Arial" charset="0"/>
                <a:cs typeface="Arial" charset="0"/>
              </a:rPr>
              <a:t>QUALCOMM SOC</a:t>
            </a:r>
          </a:p>
          <a:p>
            <a:pPr algn="ctr" eaLnBrk="0" hangingPunct="0"/>
            <a:endParaRPr lang="en-US" sz="900" b="1" dirty="0" smtClean="0">
              <a:solidFill>
                <a:schemeClr val="bg1"/>
              </a:solidFill>
              <a:ea typeface="Arial" charset="0"/>
              <a:cs typeface="Arial" charset="0"/>
            </a:endParaRPr>
          </a:p>
          <a:p>
            <a:pPr algn="ctr" eaLnBrk="0" hangingPunct="0"/>
            <a:r>
              <a:rPr lang="en-US" sz="900" b="1" dirty="0" smtClean="0">
                <a:solidFill>
                  <a:schemeClr val="bg1"/>
                </a:solidFill>
                <a:ea typeface="Arial" charset="0"/>
                <a:cs typeface="Arial" charset="0"/>
              </a:rPr>
              <a:t>QCA9558</a:t>
            </a:r>
          </a:p>
          <a:p>
            <a:pPr algn="ctr" eaLnBrk="0" hangingPunct="0"/>
            <a:r>
              <a:rPr lang="en-US" sz="900" b="1" dirty="0" smtClean="0">
                <a:solidFill>
                  <a:schemeClr val="bg1"/>
                </a:solidFill>
                <a:ea typeface="Arial" charset="0"/>
                <a:cs typeface="Arial" charset="0"/>
              </a:rPr>
              <a:t>MIPS CPU</a:t>
            </a:r>
          </a:p>
          <a:p>
            <a:pPr algn="ctr" eaLnBrk="0" hangingPunct="0"/>
            <a:endParaRPr lang="en-US" sz="900" b="1" dirty="0" smtClean="0">
              <a:solidFill>
                <a:schemeClr val="bg1"/>
              </a:solidFill>
              <a:ea typeface="Arial" charset="0"/>
              <a:cs typeface="Arial" charset="0"/>
            </a:endParaRPr>
          </a:p>
          <a:p>
            <a:pPr algn="ctr" eaLnBrk="0" hangingPunct="0"/>
            <a:endParaRPr lang="en-US" sz="900" b="1" dirty="0" smtClean="0">
              <a:solidFill>
                <a:schemeClr val="bg1"/>
              </a:solidFill>
              <a:ea typeface="Arial" charset="0"/>
              <a:cs typeface="Arial" charset="0"/>
            </a:endParaRPr>
          </a:p>
        </p:txBody>
      </p:sp>
      <p:sp>
        <p:nvSpPr>
          <p:cNvPr id="32" name="AutoShape 19"/>
          <p:cNvSpPr>
            <a:spLocks noChangeArrowheads="1"/>
          </p:cNvSpPr>
          <p:nvPr/>
        </p:nvSpPr>
        <p:spPr bwMode="auto">
          <a:xfrm>
            <a:off x="4876800" y="2057400"/>
            <a:ext cx="1066800" cy="838200"/>
          </a:xfrm>
          <a:prstGeom prst="flowChartAlternateProcess">
            <a:avLst/>
          </a:prstGeom>
          <a:solidFill>
            <a:schemeClr val="accent5">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Integrated radio</a:t>
            </a:r>
          </a:p>
          <a:p>
            <a:pPr algn="ctr" eaLnBrk="0" hangingPunct="0"/>
            <a:endParaRPr lang="en-US" sz="800" b="1" dirty="0" smtClean="0">
              <a:solidFill>
                <a:schemeClr val="bg1"/>
              </a:solidFill>
              <a:cs typeface="Arial" pitchFamily="34" charset="0"/>
            </a:endParaRPr>
          </a:p>
          <a:p>
            <a:pPr algn="ctr" eaLnBrk="0" hangingPunct="0"/>
            <a:r>
              <a:rPr lang="en-US" sz="800" b="1" dirty="0" smtClean="0">
                <a:solidFill>
                  <a:schemeClr val="bg1"/>
                </a:solidFill>
                <a:cs typeface="Arial" pitchFamily="34" charset="0"/>
              </a:rPr>
              <a:t>802.11b/g/n</a:t>
            </a:r>
          </a:p>
          <a:p>
            <a:pPr algn="ctr" eaLnBrk="0" hangingPunct="0"/>
            <a:r>
              <a:rPr lang="en-US" sz="800" b="1" dirty="0" smtClean="0">
                <a:solidFill>
                  <a:schemeClr val="bg1"/>
                </a:solidFill>
                <a:cs typeface="Arial" pitchFamily="34" charset="0"/>
              </a:rPr>
              <a:t>2.4GHz</a:t>
            </a:r>
          </a:p>
          <a:p>
            <a:pPr algn="ctr" eaLnBrk="0" hangingPunct="0"/>
            <a:endParaRPr lang="en-US" sz="800" b="1" dirty="0" smtClean="0">
              <a:solidFill>
                <a:schemeClr val="bg1"/>
              </a:solidFill>
              <a:cs typeface="Arial" pitchFamily="34" charset="0"/>
            </a:endParaRPr>
          </a:p>
          <a:p>
            <a:pPr algn="ctr" eaLnBrk="0" hangingPunct="0"/>
            <a:r>
              <a:rPr lang="en-US" sz="800" b="1" dirty="0" smtClean="0">
                <a:solidFill>
                  <a:schemeClr val="bg1"/>
                </a:solidFill>
                <a:cs typeface="Arial" pitchFamily="34" charset="0"/>
              </a:rPr>
              <a:t>3x3:3 MIMO</a:t>
            </a:r>
          </a:p>
        </p:txBody>
      </p:sp>
      <p:sp>
        <p:nvSpPr>
          <p:cNvPr id="34" name="AutoShape 19"/>
          <p:cNvSpPr>
            <a:spLocks noChangeArrowheads="1"/>
          </p:cNvSpPr>
          <p:nvPr/>
        </p:nvSpPr>
        <p:spPr bwMode="auto">
          <a:xfrm>
            <a:off x="5029200" y="3962400"/>
            <a:ext cx="762000" cy="609600"/>
          </a:xfrm>
          <a:prstGeom prst="flowChartAlternateProcess">
            <a:avLst/>
          </a:prstGeom>
          <a:solidFill>
            <a:schemeClr val="bg1">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35" name="AutoShape 19"/>
          <p:cNvSpPr>
            <a:spLocks noChangeArrowheads="1"/>
          </p:cNvSpPr>
          <p:nvPr/>
        </p:nvSpPr>
        <p:spPr bwMode="auto">
          <a:xfrm>
            <a:off x="5181600" y="41148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36" name="AutoShape 19"/>
          <p:cNvSpPr>
            <a:spLocks noChangeArrowheads="1"/>
          </p:cNvSpPr>
          <p:nvPr/>
        </p:nvSpPr>
        <p:spPr bwMode="auto">
          <a:xfrm>
            <a:off x="6172200" y="3962400"/>
            <a:ext cx="762000" cy="609600"/>
          </a:xfrm>
          <a:prstGeom prst="flowChartAlternateProcess">
            <a:avLst/>
          </a:prstGeom>
          <a:solidFill>
            <a:schemeClr val="bg1">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37" name="AutoShape 19"/>
          <p:cNvSpPr>
            <a:spLocks noChangeArrowheads="1"/>
          </p:cNvSpPr>
          <p:nvPr/>
        </p:nvSpPr>
        <p:spPr bwMode="auto">
          <a:xfrm>
            <a:off x="6324600" y="41148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38" name="AutoShape 19"/>
          <p:cNvSpPr>
            <a:spLocks noChangeArrowheads="1"/>
          </p:cNvSpPr>
          <p:nvPr/>
        </p:nvSpPr>
        <p:spPr bwMode="auto">
          <a:xfrm>
            <a:off x="5334000" y="42672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39" name="AutoShape 19"/>
          <p:cNvSpPr>
            <a:spLocks noChangeArrowheads="1"/>
          </p:cNvSpPr>
          <p:nvPr/>
        </p:nvSpPr>
        <p:spPr bwMode="auto">
          <a:xfrm>
            <a:off x="6477000" y="42672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40" name="AutoShape 19"/>
          <p:cNvSpPr>
            <a:spLocks noChangeArrowheads="1"/>
          </p:cNvSpPr>
          <p:nvPr/>
        </p:nvSpPr>
        <p:spPr bwMode="auto">
          <a:xfrm>
            <a:off x="6019800" y="2133600"/>
            <a:ext cx="1066800" cy="838200"/>
          </a:xfrm>
          <a:prstGeom prst="flowChartAlternateProcess">
            <a:avLst/>
          </a:prstGeom>
          <a:solidFill>
            <a:schemeClr val="accent5">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Qualcomm 9880</a:t>
            </a:r>
          </a:p>
          <a:p>
            <a:pPr algn="ctr" eaLnBrk="0" hangingPunct="0"/>
            <a:endParaRPr lang="en-US" sz="800" b="1" dirty="0" smtClean="0">
              <a:solidFill>
                <a:schemeClr val="bg1"/>
              </a:solidFill>
              <a:cs typeface="Arial" pitchFamily="34" charset="0"/>
            </a:endParaRPr>
          </a:p>
          <a:p>
            <a:pPr algn="ctr" eaLnBrk="0" hangingPunct="0"/>
            <a:endParaRPr lang="en-US" sz="800" b="1" dirty="0" smtClean="0">
              <a:solidFill>
                <a:schemeClr val="bg1"/>
              </a:solidFill>
              <a:cs typeface="Arial" pitchFamily="34" charset="0"/>
            </a:endParaRPr>
          </a:p>
          <a:p>
            <a:pPr algn="ctr" eaLnBrk="0" hangingPunct="0"/>
            <a:r>
              <a:rPr lang="en-US" sz="800" b="1" dirty="0" smtClean="0">
                <a:solidFill>
                  <a:schemeClr val="bg1"/>
                </a:solidFill>
                <a:cs typeface="Arial" pitchFamily="34" charset="0"/>
              </a:rPr>
              <a:t>802.11a/n/ac</a:t>
            </a:r>
            <a:endParaRPr lang="en-US" sz="800" b="1" dirty="0">
              <a:solidFill>
                <a:schemeClr val="bg1"/>
              </a:solidFill>
              <a:cs typeface="Arial" pitchFamily="34" charset="0"/>
            </a:endParaRPr>
          </a:p>
          <a:p>
            <a:pPr algn="ctr" eaLnBrk="0" hangingPunct="0"/>
            <a:r>
              <a:rPr lang="en-US" sz="800" b="1" dirty="0">
                <a:solidFill>
                  <a:schemeClr val="bg1"/>
                </a:solidFill>
                <a:cs typeface="Arial" pitchFamily="34" charset="0"/>
              </a:rPr>
              <a:t>5GHz</a:t>
            </a:r>
          </a:p>
        </p:txBody>
      </p:sp>
    </p:spTree>
    <p:extLst>
      <p:ext uri="{BB962C8B-B14F-4D97-AF65-F5344CB8AC3E}">
        <p14:creationId xmlns:p14="http://schemas.microsoft.com/office/powerpoint/2010/main" val="4185224317"/>
      </p:ext>
    </p:extLst>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FortiAP</a:t>
            </a:r>
            <a:r>
              <a:rPr lang="en-US" dirty="0" smtClean="0"/>
              <a:t> 320C </a:t>
            </a:r>
            <a:r>
              <a:rPr lang="en-US" dirty="0"/>
              <a:t>Schematic</a:t>
            </a:r>
          </a:p>
        </p:txBody>
      </p:sp>
      <p:sp>
        <p:nvSpPr>
          <p:cNvPr id="101" name="AutoShape 33"/>
          <p:cNvSpPr>
            <a:spLocks noChangeArrowheads="1"/>
          </p:cNvSpPr>
          <p:nvPr/>
        </p:nvSpPr>
        <p:spPr bwMode="auto">
          <a:xfrm>
            <a:off x="1371600" y="1905000"/>
            <a:ext cx="6400800" cy="3124200"/>
          </a:xfrm>
          <a:prstGeom prst="roundRect">
            <a:avLst>
              <a:gd name="adj" fmla="val 5356"/>
            </a:avLst>
          </a:prstGeom>
          <a:gradFill rotWithShape="1">
            <a:gsLst>
              <a:gs pos="0">
                <a:schemeClr val="bg1"/>
              </a:gs>
              <a:gs pos="100000">
                <a:schemeClr val="bg2">
                  <a:alpha val="78998"/>
                </a:schemeClr>
              </a:gs>
            </a:gsLst>
            <a:lin ang="5400000" scaled="1"/>
          </a:gradFill>
          <a:ln w="28575">
            <a:solidFill>
              <a:schemeClr val="tx1"/>
            </a:solidFill>
            <a:round/>
            <a:headEnd/>
            <a:tailEnd/>
          </a:ln>
        </p:spPr>
        <p:txBody>
          <a:bodyPr wrap="none" anchor="ctr">
            <a:prstTxWarp prst="textNoShape">
              <a:avLst/>
            </a:prstTxWarp>
          </a:bodyPr>
          <a:lstStyle/>
          <a:p>
            <a:pPr eaLnBrk="0" hangingPunct="0"/>
            <a:endParaRPr lang="de-DE" sz="1600">
              <a:latin typeface="Arial" pitchFamily="-84" charset="0"/>
            </a:endParaRPr>
          </a:p>
        </p:txBody>
      </p:sp>
      <p:sp>
        <p:nvSpPr>
          <p:cNvPr id="102" name="Line 88"/>
          <p:cNvSpPr>
            <a:spLocks noChangeShapeType="1"/>
          </p:cNvSpPr>
          <p:nvPr/>
        </p:nvSpPr>
        <p:spPr bwMode="auto">
          <a:xfrm flipH="1">
            <a:off x="4419600" y="2438400"/>
            <a:ext cx="457200" cy="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03" name="AutoShape 19"/>
          <p:cNvSpPr>
            <a:spLocks noChangeArrowheads="1"/>
          </p:cNvSpPr>
          <p:nvPr/>
        </p:nvSpPr>
        <p:spPr bwMode="auto">
          <a:xfrm>
            <a:off x="1447800" y="2209800"/>
            <a:ext cx="762000" cy="457200"/>
          </a:xfrm>
          <a:prstGeom prst="flowChartAlternateProcess">
            <a:avLst/>
          </a:prstGeom>
          <a:solidFill>
            <a:srgbClr val="224B69"/>
          </a:solidFill>
          <a:ln w="9525">
            <a:noFill/>
            <a:miter lim="800000"/>
            <a:headEnd/>
            <a:tailEnd/>
          </a:ln>
          <a:effectLst/>
        </p:spPr>
        <p:txBody>
          <a:bodyPr anchor="ctr">
            <a:prstTxWarp prst="textNoShape">
              <a:avLst/>
            </a:prstTxWarp>
          </a:bodyPr>
          <a:lstStyle/>
          <a:p>
            <a:pPr algn="ctr" eaLnBrk="0" hangingPunct="0"/>
            <a:r>
              <a:rPr lang="en-US" sz="800" b="1" dirty="0" smtClean="0">
                <a:solidFill>
                  <a:schemeClr val="bg1"/>
                </a:solidFill>
                <a:ea typeface="Arial" pitchFamily="-84" charset="0"/>
                <a:cs typeface="Arial" pitchFamily="-84" charset="0"/>
              </a:rPr>
              <a:t>RAM</a:t>
            </a:r>
          </a:p>
          <a:p>
            <a:pPr algn="ctr" eaLnBrk="0" hangingPunct="0"/>
            <a:r>
              <a:rPr lang="en-US" sz="800" b="1" dirty="0" smtClean="0">
                <a:solidFill>
                  <a:schemeClr val="bg1"/>
                </a:solidFill>
                <a:ea typeface="Arial" pitchFamily="-84" charset="0"/>
                <a:cs typeface="Arial" pitchFamily="-84" charset="0"/>
              </a:rPr>
              <a:t>256MB</a:t>
            </a:r>
            <a:endParaRPr lang="en-US" sz="800" b="1" dirty="0">
              <a:solidFill>
                <a:schemeClr val="bg1"/>
              </a:solidFill>
              <a:ea typeface="Arial" pitchFamily="-84" charset="0"/>
              <a:cs typeface="Arial" pitchFamily="-84" charset="0"/>
            </a:endParaRPr>
          </a:p>
        </p:txBody>
      </p:sp>
      <p:sp>
        <p:nvSpPr>
          <p:cNvPr id="104" name="AutoShape 19"/>
          <p:cNvSpPr>
            <a:spLocks noChangeArrowheads="1"/>
          </p:cNvSpPr>
          <p:nvPr/>
        </p:nvSpPr>
        <p:spPr bwMode="auto">
          <a:xfrm>
            <a:off x="1447800" y="2743200"/>
            <a:ext cx="762000" cy="457200"/>
          </a:xfrm>
          <a:prstGeom prst="flowChartAlternateProcess">
            <a:avLst/>
          </a:prstGeom>
          <a:solidFill>
            <a:srgbClr val="224B69"/>
          </a:solidFill>
          <a:ln w="9525">
            <a:noFill/>
            <a:miter lim="800000"/>
            <a:headEnd/>
            <a:tailEnd/>
          </a:ln>
        </p:spPr>
        <p:txBody>
          <a:bodyPr anchor="ctr">
            <a:prstTxWarp prst="textNoShape">
              <a:avLst/>
            </a:prstTxWarp>
          </a:bodyPr>
          <a:lstStyle/>
          <a:p>
            <a:pPr algn="ctr" eaLnBrk="0" hangingPunct="0"/>
            <a:r>
              <a:rPr lang="en-US" sz="800" b="1" dirty="0" smtClean="0">
                <a:solidFill>
                  <a:schemeClr val="bg1"/>
                </a:solidFill>
                <a:cs typeface="Arial" pitchFamily="34" charset="0"/>
              </a:rPr>
              <a:t>FLASH</a:t>
            </a:r>
          </a:p>
          <a:p>
            <a:pPr algn="ctr" eaLnBrk="0" hangingPunct="0"/>
            <a:r>
              <a:rPr lang="en-US" sz="800" b="1" dirty="0" smtClean="0">
                <a:solidFill>
                  <a:schemeClr val="bg1"/>
                </a:solidFill>
                <a:cs typeface="Arial" pitchFamily="34" charset="0"/>
              </a:rPr>
              <a:t>128MB</a:t>
            </a:r>
            <a:endParaRPr lang="en-US" sz="800" b="1" dirty="0">
              <a:solidFill>
                <a:schemeClr val="bg1"/>
              </a:solidFill>
              <a:cs typeface="Arial" pitchFamily="34" charset="0"/>
            </a:endParaRPr>
          </a:p>
        </p:txBody>
      </p:sp>
      <p:sp>
        <p:nvSpPr>
          <p:cNvPr id="106" name="Line 94"/>
          <p:cNvSpPr>
            <a:spLocks noChangeShapeType="1"/>
          </p:cNvSpPr>
          <p:nvPr/>
        </p:nvSpPr>
        <p:spPr bwMode="auto">
          <a:xfrm flipH="1" flipV="1">
            <a:off x="3471335" y="3200400"/>
            <a:ext cx="0" cy="160020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07" name="AutoShape 79"/>
          <p:cNvSpPr>
            <a:spLocks noChangeArrowheads="1"/>
          </p:cNvSpPr>
          <p:nvPr/>
        </p:nvSpPr>
        <p:spPr bwMode="auto">
          <a:xfrm rot="5400000">
            <a:off x="3280835" y="5372100"/>
            <a:ext cx="381000" cy="152400"/>
          </a:xfrm>
          <a:prstGeom prst="leftRightArrow">
            <a:avLst>
              <a:gd name="adj1" fmla="val 50000"/>
              <a:gd name="adj2" fmla="val 50000"/>
            </a:avLst>
          </a:prstGeom>
          <a:solidFill>
            <a:srgbClr val="F59321"/>
          </a:solidFill>
          <a:ln w="9525">
            <a:noFill/>
            <a:miter lim="800000"/>
            <a:headEnd/>
            <a:tailEnd/>
          </a:ln>
        </p:spPr>
        <p:txBody>
          <a:bodyPr wrap="none" anchor="ctr">
            <a:prstTxWarp prst="textNoShape">
              <a:avLst/>
            </a:prstTxWarp>
          </a:bodyPr>
          <a:lstStyle/>
          <a:p>
            <a:pPr eaLnBrk="0" hangingPunct="0"/>
            <a:endParaRPr lang="de-DE" sz="2000">
              <a:latin typeface="Arial" pitchFamily="-84" charset="0"/>
            </a:endParaRPr>
          </a:p>
        </p:txBody>
      </p:sp>
      <p:sp>
        <p:nvSpPr>
          <p:cNvPr id="128" name="AutoShape 3"/>
          <p:cNvSpPr>
            <a:spLocks noChangeArrowheads="1"/>
          </p:cNvSpPr>
          <p:nvPr/>
        </p:nvSpPr>
        <p:spPr bwMode="auto">
          <a:xfrm rot="16200000">
            <a:off x="3242735" y="4953000"/>
            <a:ext cx="457200" cy="152400"/>
          </a:xfrm>
          <a:prstGeom prst="flowChartAlternateProcess">
            <a:avLst/>
          </a:prstGeom>
          <a:solidFill>
            <a:srgbClr val="333333"/>
          </a:solidFill>
          <a:ln w="9525">
            <a:noFill/>
            <a:miter lim="800000"/>
            <a:headEnd/>
            <a:tailEnd/>
          </a:ln>
        </p:spPr>
        <p:txBody>
          <a:bodyPr anchor="ctr">
            <a:prstTxWarp prst="textNoShape">
              <a:avLst/>
            </a:prstTxWarp>
          </a:bodyPr>
          <a:lstStyle/>
          <a:p>
            <a:pPr algn="ctr" eaLnBrk="0" hangingPunct="0"/>
            <a:r>
              <a:rPr lang="en-US" sz="800" b="1" dirty="0" smtClean="0">
                <a:solidFill>
                  <a:schemeClr val="bg1"/>
                </a:solidFill>
                <a:ea typeface="Arial" pitchFamily="-84" charset="0"/>
                <a:cs typeface="Arial" pitchFamily="-84" charset="0"/>
              </a:rPr>
              <a:t>RJ45</a:t>
            </a:r>
            <a:endParaRPr lang="en-US" sz="800" b="1" dirty="0">
              <a:solidFill>
                <a:schemeClr val="bg1"/>
              </a:solidFill>
              <a:ea typeface="Arial" pitchFamily="-84" charset="0"/>
              <a:cs typeface="Arial" pitchFamily="-84" charset="0"/>
            </a:endParaRPr>
          </a:p>
        </p:txBody>
      </p:sp>
      <p:sp>
        <p:nvSpPr>
          <p:cNvPr id="129" name="Rectangle 67"/>
          <p:cNvSpPr>
            <a:spLocks noChangeArrowheads="1"/>
          </p:cNvSpPr>
          <p:nvPr/>
        </p:nvSpPr>
        <p:spPr bwMode="auto">
          <a:xfrm rot="16200000">
            <a:off x="3086366" y="4452923"/>
            <a:ext cx="571500" cy="200055"/>
          </a:xfrm>
          <a:prstGeom prst="rect">
            <a:avLst/>
          </a:prstGeom>
          <a:noFill/>
          <a:ln w="12700">
            <a:noFill/>
            <a:miter lim="800000"/>
            <a:headEnd/>
            <a:tailEnd/>
          </a:ln>
        </p:spPr>
        <p:txBody>
          <a:bodyPr>
            <a:prstTxWarp prst="textNoShape">
              <a:avLst/>
            </a:prstTxWarp>
            <a:spAutoFit/>
          </a:bodyPr>
          <a:lstStyle/>
          <a:p>
            <a:pPr algn="ctr" eaLnBrk="0" hangingPunct="0"/>
            <a:r>
              <a:rPr lang="en-US" sz="700" b="1" i="1" dirty="0" smtClean="0">
                <a:solidFill>
                  <a:srgbClr val="919693"/>
                </a:solidFill>
              </a:rPr>
              <a:t>1G</a:t>
            </a:r>
            <a:endParaRPr lang="en-US" sz="700" b="1" i="1" dirty="0">
              <a:solidFill>
                <a:srgbClr val="919693"/>
              </a:solidFill>
            </a:endParaRPr>
          </a:p>
        </p:txBody>
      </p:sp>
      <p:sp>
        <p:nvSpPr>
          <p:cNvPr id="130" name="AutoShape 19"/>
          <p:cNvSpPr>
            <a:spLocks noChangeArrowheads="1"/>
          </p:cNvSpPr>
          <p:nvPr/>
        </p:nvSpPr>
        <p:spPr bwMode="auto">
          <a:xfrm>
            <a:off x="5029200" y="3962400"/>
            <a:ext cx="762000" cy="609600"/>
          </a:xfrm>
          <a:prstGeom prst="flowChartAlternateProcess">
            <a:avLst/>
          </a:prstGeom>
          <a:solidFill>
            <a:schemeClr val="bg1">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131" name="Line 89"/>
          <p:cNvSpPr>
            <a:spLocks noChangeShapeType="1"/>
          </p:cNvSpPr>
          <p:nvPr/>
        </p:nvSpPr>
        <p:spPr bwMode="auto">
          <a:xfrm flipH="1">
            <a:off x="2209800" y="2971800"/>
            <a:ext cx="457200" cy="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32" name="Line 89"/>
          <p:cNvSpPr>
            <a:spLocks noChangeShapeType="1"/>
          </p:cNvSpPr>
          <p:nvPr/>
        </p:nvSpPr>
        <p:spPr bwMode="auto">
          <a:xfrm flipH="1">
            <a:off x="2209800" y="2438400"/>
            <a:ext cx="457200" cy="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33" name="Rectangle 67"/>
          <p:cNvSpPr>
            <a:spLocks noChangeArrowheads="1"/>
          </p:cNvSpPr>
          <p:nvPr/>
        </p:nvSpPr>
        <p:spPr bwMode="auto">
          <a:xfrm>
            <a:off x="2819400" y="5638800"/>
            <a:ext cx="1371600" cy="507831"/>
          </a:xfrm>
          <a:prstGeom prst="rect">
            <a:avLst/>
          </a:prstGeom>
          <a:noFill/>
          <a:ln w="12700">
            <a:noFill/>
            <a:miter lim="800000"/>
            <a:headEnd/>
            <a:tailEnd/>
          </a:ln>
        </p:spPr>
        <p:txBody>
          <a:bodyPr wrap="square">
            <a:spAutoFit/>
          </a:bodyPr>
          <a:lstStyle/>
          <a:p>
            <a:pPr algn="ctr" eaLnBrk="0" hangingPunct="0"/>
            <a:r>
              <a:rPr lang="en-US" sz="900" b="1" dirty="0"/>
              <a:t> </a:t>
            </a:r>
            <a:r>
              <a:rPr lang="en-US" sz="900" b="1" dirty="0" smtClean="0"/>
              <a:t>1x </a:t>
            </a:r>
            <a:r>
              <a:rPr lang="en-US" sz="900" b="1" dirty="0"/>
              <a:t>GbE PoE, </a:t>
            </a:r>
            <a:r>
              <a:rPr lang="en-US" sz="900" b="1" dirty="0" smtClean="0"/>
              <a:t>802.3af</a:t>
            </a:r>
            <a:endParaRPr lang="en-US" sz="900" b="1" dirty="0"/>
          </a:p>
          <a:p>
            <a:pPr algn="ctr" eaLnBrk="0" hangingPunct="0"/>
            <a:endParaRPr lang="en-US" sz="900" b="1" dirty="0"/>
          </a:p>
          <a:p>
            <a:pPr algn="ctr" eaLnBrk="0" hangingPunct="0"/>
            <a:endParaRPr lang="en-US" sz="900" b="1" dirty="0"/>
          </a:p>
        </p:txBody>
      </p:sp>
      <p:pic>
        <p:nvPicPr>
          <p:cNvPr id="134" name="Picture 133"/>
          <p:cNvPicPr>
            <a:picLocks noChangeAspect="1"/>
          </p:cNvPicPr>
          <p:nvPr/>
        </p:nvPicPr>
        <p:blipFill>
          <a:blip r:embed="rId2"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473450" y="5359401"/>
            <a:ext cx="107950" cy="152400"/>
          </a:xfrm>
          <a:prstGeom prst="rect">
            <a:avLst/>
          </a:prstGeom>
        </p:spPr>
      </p:pic>
      <p:sp>
        <p:nvSpPr>
          <p:cNvPr id="135" name="Line 88"/>
          <p:cNvSpPr>
            <a:spLocks noChangeShapeType="1"/>
          </p:cNvSpPr>
          <p:nvPr/>
        </p:nvSpPr>
        <p:spPr bwMode="auto">
          <a:xfrm flipH="1" flipV="1">
            <a:off x="5410200" y="2895600"/>
            <a:ext cx="0" cy="106680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37" name="Line 88"/>
          <p:cNvSpPr>
            <a:spLocks noChangeShapeType="1"/>
          </p:cNvSpPr>
          <p:nvPr/>
        </p:nvSpPr>
        <p:spPr bwMode="auto">
          <a:xfrm flipH="1" flipV="1">
            <a:off x="6553200" y="2895600"/>
            <a:ext cx="0" cy="1066800"/>
          </a:xfrm>
          <a:prstGeom prst="line">
            <a:avLst/>
          </a:prstGeom>
          <a:noFill/>
          <a:ln w="28575">
            <a:solidFill>
              <a:srgbClr val="ADAFAA"/>
            </a:solidFill>
            <a:round/>
            <a:headEnd/>
            <a:tailEnd/>
          </a:ln>
          <a:effectLst/>
        </p:spPr>
        <p:txBody>
          <a:bodyPr>
            <a:prstTxWarp prst="textNoShape">
              <a:avLst/>
            </a:prstTxWarp>
          </a:bodyPr>
          <a:lstStyle/>
          <a:p>
            <a:endParaRPr lang="en-US"/>
          </a:p>
        </p:txBody>
      </p:sp>
      <p:sp>
        <p:nvSpPr>
          <p:cNvPr id="138" name="AutoShape 19"/>
          <p:cNvSpPr>
            <a:spLocks noChangeArrowheads="1"/>
          </p:cNvSpPr>
          <p:nvPr/>
        </p:nvSpPr>
        <p:spPr bwMode="auto">
          <a:xfrm>
            <a:off x="5181600" y="41148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139" name="AutoShape 19"/>
          <p:cNvSpPr>
            <a:spLocks noChangeArrowheads="1"/>
          </p:cNvSpPr>
          <p:nvPr/>
        </p:nvSpPr>
        <p:spPr bwMode="auto">
          <a:xfrm>
            <a:off x="6172200" y="3962400"/>
            <a:ext cx="762000" cy="609600"/>
          </a:xfrm>
          <a:prstGeom prst="flowChartAlternateProcess">
            <a:avLst/>
          </a:prstGeom>
          <a:solidFill>
            <a:schemeClr val="bg1">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140" name="AutoShape 19"/>
          <p:cNvSpPr>
            <a:spLocks noChangeArrowheads="1"/>
          </p:cNvSpPr>
          <p:nvPr/>
        </p:nvSpPr>
        <p:spPr bwMode="auto">
          <a:xfrm>
            <a:off x="6324600" y="41148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153" name="AutoShape 3"/>
          <p:cNvSpPr>
            <a:spLocks noChangeArrowheads="1"/>
          </p:cNvSpPr>
          <p:nvPr/>
        </p:nvSpPr>
        <p:spPr bwMode="auto">
          <a:xfrm>
            <a:off x="6781800" y="1828800"/>
            <a:ext cx="457200" cy="152400"/>
          </a:xfrm>
          <a:prstGeom prst="flowChartAlternateProcess">
            <a:avLst/>
          </a:prstGeom>
          <a:solidFill>
            <a:srgbClr val="333333"/>
          </a:solidFill>
          <a:ln w="9525">
            <a:noFill/>
            <a:miter lim="800000"/>
            <a:headEnd/>
            <a:tailEnd/>
          </a:ln>
        </p:spPr>
        <p:txBody>
          <a:bodyPr anchor="ctr">
            <a:prstTxWarp prst="textNoShape">
              <a:avLst/>
            </a:prstTxWarp>
          </a:bodyPr>
          <a:lstStyle/>
          <a:p>
            <a:pPr algn="ctr" eaLnBrk="0" hangingPunct="0"/>
            <a:endParaRPr lang="en-US" sz="800" b="1">
              <a:solidFill>
                <a:schemeClr val="bg1"/>
              </a:solidFill>
              <a:ea typeface="Arial" charset="0"/>
              <a:cs typeface="Arial" charset="0"/>
            </a:endParaRPr>
          </a:p>
        </p:txBody>
      </p:sp>
      <p:sp>
        <p:nvSpPr>
          <p:cNvPr id="154" name="AutoShape 79"/>
          <p:cNvSpPr>
            <a:spLocks noChangeArrowheads="1"/>
          </p:cNvSpPr>
          <p:nvPr/>
        </p:nvSpPr>
        <p:spPr bwMode="auto">
          <a:xfrm rot="5400000">
            <a:off x="6819900" y="1562100"/>
            <a:ext cx="381000" cy="152400"/>
          </a:xfrm>
          <a:prstGeom prst="leftRightArrow">
            <a:avLst>
              <a:gd name="adj1" fmla="val 50000"/>
              <a:gd name="adj2" fmla="val 50000"/>
            </a:avLst>
          </a:prstGeom>
          <a:solidFill>
            <a:srgbClr val="F59321"/>
          </a:solidFill>
          <a:ln w="9525">
            <a:noFill/>
            <a:miter lim="800000"/>
            <a:headEnd/>
            <a:tailEnd/>
          </a:ln>
        </p:spPr>
        <p:txBody>
          <a:bodyPr wrap="none" anchor="ctr">
            <a:prstTxWarp prst="textNoShape">
              <a:avLst/>
            </a:prstTxWarp>
          </a:bodyPr>
          <a:lstStyle/>
          <a:p>
            <a:pPr eaLnBrk="0" hangingPunct="0"/>
            <a:endParaRPr lang="de-DE" sz="2000">
              <a:latin typeface="Arial" charset="0"/>
            </a:endParaRPr>
          </a:p>
        </p:txBody>
      </p:sp>
      <p:sp>
        <p:nvSpPr>
          <p:cNvPr id="155" name="Rectangle 67"/>
          <p:cNvSpPr>
            <a:spLocks noChangeArrowheads="1"/>
          </p:cNvSpPr>
          <p:nvPr/>
        </p:nvSpPr>
        <p:spPr bwMode="auto">
          <a:xfrm>
            <a:off x="6248400" y="1219200"/>
            <a:ext cx="1524000" cy="228600"/>
          </a:xfrm>
          <a:prstGeom prst="rect">
            <a:avLst/>
          </a:prstGeom>
          <a:noFill/>
          <a:ln w="12700">
            <a:noFill/>
            <a:miter lim="800000"/>
            <a:headEnd/>
            <a:tailEnd/>
          </a:ln>
        </p:spPr>
        <p:txBody>
          <a:bodyPr>
            <a:prstTxWarp prst="textNoShape">
              <a:avLst/>
            </a:prstTxWarp>
            <a:spAutoFit/>
          </a:bodyPr>
          <a:lstStyle/>
          <a:p>
            <a:pPr algn="ctr" eaLnBrk="0" hangingPunct="0"/>
            <a:r>
              <a:rPr lang="en-US" sz="900" b="1" dirty="0" smtClean="0"/>
              <a:t>12V DC</a:t>
            </a:r>
            <a:endParaRPr lang="en-US" sz="900" b="1" dirty="0"/>
          </a:p>
        </p:txBody>
      </p:sp>
      <p:sp>
        <p:nvSpPr>
          <p:cNvPr id="160" name="AutoShape 3"/>
          <p:cNvSpPr>
            <a:spLocks noChangeArrowheads="1"/>
          </p:cNvSpPr>
          <p:nvPr/>
        </p:nvSpPr>
        <p:spPr bwMode="auto">
          <a:xfrm rot="16200000">
            <a:off x="1828800" y="4953000"/>
            <a:ext cx="457200" cy="152400"/>
          </a:xfrm>
          <a:prstGeom prst="flowChartAlternateProcess">
            <a:avLst/>
          </a:prstGeom>
          <a:solidFill>
            <a:srgbClr val="333333"/>
          </a:solidFill>
          <a:ln w="9525">
            <a:noFill/>
            <a:miter lim="800000"/>
            <a:headEnd/>
            <a:tailEnd/>
          </a:ln>
        </p:spPr>
        <p:txBody>
          <a:bodyPr anchor="ctr"/>
          <a:lstStyle/>
          <a:p>
            <a:pPr algn="ctr" eaLnBrk="0" hangingPunct="0"/>
            <a:r>
              <a:rPr lang="en-US" sz="600" b="1">
                <a:solidFill>
                  <a:schemeClr val="bg1"/>
                </a:solidFill>
                <a:cs typeface="Arial" pitchFamily="34" charset="0"/>
              </a:rPr>
              <a:t>RESET</a:t>
            </a:r>
          </a:p>
        </p:txBody>
      </p:sp>
      <p:sp>
        <p:nvSpPr>
          <p:cNvPr id="161" name="Rectangle 67"/>
          <p:cNvSpPr>
            <a:spLocks noChangeArrowheads="1"/>
          </p:cNvSpPr>
          <p:nvPr/>
        </p:nvSpPr>
        <p:spPr bwMode="auto">
          <a:xfrm>
            <a:off x="1676400" y="5257800"/>
            <a:ext cx="800100" cy="365125"/>
          </a:xfrm>
          <a:prstGeom prst="rect">
            <a:avLst/>
          </a:prstGeom>
          <a:noFill/>
          <a:ln w="12700">
            <a:noFill/>
            <a:miter lim="800000"/>
            <a:headEnd/>
            <a:tailEnd/>
          </a:ln>
        </p:spPr>
        <p:txBody>
          <a:bodyPr>
            <a:spAutoFit/>
          </a:bodyPr>
          <a:lstStyle/>
          <a:p>
            <a:pPr algn="ctr" eaLnBrk="0" hangingPunct="0"/>
            <a:r>
              <a:rPr lang="en-US" sz="900" b="1" dirty="0"/>
              <a:t>Factory Reset</a:t>
            </a:r>
          </a:p>
        </p:txBody>
      </p:sp>
      <p:sp>
        <p:nvSpPr>
          <p:cNvPr id="162" name="AutoShape 19"/>
          <p:cNvSpPr>
            <a:spLocks noChangeArrowheads="1"/>
          </p:cNvSpPr>
          <p:nvPr/>
        </p:nvSpPr>
        <p:spPr bwMode="auto">
          <a:xfrm>
            <a:off x="5334000" y="42672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163" name="AutoShape 19"/>
          <p:cNvSpPr>
            <a:spLocks noChangeArrowheads="1"/>
          </p:cNvSpPr>
          <p:nvPr/>
        </p:nvSpPr>
        <p:spPr bwMode="auto">
          <a:xfrm>
            <a:off x="6477000" y="4267200"/>
            <a:ext cx="762000" cy="609600"/>
          </a:xfrm>
          <a:prstGeom prst="flowChartAlternateProcess">
            <a:avLst/>
          </a:prstGeom>
          <a:solidFill>
            <a:schemeClr val="bg1">
              <a:lumMod val="50000"/>
            </a:schemeClr>
          </a:solidFill>
          <a:ln w="28575" cap="flat" cmpd="sng" algn="ctr">
            <a:solidFill>
              <a:schemeClr val="bg1"/>
            </a:solid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Antenna </a:t>
            </a:r>
            <a:endParaRPr lang="en-US" sz="800" b="1" dirty="0">
              <a:solidFill>
                <a:schemeClr val="bg1"/>
              </a:solidFill>
              <a:cs typeface="Arial" pitchFamily="34" charset="0"/>
            </a:endParaRPr>
          </a:p>
        </p:txBody>
      </p:sp>
      <p:sp>
        <p:nvSpPr>
          <p:cNvPr id="47" name="Rectangle 46"/>
          <p:cNvSpPr/>
          <p:nvPr/>
        </p:nvSpPr>
        <p:spPr>
          <a:xfrm>
            <a:off x="3657600" y="5715000"/>
            <a:ext cx="1295400" cy="230832"/>
          </a:xfrm>
          <a:prstGeom prst="rect">
            <a:avLst/>
          </a:prstGeom>
        </p:spPr>
        <p:txBody>
          <a:bodyPr wrap="square">
            <a:spAutoFit/>
          </a:bodyPr>
          <a:lstStyle/>
          <a:p>
            <a:pPr lvl="0" algn="ctr" eaLnBrk="0" hangingPunct="0"/>
            <a:endParaRPr lang="en-US" sz="900" b="1" dirty="0">
              <a:solidFill>
                <a:srgbClr val="36424A"/>
              </a:solidFill>
            </a:endParaRPr>
          </a:p>
        </p:txBody>
      </p:sp>
      <p:sp>
        <p:nvSpPr>
          <p:cNvPr id="32" name="AutoShape 79"/>
          <p:cNvSpPr>
            <a:spLocks noChangeArrowheads="1"/>
          </p:cNvSpPr>
          <p:nvPr/>
        </p:nvSpPr>
        <p:spPr bwMode="auto">
          <a:xfrm rot="5400000">
            <a:off x="3467100" y="5372100"/>
            <a:ext cx="381000" cy="152400"/>
          </a:xfrm>
          <a:prstGeom prst="leftRightArrow">
            <a:avLst>
              <a:gd name="adj1" fmla="val 50000"/>
              <a:gd name="adj2" fmla="val 50000"/>
            </a:avLst>
          </a:prstGeom>
          <a:solidFill>
            <a:srgbClr val="F59321"/>
          </a:solidFill>
          <a:ln w="9525">
            <a:noFill/>
            <a:miter lim="800000"/>
            <a:headEnd/>
            <a:tailEnd/>
          </a:ln>
        </p:spPr>
        <p:txBody>
          <a:bodyPr wrap="none" anchor="ctr">
            <a:prstTxWarp prst="textNoShape">
              <a:avLst/>
            </a:prstTxWarp>
          </a:bodyPr>
          <a:lstStyle/>
          <a:p>
            <a:pPr eaLnBrk="0" hangingPunct="0"/>
            <a:endParaRPr lang="de-DE" sz="2000">
              <a:latin typeface="Arial" pitchFamily="-84" charset="0"/>
            </a:endParaRPr>
          </a:p>
        </p:txBody>
      </p:sp>
      <p:sp>
        <p:nvSpPr>
          <p:cNvPr id="35" name="Line 94"/>
          <p:cNvSpPr>
            <a:spLocks noChangeShapeType="1"/>
          </p:cNvSpPr>
          <p:nvPr/>
        </p:nvSpPr>
        <p:spPr bwMode="auto">
          <a:xfrm flipH="1" flipV="1">
            <a:off x="3623735" y="3352800"/>
            <a:ext cx="0" cy="1600200"/>
          </a:xfrm>
          <a:prstGeom prst="line">
            <a:avLst/>
          </a:prstGeom>
          <a:noFill/>
          <a:ln w="28575">
            <a:solidFill>
              <a:srgbClr val="ADAFAA"/>
            </a:solidFill>
            <a:round/>
            <a:headEnd/>
            <a:tailEnd/>
          </a:ln>
          <a:effectLst/>
        </p:spPr>
        <p:txBody>
          <a:bodyPr>
            <a:prstTxWarp prst="textNoShape">
              <a:avLst/>
            </a:prstTxWarp>
          </a:bodyPr>
          <a:lstStyle/>
          <a:p>
            <a:endParaRPr lang="en-US"/>
          </a:p>
        </p:txBody>
      </p:sp>
      <p:pic>
        <p:nvPicPr>
          <p:cNvPr id="34" name="Picture 33"/>
          <p:cNvPicPr>
            <a:picLocks noChangeAspect="1"/>
          </p:cNvPicPr>
          <p:nvPr/>
        </p:nvPicPr>
        <p:blipFill>
          <a:blip r:embed="rId2"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659715" y="5359401"/>
            <a:ext cx="107950" cy="152400"/>
          </a:xfrm>
          <a:prstGeom prst="rect">
            <a:avLst/>
          </a:prstGeom>
        </p:spPr>
      </p:pic>
      <p:sp>
        <p:nvSpPr>
          <p:cNvPr id="36" name="Rectangle 67"/>
          <p:cNvSpPr>
            <a:spLocks noChangeArrowheads="1"/>
          </p:cNvSpPr>
          <p:nvPr/>
        </p:nvSpPr>
        <p:spPr bwMode="auto">
          <a:xfrm rot="16200000">
            <a:off x="3243278" y="4452922"/>
            <a:ext cx="571500" cy="200055"/>
          </a:xfrm>
          <a:prstGeom prst="rect">
            <a:avLst/>
          </a:prstGeom>
          <a:noFill/>
          <a:ln w="12700">
            <a:noFill/>
            <a:miter lim="800000"/>
            <a:headEnd/>
            <a:tailEnd/>
          </a:ln>
        </p:spPr>
        <p:txBody>
          <a:bodyPr>
            <a:prstTxWarp prst="textNoShape">
              <a:avLst/>
            </a:prstTxWarp>
            <a:spAutoFit/>
          </a:bodyPr>
          <a:lstStyle/>
          <a:p>
            <a:pPr algn="ctr" eaLnBrk="0" hangingPunct="0"/>
            <a:r>
              <a:rPr lang="en-US" sz="700" b="1" i="1" dirty="0" smtClean="0">
                <a:solidFill>
                  <a:srgbClr val="919693"/>
                </a:solidFill>
              </a:rPr>
              <a:t>1G</a:t>
            </a:r>
            <a:endParaRPr lang="en-US" sz="700" b="1" i="1" dirty="0">
              <a:solidFill>
                <a:srgbClr val="919693"/>
              </a:solidFill>
            </a:endParaRPr>
          </a:p>
        </p:txBody>
      </p:sp>
      <p:sp>
        <p:nvSpPr>
          <p:cNvPr id="33" name="AutoShape 3"/>
          <p:cNvSpPr>
            <a:spLocks noChangeArrowheads="1"/>
          </p:cNvSpPr>
          <p:nvPr/>
        </p:nvSpPr>
        <p:spPr bwMode="auto">
          <a:xfrm rot="16200000">
            <a:off x="3429000" y="4953000"/>
            <a:ext cx="457200" cy="152400"/>
          </a:xfrm>
          <a:prstGeom prst="flowChartAlternateProcess">
            <a:avLst/>
          </a:prstGeom>
          <a:solidFill>
            <a:srgbClr val="333333"/>
          </a:solidFill>
          <a:ln w="9525">
            <a:noFill/>
            <a:miter lim="800000"/>
            <a:headEnd/>
            <a:tailEnd/>
          </a:ln>
        </p:spPr>
        <p:txBody>
          <a:bodyPr anchor="ctr">
            <a:prstTxWarp prst="textNoShape">
              <a:avLst/>
            </a:prstTxWarp>
          </a:bodyPr>
          <a:lstStyle/>
          <a:p>
            <a:pPr algn="ctr" eaLnBrk="0" hangingPunct="0"/>
            <a:r>
              <a:rPr lang="en-US" sz="800" b="1" dirty="0" smtClean="0">
                <a:solidFill>
                  <a:schemeClr val="bg1"/>
                </a:solidFill>
                <a:ea typeface="Arial" pitchFamily="-84" charset="0"/>
                <a:cs typeface="Arial" pitchFamily="-84" charset="0"/>
              </a:rPr>
              <a:t>RJ45</a:t>
            </a:r>
            <a:endParaRPr lang="en-US" sz="800" b="1" dirty="0">
              <a:solidFill>
                <a:schemeClr val="bg1"/>
              </a:solidFill>
              <a:ea typeface="Arial" pitchFamily="-84" charset="0"/>
              <a:cs typeface="Arial" pitchFamily="-84" charset="0"/>
            </a:endParaRPr>
          </a:p>
        </p:txBody>
      </p:sp>
      <p:sp>
        <p:nvSpPr>
          <p:cNvPr id="148" name="AutoShape 19"/>
          <p:cNvSpPr>
            <a:spLocks noChangeArrowheads="1"/>
          </p:cNvSpPr>
          <p:nvPr/>
        </p:nvSpPr>
        <p:spPr bwMode="auto">
          <a:xfrm>
            <a:off x="2667000" y="2057400"/>
            <a:ext cx="1752600" cy="1600200"/>
          </a:xfrm>
          <a:prstGeom prst="flowChartAlternateProcess">
            <a:avLst/>
          </a:prstGeom>
          <a:solidFill>
            <a:srgbClr val="00B050"/>
          </a:solidFill>
          <a:ln w="9525">
            <a:noFill/>
            <a:miter lim="800000"/>
            <a:headEnd/>
            <a:tailEnd/>
          </a:ln>
        </p:spPr>
        <p:txBody>
          <a:bodyPr anchor="ctr">
            <a:prstTxWarp prst="textNoShape">
              <a:avLst/>
            </a:prstTxWarp>
          </a:bodyPr>
          <a:lstStyle/>
          <a:p>
            <a:pPr algn="ctr" eaLnBrk="0" hangingPunct="0"/>
            <a:r>
              <a:rPr lang="en-US" sz="900" b="1" dirty="0" err="1" smtClean="0">
                <a:solidFill>
                  <a:schemeClr val="bg1"/>
                </a:solidFill>
                <a:ea typeface="Arial" charset="0"/>
                <a:cs typeface="Arial" charset="0"/>
              </a:rPr>
              <a:t>Freescale</a:t>
            </a:r>
            <a:r>
              <a:rPr lang="en-US" sz="900" b="1" dirty="0" smtClean="0">
                <a:solidFill>
                  <a:schemeClr val="bg1"/>
                </a:solidFill>
                <a:ea typeface="Arial" charset="0"/>
                <a:cs typeface="Arial" charset="0"/>
              </a:rPr>
              <a:t> P1010</a:t>
            </a:r>
          </a:p>
          <a:p>
            <a:pPr algn="ctr" eaLnBrk="0" hangingPunct="0"/>
            <a:r>
              <a:rPr lang="en-US" sz="900" b="1" dirty="0" smtClean="0">
                <a:solidFill>
                  <a:schemeClr val="bg1"/>
                </a:solidFill>
                <a:ea typeface="Arial" charset="0"/>
                <a:cs typeface="Arial" charset="0"/>
              </a:rPr>
              <a:t>1GHz </a:t>
            </a:r>
            <a:endParaRPr lang="en-US" sz="900" b="1" dirty="0">
              <a:solidFill>
                <a:schemeClr val="bg1"/>
              </a:solidFill>
              <a:ea typeface="Arial" charset="0"/>
              <a:cs typeface="Arial" charset="0"/>
            </a:endParaRPr>
          </a:p>
        </p:txBody>
      </p:sp>
      <p:sp>
        <p:nvSpPr>
          <p:cNvPr id="37" name="AutoShape 19"/>
          <p:cNvSpPr>
            <a:spLocks noChangeArrowheads="1"/>
          </p:cNvSpPr>
          <p:nvPr/>
        </p:nvSpPr>
        <p:spPr bwMode="auto">
          <a:xfrm>
            <a:off x="6019800" y="2057400"/>
            <a:ext cx="1066800" cy="838200"/>
          </a:xfrm>
          <a:prstGeom prst="flowChartAlternateProcess">
            <a:avLst/>
          </a:prstGeom>
          <a:solidFill>
            <a:schemeClr val="accent5">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Qualcomm 9890</a:t>
            </a:r>
          </a:p>
          <a:p>
            <a:pPr algn="ctr" eaLnBrk="0" hangingPunct="0"/>
            <a:r>
              <a:rPr lang="en-US" sz="800" b="1" dirty="0" smtClean="0">
                <a:solidFill>
                  <a:schemeClr val="bg1"/>
                </a:solidFill>
                <a:cs typeface="Arial" pitchFamily="34" charset="0"/>
              </a:rPr>
              <a:t>Enterprise </a:t>
            </a:r>
            <a:r>
              <a:rPr lang="en-US" sz="800" b="1" dirty="0" err="1" smtClean="0">
                <a:solidFill>
                  <a:schemeClr val="bg1"/>
                </a:solidFill>
                <a:cs typeface="Arial" pitchFamily="34" charset="0"/>
              </a:rPr>
              <a:t>WiFi</a:t>
            </a:r>
            <a:endParaRPr lang="en-US" sz="800" b="1" dirty="0" smtClean="0">
              <a:solidFill>
                <a:schemeClr val="bg1"/>
              </a:solidFill>
              <a:cs typeface="Arial" pitchFamily="34" charset="0"/>
            </a:endParaRPr>
          </a:p>
          <a:p>
            <a:pPr algn="ctr" eaLnBrk="0" hangingPunct="0"/>
            <a:endParaRPr lang="en-US" sz="800" b="1" dirty="0" smtClean="0">
              <a:solidFill>
                <a:schemeClr val="bg1"/>
              </a:solidFill>
              <a:cs typeface="Arial" pitchFamily="34" charset="0"/>
            </a:endParaRPr>
          </a:p>
          <a:p>
            <a:pPr algn="ctr" eaLnBrk="0" hangingPunct="0"/>
            <a:r>
              <a:rPr lang="en-US" sz="800" b="1" dirty="0" smtClean="0">
                <a:solidFill>
                  <a:schemeClr val="bg1"/>
                </a:solidFill>
                <a:cs typeface="Arial" pitchFamily="34" charset="0"/>
              </a:rPr>
              <a:t>802.11a/n/ac</a:t>
            </a:r>
            <a:endParaRPr lang="en-US" sz="800" b="1" dirty="0">
              <a:solidFill>
                <a:schemeClr val="bg1"/>
              </a:solidFill>
              <a:cs typeface="Arial" pitchFamily="34" charset="0"/>
            </a:endParaRPr>
          </a:p>
          <a:p>
            <a:pPr algn="ctr" eaLnBrk="0" hangingPunct="0"/>
            <a:r>
              <a:rPr lang="en-US" sz="800" b="1" dirty="0">
                <a:solidFill>
                  <a:schemeClr val="bg1"/>
                </a:solidFill>
                <a:cs typeface="Arial" pitchFamily="34" charset="0"/>
              </a:rPr>
              <a:t>5GHz</a:t>
            </a:r>
          </a:p>
        </p:txBody>
      </p:sp>
      <p:sp>
        <p:nvSpPr>
          <p:cNvPr id="38" name="AutoShape 19"/>
          <p:cNvSpPr>
            <a:spLocks noChangeArrowheads="1"/>
          </p:cNvSpPr>
          <p:nvPr/>
        </p:nvSpPr>
        <p:spPr bwMode="auto">
          <a:xfrm>
            <a:off x="4800600" y="2057400"/>
            <a:ext cx="1066800" cy="838200"/>
          </a:xfrm>
          <a:prstGeom prst="flowChartAlternateProcess">
            <a:avLst/>
          </a:prstGeom>
          <a:solidFill>
            <a:schemeClr val="accent5">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Qualcomm 9590</a:t>
            </a:r>
          </a:p>
          <a:p>
            <a:pPr algn="ctr" eaLnBrk="0" hangingPunct="0"/>
            <a:r>
              <a:rPr lang="en-US" sz="800" b="1" dirty="0" smtClean="0">
                <a:solidFill>
                  <a:schemeClr val="bg1"/>
                </a:solidFill>
                <a:cs typeface="Arial" pitchFamily="34" charset="0"/>
              </a:rPr>
              <a:t>Enterprise </a:t>
            </a:r>
            <a:r>
              <a:rPr lang="en-US" sz="800" b="1" dirty="0" err="1" smtClean="0">
                <a:solidFill>
                  <a:schemeClr val="bg1"/>
                </a:solidFill>
                <a:cs typeface="Arial" pitchFamily="34" charset="0"/>
              </a:rPr>
              <a:t>WiFi</a:t>
            </a:r>
            <a:endParaRPr lang="en-US" sz="800" b="1" dirty="0" smtClean="0">
              <a:solidFill>
                <a:schemeClr val="bg1"/>
              </a:solidFill>
              <a:cs typeface="Arial" pitchFamily="34" charset="0"/>
            </a:endParaRPr>
          </a:p>
          <a:p>
            <a:pPr algn="ctr" eaLnBrk="0" hangingPunct="0"/>
            <a:endParaRPr lang="en-US" sz="800" b="1" dirty="0" smtClean="0">
              <a:solidFill>
                <a:schemeClr val="bg1"/>
              </a:solidFill>
              <a:cs typeface="Arial" pitchFamily="34" charset="0"/>
            </a:endParaRPr>
          </a:p>
          <a:p>
            <a:pPr algn="ctr" eaLnBrk="0" hangingPunct="0"/>
            <a:r>
              <a:rPr lang="en-US" sz="800" b="1" dirty="0" smtClean="0">
                <a:solidFill>
                  <a:schemeClr val="bg1"/>
                </a:solidFill>
                <a:cs typeface="Arial" pitchFamily="34" charset="0"/>
              </a:rPr>
              <a:t>802.11b/g/n</a:t>
            </a:r>
          </a:p>
          <a:p>
            <a:pPr algn="ctr" eaLnBrk="0" hangingPunct="0"/>
            <a:r>
              <a:rPr lang="en-US" sz="800" b="1" dirty="0" smtClean="0">
                <a:solidFill>
                  <a:schemeClr val="bg1"/>
                </a:solidFill>
                <a:cs typeface="Arial" pitchFamily="34" charset="0"/>
              </a:rPr>
              <a:t>2.4GHz</a:t>
            </a:r>
            <a:endParaRPr lang="en-US" sz="800" b="1" dirty="0">
              <a:solidFill>
                <a:schemeClr val="bg1"/>
              </a:solidFill>
              <a:cs typeface="Arial" pitchFamily="34" charset="0"/>
            </a:endParaRPr>
          </a:p>
        </p:txBody>
      </p:sp>
      <p:sp>
        <p:nvSpPr>
          <p:cNvPr id="39" name="AutoShape 19"/>
          <p:cNvSpPr>
            <a:spLocks noChangeArrowheads="1"/>
          </p:cNvSpPr>
          <p:nvPr/>
        </p:nvSpPr>
        <p:spPr bwMode="auto">
          <a:xfrm>
            <a:off x="5029200" y="3048000"/>
            <a:ext cx="685800" cy="457200"/>
          </a:xfrm>
          <a:prstGeom prst="flowChartAlternateProcess">
            <a:avLst/>
          </a:prstGeom>
          <a:solidFill>
            <a:schemeClr val="accent5">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High Power Amplifier</a:t>
            </a:r>
            <a:endParaRPr lang="en-US" sz="800" b="1" dirty="0">
              <a:solidFill>
                <a:schemeClr val="bg1"/>
              </a:solidFill>
              <a:cs typeface="Arial" pitchFamily="34" charset="0"/>
            </a:endParaRPr>
          </a:p>
        </p:txBody>
      </p:sp>
      <p:sp>
        <p:nvSpPr>
          <p:cNvPr id="40" name="AutoShape 19"/>
          <p:cNvSpPr>
            <a:spLocks noChangeArrowheads="1"/>
          </p:cNvSpPr>
          <p:nvPr/>
        </p:nvSpPr>
        <p:spPr bwMode="auto">
          <a:xfrm>
            <a:off x="6248400" y="3048000"/>
            <a:ext cx="685800" cy="457200"/>
          </a:xfrm>
          <a:prstGeom prst="flowChartAlternateProcess">
            <a:avLst/>
          </a:prstGeom>
          <a:solidFill>
            <a:schemeClr val="accent5">
              <a:lumMod val="50000"/>
            </a:schemeClr>
          </a:solidFill>
          <a:ln w="38100" cap="flat" cmpd="sng" algn="ctr">
            <a:noFill/>
            <a:prstDash val="solid"/>
            <a:miter lim="800000"/>
            <a:headEnd type="none" w="med" len="med"/>
            <a:tailEnd type="none" w="med" len="med"/>
          </a:ln>
        </p:spPr>
        <p:txBody>
          <a:bodyPr anchor="ctr"/>
          <a:lstStyle/>
          <a:p>
            <a:pPr algn="ctr" eaLnBrk="0" hangingPunct="0"/>
            <a:r>
              <a:rPr lang="en-US" sz="800" b="1" dirty="0" smtClean="0">
                <a:solidFill>
                  <a:schemeClr val="bg1"/>
                </a:solidFill>
                <a:cs typeface="Arial" pitchFamily="34" charset="0"/>
              </a:rPr>
              <a:t>High Power Amplifier</a:t>
            </a:r>
            <a:endParaRPr lang="en-US" sz="800" b="1" dirty="0">
              <a:solidFill>
                <a:schemeClr val="bg1"/>
              </a:solidFill>
              <a:cs typeface="Arial" pitchFamily="34" charset="0"/>
            </a:endParaRPr>
          </a:p>
        </p:txBody>
      </p:sp>
      <p:pic>
        <p:nvPicPr>
          <p:cNvPr id="3074" name="Picture 2" descr="Freescale product built on Power Architecture technology"/>
          <p:cNvPicPr>
            <a:picLocks noChangeAspect="1" noChangeArrowheads="1"/>
          </p:cNvPicPr>
          <p:nvPr/>
        </p:nvPicPr>
        <p:blipFill>
          <a:blip r:embed="rId3" cstate="print"/>
          <a:srcRect/>
          <a:stretch>
            <a:fillRect/>
          </a:stretch>
        </p:blipFill>
        <p:spPr bwMode="auto">
          <a:xfrm>
            <a:off x="3276600" y="3048000"/>
            <a:ext cx="463142" cy="504825"/>
          </a:xfrm>
          <a:prstGeom prst="rect">
            <a:avLst/>
          </a:prstGeom>
          <a:noFill/>
        </p:spPr>
      </p:pic>
      <p:pic>
        <p:nvPicPr>
          <p:cNvPr id="3076" name="Picture 4" descr="Freescale Semiconductor"/>
          <p:cNvPicPr>
            <a:picLocks noChangeAspect="1" noChangeArrowheads="1"/>
          </p:cNvPicPr>
          <p:nvPr/>
        </p:nvPicPr>
        <p:blipFill>
          <a:blip r:embed="rId4" cstate="print"/>
          <a:srcRect/>
          <a:stretch>
            <a:fillRect/>
          </a:stretch>
        </p:blipFill>
        <p:spPr bwMode="auto">
          <a:xfrm>
            <a:off x="2971800" y="2209800"/>
            <a:ext cx="1143000" cy="278780"/>
          </a:xfrm>
          <a:prstGeom prst="rect">
            <a:avLst/>
          </a:prstGeom>
          <a:noFill/>
        </p:spPr>
      </p:pic>
    </p:spTree>
    <p:extLst>
      <p:ext uri="{BB962C8B-B14F-4D97-AF65-F5344CB8AC3E}">
        <p14:creationId xmlns:p14="http://schemas.microsoft.com/office/powerpoint/2010/main" val="1450277903"/>
      </p:ext>
    </p:extLst>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sp>
        <p:nvSpPr>
          <p:cNvPr id="2" name="Content Placeholder 1"/>
          <p:cNvSpPr>
            <a:spLocks noGrp="1"/>
          </p:cNvSpPr>
          <p:nvPr>
            <p:ph idx="1"/>
          </p:nvPr>
        </p:nvSpPr>
        <p:spPr/>
        <p:txBody>
          <a:bodyPr/>
          <a:lstStyle/>
          <a:p>
            <a:endParaRPr lang="en-US"/>
          </a:p>
        </p:txBody>
      </p:sp>
      <p:graphicFrame>
        <p:nvGraphicFramePr>
          <p:cNvPr id="3" name="Table 2"/>
          <p:cNvGraphicFramePr>
            <a:graphicFrameLocks noGrp="1"/>
          </p:cNvGraphicFramePr>
          <p:nvPr>
            <p:extLst>
              <p:ext uri="{D42A27DB-BD31-4B8C-83A1-F6EECF244321}">
                <p14:modId xmlns:p14="http://schemas.microsoft.com/office/powerpoint/2010/main" val="1014923934"/>
              </p:ext>
            </p:extLst>
          </p:nvPr>
        </p:nvGraphicFramePr>
        <p:xfrm>
          <a:off x="304800" y="1143000"/>
          <a:ext cx="8534406" cy="5369806"/>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219200"/>
                <a:gridCol w="1295400"/>
                <a:gridCol w="1143002"/>
                <a:gridCol w="1219201"/>
                <a:gridCol w="1219201"/>
                <a:gridCol w="1219201"/>
                <a:gridCol w="1219201"/>
              </a:tblGrid>
              <a:tr h="370840">
                <a:tc>
                  <a:txBody>
                    <a:bodyPr/>
                    <a:lstStyle/>
                    <a:p>
                      <a:endParaRPr lang="en-US" sz="14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FAP-24D</a:t>
                      </a:r>
                    </a:p>
                  </a:txBody>
                  <a:tcPr anchor="ctr"/>
                </a:tc>
                <a:tc>
                  <a:txBody>
                    <a:bodyPr/>
                    <a:lstStyle/>
                    <a:p>
                      <a:pPr algn="ctr"/>
                      <a:r>
                        <a:rPr lang="en-US" sz="1100" dirty="0" smtClean="0"/>
                        <a:t>FAP-221B/223B*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FAP-221C/223C*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FAP-321C</a:t>
                      </a:r>
                    </a:p>
                  </a:txBody>
                  <a:tcPr anchor="ctr"/>
                </a:tc>
              </a:tr>
              <a:tr h="370840">
                <a:tc>
                  <a:txBody>
                    <a:bodyPr/>
                    <a:lstStyle/>
                    <a:p>
                      <a:r>
                        <a:rPr lang="en-US" sz="1200" b="1" dirty="0" smtClean="0">
                          <a:solidFill>
                            <a:srgbClr val="FFFFFF"/>
                          </a:solidFill>
                        </a:rPr>
                        <a:t>Use Case</a:t>
                      </a: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Low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Medium density indoor</a:t>
                      </a:r>
                      <a:endParaRPr kumimoji="0" lang="en-GB" sz="110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High density, resilience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High density 802.11ac, streaming app, resilience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Medium density </a:t>
                      </a:r>
                      <a:r>
                        <a:rPr kumimoji="0" lang="en-GB" sz="1100" u="none" strike="noStrike" kern="1200" cap="none" normalizeH="0" baseline="0" dirty="0" smtClean="0">
                          <a:ln>
                            <a:noFill/>
                          </a:ln>
                          <a:solidFill>
                            <a:schemeClr val="dk1"/>
                          </a:solidFill>
                          <a:effectLst/>
                          <a:latin typeface="+mn-lt"/>
                          <a:ea typeface="+mn-ea"/>
                          <a:cs typeface="+mn-cs"/>
                        </a:rPr>
                        <a:t>802.11ac</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100" u="none" strike="noStrike" kern="1200" cap="none" normalizeH="0" baseline="0" dirty="0" smtClean="0">
                          <a:ln>
                            <a:noFill/>
                          </a:ln>
                          <a:solidFill>
                            <a:schemeClr val="dk1"/>
                          </a:solidFill>
                          <a:effectLst/>
                          <a:latin typeface="+mn-lt"/>
                          <a:ea typeface="+mn-ea"/>
                          <a:cs typeface="+mn-cs"/>
                        </a:rPr>
                        <a:t>Desktop</a:t>
                      </a:r>
                      <a:endParaRPr kumimoji="0" lang="en-US" sz="1100" u="none" strike="noStrike" kern="1200" cap="none" normalizeH="0" baseline="0" dirty="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Smoke Detector, wall or ceiling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Smoke Detector, wall or ceiling mount</a:t>
                      </a:r>
                      <a:endParaRPr kumimoji="0" lang="en-GB" sz="110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100" u="none" strike="noStrike" kern="1200" cap="none" normalizeH="0" baseline="0" dirty="0" smtClean="0">
                          <a:ln>
                            <a:noFill/>
                          </a:ln>
                          <a:solidFill>
                            <a:schemeClr val="dk1"/>
                          </a:solidFill>
                          <a:effectLst/>
                          <a:latin typeface="+mn-lt"/>
                          <a:ea typeface="+mn-ea"/>
                          <a:cs typeface="+mn-cs"/>
                        </a:rPr>
                        <a:t>Wall or ceiling mount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100" u="none" strike="noStrike" kern="1200" cap="none" normalizeH="0" baseline="0" dirty="0" smtClean="0">
                          <a:ln>
                            <a:noFill/>
                          </a:ln>
                          <a:solidFill>
                            <a:schemeClr val="dk1"/>
                          </a:solidFill>
                          <a:effectLst/>
                          <a:latin typeface="+mn-lt"/>
                          <a:ea typeface="+mn-ea"/>
                          <a:cs typeface="+mn-cs"/>
                        </a:rPr>
                        <a:t>Wall or ceiling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Smoke Detector, wall or ceiling mount</a:t>
                      </a:r>
                      <a:endParaRPr kumimoji="0" lang="en-GB" sz="1100" u="none" strike="noStrike" kern="1200" cap="none" normalizeH="0" baseline="0" dirty="0" smtClean="0">
                        <a:ln>
                          <a:noFill/>
                        </a:ln>
                        <a:solidFill>
                          <a:schemeClr val="dk1"/>
                        </a:solidFill>
                        <a:effectLst/>
                        <a:latin typeface="+mn-lt"/>
                        <a:ea typeface="+mn-ea"/>
                        <a:cs typeface="+mn-cs"/>
                      </a:endParaRPr>
                    </a:p>
                  </a:txBody>
                  <a:tcPr anchor="ctr"/>
                </a:tc>
              </a:tr>
              <a:tr h="299966">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2x2</a:t>
                      </a:r>
                      <a:endParaRPr kumimoji="0" lang="en-GB" sz="110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2x2</a:t>
                      </a:r>
                      <a:endParaRPr kumimoji="0" lang="en-GB" sz="110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2x2</a:t>
                      </a:r>
                      <a:endParaRPr kumimoji="0" lang="en-GB" sz="110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3x3</a:t>
                      </a:r>
                      <a:endParaRPr kumimoji="0" lang="en-US" sz="1100" u="none" strike="noStrike" kern="1200" cap="none" normalizeH="0" baseline="0" dirty="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3x3</a:t>
                      </a:r>
                      <a:endParaRPr kumimoji="0" lang="en-US" sz="1100" u="none" strike="noStrike" kern="1200" cap="none" normalizeH="0" baseline="0" dirty="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3x3</a:t>
                      </a:r>
                      <a:endParaRPr kumimoji="0" lang="en-US" sz="1100" u="none" strike="noStrike" kern="1200" cap="none" normalizeH="0" baseline="0" dirty="0">
                        <a:ln>
                          <a:noFill/>
                        </a:ln>
                        <a:solidFill>
                          <a:schemeClr val="dk1"/>
                        </a:solidFill>
                        <a:effectLst/>
                        <a:latin typeface="+mn-lt"/>
                        <a:ea typeface="+mn-ea"/>
                        <a:cs typeface="+mn-cs"/>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100" u="none" strike="noStrike" kern="1200" cap="none" normalizeH="0" baseline="0" dirty="0" smtClean="0">
                          <a:ln>
                            <a:noFill/>
                          </a:ln>
                          <a:solidFill>
                            <a:schemeClr val="dk1"/>
                          </a:solidFill>
                          <a:effectLst/>
                          <a:latin typeface="+mn-lt"/>
                          <a:ea typeface="+mn-ea"/>
                          <a:cs typeface="+mn-cs"/>
                        </a:rPr>
                        <a:t>2.4/5GHz a/b/g/n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100" u="none" strike="noStrike" kern="1200" cap="none" normalizeH="0" baseline="0" dirty="0" smtClean="0">
                          <a:ln>
                            <a:noFill/>
                          </a:ln>
                          <a:solidFill>
                            <a:schemeClr val="dk1"/>
                          </a:solidFill>
                          <a:effectLst/>
                          <a:latin typeface="+mn-lt"/>
                          <a:ea typeface="+mn-ea"/>
                          <a:cs typeface="+mn-cs"/>
                        </a:rPr>
                        <a:t>(up to 300 mbps)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2.4 GHz b/g/n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(up to 300 Mbps)</a:t>
                      </a:r>
                      <a:endParaRPr kumimoji="0" lang="en-US" sz="1100" u="none" strike="noStrike" kern="1200" cap="none" normalizeH="0" baseline="0" dirty="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(up to 300 Mbps)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(up to 450 Mbps) </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2.4 GHz b/g/n</a:t>
                      </a:r>
                      <a:endParaRPr kumimoji="0" lang="en-US" sz="1100" u="none" strike="noStrike" kern="1200" cap="none" normalizeH="0" baseline="0" dirty="0">
                        <a:ln>
                          <a:noFill/>
                        </a:ln>
                        <a:solidFill>
                          <a:schemeClr val="dk1"/>
                        </a:solidFill>
                        <a:effectLst/>
                        <a:latin typeface="+mn-lt"/>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(up to 450 Mbps)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2.4 GHz b/g/n</a:t>
                      </a:r>
                      <a:endParaRPr kumimoji="0" lang="en-US" sz="1100" u="none" strike="noStrike" kern="1200" cap="none" normalizeH="0" baseline="0" dirty="0">
                        <a:ln>
                          <a:noFill/>
                        </a:ln>
                        <a:solidFill>
                          <a:schemeClr val="dk1"/>
                        </a:solidFill>
                        <a:effectLst/>
                        <a:latin typeface="+mn-lt"/>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(up to </a:t>
                      </a:r>
                      <a:r>
                        <a:rPr kumimoji="0" lang="en-US" sz="1100" b="0" i="0" u="none" strike="noStrike" kern="1200" cap="none" normalizeH="0" baseline="0" dirty="0" smtClean="0">
                          <a:ln>
                            <a:noFill/>
                          </a:ln>
                          <a:solidFill>
                            <a:srgbClr val="131313"/>
                          </a:solidFill>
                          <a:effectLst/>
                          <a:latin typeface="+mn-lt"/>
                          <a:ea typeface="+mn-ea"/>
                          <a:cs typeface="+mn-cs"/>
                        </a:rPr>
                        <a:t>up to </a:t>
                      </a:r>
                      <a:r>
                        <a:rPr kumimoji="0" lang="en-US" sz="1100" u="none" strike="noStrike" kern="1200" cap="none" normalizeH="0" baseline="0" dirty="0" smtClean="0">
                          <a:ln>
                            <a:noFill/>
                          </a:ln>
                          <a:solidFill>
                            <a:schemeClr val="dk1"/>
                          </a:solidFill>
                          <a:effectLst/>
                          <a:latin typeface="+mn-lt"/>
                          <a:ea typeface="+mn-ea"/>
                          <a:cs typeface="+mn-cs"/>
                        </a:rPr>
                        <a:t>450 Mbps)</a:t>
                      </a:r>
                    </a:p>
                  </a:txBody>
                  <a:tcPr anchor="ctr"/>
                </a:tc>
              </a:tr>
              <a:tr h="370840">
                <a:tc>
                  <a:txBody>
                    <a:bodyPr/>
                    <a:lstStyle/>
                    <a:p>
                      <a:r>
                        <a:rPr lang="en-US" sz="1200" b="1" dirty="0" smtClean="0">
                          <a:solidFill>
                            <a:srgbClr val="FFFFFF"/>
                          </a:solidFill>
                        </a:rPr>
                        <a:t>Radio 2</a:t>
                      </a: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100" u="none" strike="noStrike" kern="1200" cap="none" normalizeH="0" baseline="0" dirty="0" smtClean="0">
                          <a:ln>
                            <a:noFill/>
                          </a:ln>
                          <a:solidFill>
                            <a:schemeClr val="dk1"/>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2.4/5GHz a/b/g/n (up to 300 Mbps)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2.4/5GHz a/b/g/n/ac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(up to 867 Mbps)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2.4/5GHz a/b/g/n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(up to 450 Mbps) </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5GHz a/n/ac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(up to 1300 Mbps) </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5GHz a/n/ac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(up to 1300 Mbps) </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802.3af</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802.3af</a:t>
                      </a:r>
                      <a:endParaRPr kumimoji="0" lang="en-US" sz="1100" u="none" strike="noStrike" kern="1200" cap="none" normalizeH="0" baseline="0" dirty="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802.3af</a:t>
                      </a:r>
                      <a:endParaRPr kumimoji="0" lang="en-US" sz="1100" u="none" strike="noStrike" kern="1200" cap="none" normalizeH="0" baseline="0" dirty="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802.3af</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802.3af</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802.3af</a:t>
                      </a: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2 internal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4 internal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4 internal/ 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6 internal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6 internal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u="none" strike="noStrike" kern="1200" cap="none" normalizeH="0" baseline="0" dirty="0" smtClean="0">
                          <a:ln>
                            <a:noFill/>
                          </a:ln>
                          <a:solidFill>
                            <a:schemeClr val="dk1"/>
                          </a:solidFill>
                          <a:effectLst/>
                          <a:latin typeface="+mn-lt"/>
                          <a:ea typeface="+mn-ea"/>
                          <a:cs typeface="+mn-cs"/>
                        </a:rPr>
                        <a:t>6 internal</a:t>
                      </a: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4x FE RJ45 LAN</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1 x GE RJ45</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1 x GE RJ45</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 x GE RJ45</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2 x GE RJ45</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1 x GE RJ45</a:t>
                      </a: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kern="1200" cap="none" normalizeH="0" baseline="0" dirty="0" smtClean="0">
                          <a:ln>
                            <a:noFill/>
                          </a:ln>
                          <a:solidFill>
                            <a:schemeClr val="dk1"/>
                          </a:solidFill>
                          <a:effectLst/>
                          <a:latin typeface="+mn-lt"/>
                          <a:ea typeface="+mn-ea"/>
                          <a:cs typeface="+mn-cs"/>
                        </a:rPr>
                        <a:t>-</a:t>
                      </a:r>
                    </a:p>
                  </a:txBody>
                  <a:tcPr anchor="ctr"/>
                </a:tc>
              </a:tr>
            </a:tbl>
          </a:graphicData>
        </a:graphic>
      </p:graphicFrame>
    </p:spTree>
    <p:extLst>
      <p:ext uri="{BB962C8B-B14F-4D97-AF65-F5344CB8AC3E}">
        <p14:creationId xmlns:p14="http://schemas.microsoft.com/office/powerpoint/2010/main" val="2416941604"/>
      </p:ext>
    </p:extLst>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4040501826"/>
              </p:ext>
            </p:extLst>
          </p:nvPr>
        </p:nvGraphicFramePr>
        <p:xfrm>
          <a:off x="304796" y="1295400"/>
          <a:ext cx="8382002" cy="4587486"/>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2203767"/>
                <a:gridCol w="1235647"/>
                <a:gridCol w="1235647"/>
                <a:gridCol w="1235647"/>
                <a:gridCol w="1235647"/>
                <a:gridCol w="1235647"/>
              </a:tblGrid>
              <a:tr h="370840">
                <a:tc>
                  <a:txBody>
                    <a:bodyPr/>
                    <a:lstStyle/>
                    <a:p>
                      <a:endParaRPr lang="en-US" sz="14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FAP-112D</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FAP-224D</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FAP-222C</a:t>
                      </a:r>
                    </a:p>
                  </a:txBody>
                  <a:tcPr anchor="ctr"/>
                </a:tc>
              </a:tr>
              <a:tr h="370840">
                <a:tc>
                  <a:txBody>
                    <a:bodyPr/>
                    <a:lstStyle/>
                    <a:p>
                      <a:r>
                        <a:rPr lang="en-US" sz="1200" b="1" dirty="0" smtClean="0">
                          <a:solidFill>
                            <a:srgbClr val="FFFFFF"/>
                          </a:solidFill>
                        </a:rPr>
                        <a:t>Use Case</a:t>
                      </a: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Low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Low density outdoor, POE pass-through for IP CCTV cameras.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High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High density 802.11ac outdoor</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smtClean="0">
                          <a:ln>
                            <a:noFill/>
                          </a:ln>
                          <a:solidFill>
                            <a:srgbClr val="131313"/>
                          </a:solidFill>
                          <a:effectLst/>
                          <a:latin typeface="+mn-lt"/>
                          <a:ea typeface="+mn-ea"/>
                          <a:cs typeface="+mn-cs"/>
                        </a:rPr>
                        <a:t>Outdoor IP55 Rated, wall or pole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smtClean="0">
                          <a:ln>
                            <a:noFill/>
                          </a:ln>
                          <a:solidFill>
                            <a:srgbClr val="131313"/>
                          </a:solidFill>
                          <a:effectLst/>
                          <a:latin typeface="+mn-lt"/>
                          <a:ea typeface="+mn-ea"/>
                          <a:cs typeface="+mn-cs"/>
                        </a:rPr>
                        <a:t>Outdoor IP55 Rated, wall or pole mount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Outdoor IP66 Rated, wall or pole mount</a:t>
                      </a:r>
                    </a:p>
                  </a:txBody>
                  <a:tcPr anchor="ctr"/>
                </a:tc>
                <a:tc>
                  <a:txBody>
                    <a:bodyPr/>
                    <a:lstStyle/>
                    <a:p>
                      <a:pPr algn="ctr"/>
                      <a:r>
                        <a:rPr kumimoji="0" lang="en-US" sz="1100" b="0" i="0" u="none" strike="noStrike" kern="1200" cap="none" normalizeH="0" baseline="0" dirty="0" smtClean="0">
                          <a:ln>
                            <a:noFill/>
                          </a:ln>
                          <a:solidFill>
                            <a:srgbClr val="131313"/>
                          </a:solidFill>
                          <a:effectLst/>
                          <a:latin typeface="+mn-lt"/>
                          <a:ea typeface="+mn-ea"/>
                          <a:cs typeface="+mn-cs"/>
                        </a:rPr>
                        <a:t>Outdoor IP67 Rated, wall or pole mount</a:t>
                      </a:r>
                    </a:p>
                  </a:txBody>
                  <a:tcPr anchor="ctr"/>
                </a:tc>
                <a:tc>
                  <a:txBody>
                    <a:bodyPr/>
                    <a:lstStyle/>
                    <a:p>
                      <a:pPr algn="ctr"/>
                      <a:r>
                        <a:rPr kumimoji="0" lang="en-US" sz="1100" b="0" i="0" u="none" strike="noStrike" kern="1200" cap="none" normalizeH="0" baseline="0" dirty="0" smtClean="0">
                          <a:ln>
                            <a:noFill/>
                          </a:ln>
                          <a:solidFill>
                            <a:srgbClr val="131313"/>
                          </a:solidFill>
                          <a:effectLst/>
                          <a:latin typeface="+mn-lt"/>
                          <a:ea typeface="+mn-ea"/>
                          <a:cs typeface="+mn-cs"/>
                        </a:rPr>
                        <a:t>Outdoor IP67 Rated, wall or pole mount</a:t>
                      </a:r>
                    </a:p>
                  </a:txBody>
                  <a:tcPr anchor="ctr"/>
                </a:tc>
              </a:tr>
              <a:tr h="299966">
                <a:tc>
                  <a:txBody>
                    <a:bodyPr/>
                    <a:lstStyle/>
                    <a:p>
                      <a:r>
                        <a:rPr lang="fr-FR" sz="1200" dirty="0" err="1" smtClean="0"/>
                        <a:t>Rx</a:t>
                      </a:r>
                      <a:r>
                        <a:rPr lang="fr-FR" sz="1200" dirty="0" smtClean="0"/>
                        <a:t> / </a:t>
                      </a:r>
                      <a:r>
                        <a:rPr lang="fr-FR" sz="1200" dirty="0" err="1" smtClean="0"/>
                        <a:t>Tx</a:t>
                      </a:r>
                      <a:endParaRPr lang="en-US" sz="1200" b="1" dirty="0">
                        <a:solidFill>
                          <a:srgbClr val="FFFFFF"/>
                        </a:solidFill>
                      </a:endParaRPr>
                    </a:p>
                  </a:txBody>
                  <a:tcPr anchor="ctr">
                    <a:solidFill>
                      <a:srgbClr val="465B6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noProof="0" dirty="0" smtClean="0">
                          <a:ln>
                            <a:noFill/>
                          </a:ln>
                          <a:solidFill>
                            <a:srgbClr val="131313"/>
                          </a:solidFill>
                          <a:effectLst/>
                          <a:latin typeface="+mn-lt"/>
                          <a:ea typeface="+mn-ea"/>
                          <a:cs typeface="+mn-cs"/>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2x2</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100" b="0" i="0" u="none" strike="noStrike" kern="1200" cap="none" normalizeH="0" baseline="0" dirty="0" smtClean="0">
                          <a:ln>
                            <a:noFill/>
                          </a:ln>
                          <a:solidFill>
                            <a:srgbClr val="131313"/>
                          </a:solidFill>
                          <a:effectLst/>
                          <a:latin typeface="+mn-lt"/>
                          <a:ea typeface="+mn-ea"/>
                          <a:cs typeface="+mn-cs"/>
                        </a:rPr>
                        <a:t>2x2</a:t>
                      </a:r>
                    </a:p>
                  </a:txBody>
                  <a:tcPr anchor="ctr"/>
                </a:tc>
                <a:tc>
                  <a:txBody>
                    <a:bodyPr/>
                    <a:lstStyle/>
                    <a:p>
                      <a:pPr algn="ctr"/>
                      <a:r>
                        <a:rPr kumimoji="0" lang="en-US" sz="1100" b="0" i="0" u="none" strike="noStrike" kern="1200" cap="none" normalizeH="0" baseline="0" dirty="0" smtClean="0">
                          <a:ln>
                            <a:noFill/>
                          </a:ln>
                          <a:solidFill>
                            <a:srgbClr val="131313"/>
                          </a:solidFill>
                          <a:effectLst/>
                          <a:latin typeface="+mn-lt"/>
                          <a:ea typeface="+mn-ea"/>
                          <a:cs typeface="+mn-cs"/>
                        </a:rPr>
                        <a:t>2x2</a:t>
                      </a:r>
                      <a:endParaRPr kumimoji="0" lang="en-US" sz="1100" b="0" i="0" u="none" strike="noStrike" kern="1200" cap="none" normalizeH="0" baseline="0" dirty="0">
                        <a:ln>
                          <a:noFill/>
                        </a:ln>
                        <a:solidFill>
                          <a:srgbClr val="131313"/>
                        </a:solidFill>
                        <a:effectLst/>
                        <a:latin typeface="+mn-lt"/>
                        <a:ea typeface="+mn-ea"/>
                        <a:cs typeface="+mn-cs"/>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rgbClr val="465B6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(up to 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noProof="0" dirty="0" smtClean="0">
                          <a:ln>
                            <a:noFill/>
                          </a:ln>
                          <a:solidFill>
                            <a:srgbClr val="131313"/>
                          </a:solidFill>
                          <a:effectLst/>
                          <a:latin typeface="+mn-lt"/>
                          <a:ea typeface="+mn-ea"/>
                          <a:cs typeface="+mn-cs"/>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(up to 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100" b="0" i="0" u="none" strike="noStrike" kern="1200" cap="none" normalizeH="0" baseline="0" dirty="0" smtClean="0">
                          <a:ln>
                            <a:noFill/>
                          </a:ln>
                          <a:solidFill>
                            <a:srgbClr val="131313"/>
                          </a:solidFill>
                          <a:effectLst/>
                          <a:latin typeface="+mn-lt"/>
                          <a:ea typeface="+mn-ea"/>
                          <a:cs typeface="+mn-cs"/>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(up to 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100" b="0" i="0" u="none" strike="noStrike" kern="1200" cap="none" normalizeH="0" baseline="0" dirty="0" smtClean="0">
                          <a:ln>
                            <a:noFill/>
                          </a:ln>
                          <a:solidFill>
                            <a:srgbClr val="131313"/>
                          </a:solidFill>
                          <a:effectLst/>
                          <a:latin typeface="+mn-lt"/>
                          <a:ea typeface="+mn-ea"/>
                          <a:cs typeface="+mn-cs"/>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(up to 300Mbps)</a:t>
                      </a:r>
                    </a:p>
                  </a:txBody>
                  <a:tcPr anchor="ctr"/>
                </a:tc>
                <a:tc>
                  <a:txBody>
                    <a:bodyPr/>
                    <a:lstStyle/>
                    <a:p>
                      <a:pPr algn="ctr"/>
                      <a:r>
                        <a:rPr kumimoji="0" lang="en-US" sz="1100" b="0" i="0" u="none" strike="noStrike" kern="1200" cap="none" normalizeH="0" baseline="0" noProof="0" dirty="0" smtClean="0">
                          <a:ln>
                            <a:noFill/>
                          </a:ln>
                          <a:solidFill>
                            <a:srgbClr val="131313"/>
                          </a:solidFill>
                          <a:effectLst/>
                          <a:latin typeface="+mn-lt"/>
                          <a:ea typeface="+mn-ea"/>
                          <a:cs typeface="+mn-cs"/>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(up to 300 Mbps)</a:t>
                      </a:r>
                    </a:p>
                  </a:txBody>
                  <a:tcPr anchor="ctr"/>
                </a:tc>
              </a:tr>
              <a:tr h="370840">
                <a:tc>
                  <a:txBody>
                    <a:bodyPr/>
                    <a:lstStyle/>
                    <a:p>
                      <a:r>
                        <a:rPr lang="en-US" sz="1200" b="1" dirty="0" smtClean="0">
                          <a:solidFill>
                            <a:srgbClr val="FFFFFF"/>
                          </a:solidFill>
                        </a:rPr>
                        <a:t>Radio 2</a:t>
                      </a:r>
                    </a:p>
                  </a:txBody>
                  <a:tcPr anchor="ctr">
                    <a:solidFill>
                      <a:srgbClr val="465B6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noProof="0" dirty="0" smtClean="0">
                          <a:ln>
                            <a:noFill/>
                          </a:ln>
                          <a:solidFill>
                            <a:srgbClr val="131313"/>
                          </a:solidFill>
                          <a:effectLst/>
                          <a:latin typeface="+mn-lt"/>
                          <a:ea typeface="+mn-ea"/>
                          <a:cs typeface="+mn-cs"/>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100" b="0" i="0" u="none" strike="noStrike" kern="1200" cap="none" normalizeH="0" baseline="0" dirty="0" smtClean="0">
                          <a:ln>
                            <a:noFill/>
                          </a:ln>
                          <a:solidFill>
                            <a:srgbClr val="131313"/>
                          </a:solidFill>
                          <a:effectLst/>
                          <a:latin typeface="+mn-lt"/>
                          <a:ea typeface="+mn-ea"/>
                          <a:cs typeface="+mn-cs"/>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100" b="0" i="0" u="none" strike="noStrike" kern="1200" cap="none" normalizeH="0" baseline="0" dirty="0" smtClean="0">
                          <a:ln>
                            <a:noFill/>
                          </a:ln>
                          <a:solidFill>
                            <a:srgbClr val="131313"/>
                          </a:solidFill>
                          <a:effectLst/>
                          <a:latin typeface="+mn-lt"/>
                          <a:ea typeface="+mn-ea"/>
                          <a:cs typeface="+mn-cs"/>
                        </a:rPr>
                        <a:t>(up to 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100" b="0" i="0" u="none" strike="noStrike" kern="1200" cap="none" normalizeH="0" baseline="0" dirty="0" smtClean="0">
                          <a:ln>
                            <a:noFill/>
                          </a:ln>
                          <a:solidFill>
                            <a:srgbClr val="131313"/>
                          </a:solidFill>
                          <a:effectLst/>
                          <a:latin typeface="+mn-lt"/>
                          <a:ea typeface="+mn-ea"/>
                          <a:cs typeface="+mn-cs"/>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100" b="0" i="0" u="none" strike="noStrike" kern="1200" cap="none" normalizeH="0" baseline="0" dirty="0" smtClean="0">
                          <a:ln>
                            <a:noFill/>
                          </a:ln>
                          <a:solidFill>
                            <a:srgbClr val="131313"/>
                          </a:solidFill>
                          <a:effectLst/>
                          <a:latin typeface="+mn-lt"/>
                          <a:ea typeface="+mn-ea"/>
                          <a:cs typeface="+mn-cs"/>
                        </a:rPr>
                        <a:t>up to (300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noProof="0" dirty="0" smtClean="0">
                          <a:ln>
                            <a:noFill/>
                          </a:ln>
                          <a:solidFill>
                            <a:srgbClr val="131313"/>
                          </a:solidFill>
                          <a:effectLst/>
                          <a:latin typeface="+mn-lt"/>
                          <a:ea typeface="+mn-ea"/>
                          <a:cs typeface="+mn-cs"/>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normalizeH="0" baseline="0" noProof="0" dirty="0" smtClean="0">
                          <a:ln>
                            <a:noFill/>
                          </a:ln>
                          <a:solidFill>
                            <a:srgbClr val="131313"/>
                          </a:solidFill>
                          <a:effectLst/>
                          <a:latin typeface="+mn-lt"/>
                          <a:ea typeface="+mn-ea"/>
                          <a:cs typeface="+mn-cs"/>
                        </a:rPr>
                        <a:t>(</a:t>
                      </a:r>
                      <a:r>
                        <a:rPr kumimoji="0" lang="en-US" sz="1100" b="0" i="0" u="none" strike="noStrike" kern="1200" cap="none" normalizeH="0" baseline="0" dirty="0" smtClean="0">
                          <a:ln>
                            <a:noFill/>
                          </a:ln>
                          <a:solidFill>
                            <a:srgbClr val="131313"/>
                          </a:solidFill>
                          <a:effectLst/>
                          <a:latin typeface="+mn-lt"/>
                          <a:ea typeface="+mn-ea"/>
                          <a:cs typeface="+mn-cs"/>
                        </a:rPr>
                        <a:t>up to </a:t>
                      </a:r>
                      <a:r>
                        <a:rPr kumimoji="0" lang="en-US" sz="1100" b="0" i="0" u="none" strike="noStrike" kern="1200" cap="none" normalizeH="0" baseline="0" noProof="0" dirty="0" smtClean="0">
                          <a:ln>
                            <a:noFill/>
                          </a:ln>
                          <a:solidFill>
                            <a:srgbClr val="131313"/>
                          </a:solidFill>
                          <a:effectLst/>
                          <a:latin typeface="+mn-lt"/>
                          <a:ea typeface="+mn-ea"/>
                          <a:cs typeface="+mn-cs"/>
                        </a:rPr>
                        <a:t>867 Mbps)</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rgbClr val="465B6D"/>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802.3af</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802.3af</a:t>
                      </a:r>
                    </a:p>
                  </a:txBody>
                  <a:tcPr anchor="ctr"/>
                </a:tc>
                <a:tc>
                  <a:txBody>
                    <a:bodyPr/>
                    <a:lstStyle/>
                    <a:p>
                      <a:pPr algn="ctr"/>
                      <a:r>
                        <a:rPr kumimoji="0" lang="en-US" sz="1100" b="0" i="0" u="none" strike="noStrike" kern="1200" cap="none" normalizeH="0" baseline="0" dirty="0" smtClean="0">
                          <a:ln>
                            <a:noFill/>
                          </a:ln>
                          <a:solidFill>
                            <a:srgbClr val="131313"/>
                          </a:solidFill>
                          <a:effectLst/>
                          <a:latin typeface="+mn-lt"/>
                          <a:ea typeface="+mn-ea"/>
                          <a:cs typeface="+mn-cs"/>
                        </a:rPr>
                        <a:t>802.3af</a:t>
                      </a:r>
                      <a:endParaRPr kumimoji="0" lang="en-US" sz="1100" b="0" i="0" u="none" strike="noStrike" kern="1200" cap="none" normalizeH="0" baseline="0" dirty="0">
                        <a:ln>
                          <a:noFill/>
                        </a:ln>
                        <a:solidFill>
                          <a:srgbClr val="131313"/>
                        </a:solidFill>
                        <a:effectLst/>
                        <a:latin typeface="+mn-lt"/>
                        <a:ea typeface="+mn-ea"/>
                        <a:cs typeface="+mn-cs"/>
                      </a:endParaRPr>
                    </a:p>
                  </a:txBody>
                  <a:tcPr anchor="ctr"/>
                </a:tc>
                <a:tc>
                  <a:txBody>
                    <a:bodyPr/>
                    <a:lstStyle/>
                    <a:p>
                      <a:pPr algn="ctr"/>
                      <a:r>
                        <a:rPr kumimoji="0" lang="en-US" sz="1100" b="0" i="0" u="none" strike="noStrike" kern="1200" cap="none" normalizeH="0" baseline="0" dirty="0" smtClean="0">
                          <a:ln>
                            <a:noFill/>
                          </a:ln>
                          <a:solidFill>
                            <a:srgbClr val="131313"/>
                          </a:solidFill>
                          <a:effectLst/>
                          <a:latin typeface="+mn-lt"/>
                          <a:ea typeface="+mn-ea"/>
                          <a:cs typeface="+mn-cs"/>
                        </a:rPr>
                        <a:t>802.3at</a:t>
                      </a:r>
                      <a:endParaRPr kumimoji="0" lang="en-US" sz="1100" b="0" i="0" u="none" strike="noStrike" kern="1200" cap="none" normalizeH="0" baseline="0" dirty="0">
                        <a:ln>
                          <a:noFill/>
                        </a:ln>
                        <a:solidFill>
                          <a:srgbClr val="131313"/>
                        </a:solidFill>
                        <a:effectLst/>
                        <a:latin typeface="+mn-lt"/>
                        <a:ea typeface="+mn-ea"/>
                        <a:cs typeface="+mn-cs"/>
                      </a:endParaRPr>
                    </a:p>
                  </a:txBody>
                  <a:tcPr anchor="ctr"/>
                </a:tc>
                <a:tc>
                  <a:txBody>
                    <a:bodyPr/>
                    <a:lstStyle/>
                    <a:p>
                      <a:pPr algn="ctr"/>
                      <a:r>
                        <a:rPr kumimoji="0" lang="en-US" sz="1100" b="0" i="0" u="none" strike="noStrike" kern="1200" cap="none" normalizeH="0" baseline="0" dirty="0" smtClean="0">
                          <a:ln>
                            <a:noFill/>
                          </a:ln>
                          <a:solidFill>
                            <a:srgbClr val="131313"/>
                          </a:solidFill>
                          <a:effectLst/>
                          <a:latin typeface="+mn-lt"/>
                          <a:ea typeface="+mn-ea"/>
                          <a:cs typeface="+mn-cs"/>
                        </a:rPr>
                        <a:t>802.3at</a:t>
                      </a:r>
                      <a:endParaRPr kumimoji="0" lang="en-US" sz="1100" b="0" i="0" u="none" strike="noStrike" kern="1200" cap="none" normalizeH="0" baseline="0" dirty="0">
                        <a:ln>
                          <a:noFill/>
                        </a:ln>
                        <a:solidFill>
                          <a:srgbClr val="131313"/>
                        </a:solidFill>
                        <a:effectLst/>
                        <a:latin typeface="+mn-lt"/>
                        <a:ea typeface="+mn-ea"/>
                        <a:cs typeface="+mn-cs"/>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1 internal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1 internal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4 external </a:t>
                      </a:r>
                      <a:br>
                        <a:rPr kumimoji="0" lang="en-GB" sz="1100" b="0" i="0" u="none" strike="noStrike" kern="1200" cap="none" normalizeH="0" baseline="0" dirty="0" smtClean="0">
                          <a:ln>
                            <a:noFill/>
                          </a:ln>
                          <a:solidFill>
                            <a:srgbClr val="131313"/>
                          </a:solidFill>
                          <a:effectLst/>
                          <a:latin typeface="+mn-lt"/>
                          <a:ea typeface="+mn-ea"/>
                          <a:cs typeface="+mn-cs"/>
                        </a:rPr>
                      </a:br>
                      <a:r>
                        <a:rPr kumimoji="0" lang="en-GB" sz="1100" b="0" i="0" u="none" strike="noStrike" kern="1200" cap="none" normalizeH="0" baseline="0" dirty="0" smtClean="0">
                          <a:ln>
                            <a:noFill/>
                          </a:ln>
                          <a:solidFill>
                            <a:srgbClr val="131313"/>
                          </a:solidFill>
                          <a:effectLst/>
                          <a:latin typeface="+mn-lt"/>
                          <a:ea typeface="+mn-ea"/>
                          <a:cs typeface="+mn-cs"/>
                        </a:rPr>
                        <a:t>(RP-SMA )</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4 external </a:t>
                      </a:r>
                      <a:br>
                        <a:rPr kumimoji="0" lang="en-GB" sz="1100" b="0" i="0" u="none" strike="noStrike" kern="1200" cap="none" normalizeH="0" baseline="0" dirty="0" smtClean="0">
                          <a:ln>
                            <a:noFill/>
                          </a:ln>
                          <a:solidFill>
                            <a:srgbClr val="131313"/>
                          </a:solidFill>
                          <a:effectLst/>
                          <a:latin typeface="+mn-lt"/>
                          <a:ea typeface="+mn-ea"/>
                          <a:cs typeface="+mn-cs"/>
                        </a:rPr>
                      </a:br>
                      <a:r>
                        <a:rPr kumimoji="0" lang="en-GB" sz="1100" b="0" i="0" u="none" strike="noStrike" kern="1200" cap="none" normalizeH="0" baseline="0" dirty="0" smtClean="0">
                          <a:ln>
                            <a:noFill/>
                          </a:ln>
                          <a:solidFill>
                            <a:srgbClr val="131313"/>
                          </a:solidFill>
                          <a:effectLst/>
                          <a:latin typeface="+mn-lt"/>
                          <a:ea typeface="+mn-ea"/>
                          <a:cs typeface="+mn-cs"/>
                        </a:rPr>
                        <a:t>(N-Type)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4 external </a:t>
                      </a:r>
                      <a:br>
                        <a:rPr kumimoji="0" lang="en-GB" sz="1100" b="0" i="0" u="none" strike="noStrike" kern="1200" cap="none" normalizeH="0" baseline="0" dirty="0" smtClean="0">
                          <a:ln>
                            <a:noFill/>
                          </a:ln>
                          <a:solidFill>
                            <a:srgbClr val="131313"/>
                          </a:solidFill>
                          <a:effectLst/>
                          <a:latin typeface="+mn-lt"/>
                          <a:ea typeface="+mn-ea"/>
                          <a:cs typeface="+mn-cs"/>
                        </a:rPr>
                      </a:br>
                      <a:r>
                        <a:rPr kumimoji="0" lang="en-GB" sz="1100" b="0" i="0" u="none" strike="noStrike" kern="1200" cap="none" normalizeH="0" baseline="0" dirty="0" smtClean="0">
                          <a:ln>
                            <a:noFill/>
                          </a:ln>
                          <a:solidFill>
                            <a:srgbClr val="131313"/>
                          </a:solidFill>
                          <a:effectLst/>
                          <a:latin typeface="+mn-lt"/>
                          <a:ea typeface="+mn-ea"/>
                          <a:cs typeface="+mn-cs"/>
                        </a:rPr>
                        <a:t>(N-Type)</a:t>
                      </a: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2x FE RJ45</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2x FE RJ45</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1 x GE RJ45</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1 x GE RJ45</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1 x GE RJ45</a:t>
                      </a: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a:t>
                      </a:r>
                    </a:p>
                  </a:txBody>
                  <a:tcPr anchor="ctr"/>
                </a:tc>
              </a:tr>
            </a:tbl>
          </a:graphicData>
        </a:graphic>
      </p:graphicFrame>
    </p:spTree>
    <p:extLst>
      <p:ext uri="{BB962C8B-B14F-4D97-AF65-F5344CB8AC3E}">
        <p14:creationId xmlns:p14="http://schemas.microsoft.com/office/powerpoint/2010/main" val="598341502"/>
      </p:ext>
    </p:extLst>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36020759"/>
              </p:ext>
            </p:extLst>
          </p:nvPr>
        </p:nvGraphicFramePr>
        <p:xfrm>
          <a:off x="381000" y="1219200"/>
          <a:ext cx="8534398" cy="4363966"/>
        </p:xfrm>
        <a:graphic>
          <a:graphicData uri="http://schemas.openxmlformats.org/drawingml/2006/table">
            <a:tbl>
              <a:tblPr firstRow="1" firstCol="1" bandRow="1">
                <a:effectLst>
                  <a:outerShdw blurRad="254000" dist="38100" dir="2700000" algn="tl" rotWithShape="0">
                    <a:srgbClr val="000000">
                      <a:alpha val="43000"/>
                    </a:srgbClr>
                  </a:outerShdw>
                </a:effectLst>
                <a:tableStyleId>{073A0DAA-6AF3-43AB-8588-CEC1D06C72B9}</a:tableStyleId>
              </a:tblPr>
              <a:tblGrid>
                <a:gridCol w="1938093"/>
                <a:gridCol w="1319261"/>
                <a:gridCol w="1319261"/>
                <a:gridCol w="1319261"/>
                <a:gridCol w="1319261"/>
                <a:gridCol w="1319261"/>
              </a:tblGrid>
              <a:tr h="370840">
                <a:tc>
                  <a:txBody>
                    <a:bodyPr/>
                    <a:lstStyle/>
                    <a:p>
                      <a:endParaRPr lang="en-US" sz="1400" dirty="0"/>
                    </a:p>
                  </a:txBody>
                  <a:tcPr anchor="ctr"/>
                </a:tc>
                <a:tc>
                  <a:txBody>
                    <a:bodyPr/>
                    <a:lstStyle/>
                    <a:p>
                      <a:pPr algn="ctr"/>
                      <a:r>
                        <a:rPr lang="en-US" sz="1100" dirty="0" smtClean="0"/>
                        <a:t>FAP-11C</a:t>
                      </a:r>
                    </a:p>
                  </a:txBody>
                  <a:tcPr anchor="ctr"/>
                </a:tc>
                <a:tc>
                  <a:txBody>
                    <a:bodyPr/>
                    <a:lstStyle/>
                    <a:p>
                      <a:pPr algn="ctr"/>
                      <a:r>
                        <a:rPr lang="en-US" sz="1100" dirty="0" smtClean="0"/>
                        <a:t>FAP-14C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FAP-21D</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FAP-28C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FAP-25D</a:t>
                      </a:r>
                    </a:p>
                  </a:txBody>
                  <a:tcPr anchor="ctr"/>
                </a:tc>
              </a:tr>
              <a:tr h="370840">
                <a:tc>
                  <a:txBody>
                    <a:bodyPr/>
                    <a:lstStyle/>
                    <a:p>
                      <a:r>
                        <a:rPr lang="en-US" sz="1200" b="1" dirty="0" smtClean="0">
                          <a:solidFill>
                            <a:srgbClr val="FFFFFF"/>
                          </a:solidFill>
                        </a:rPr>
                        <a:t>Use Case</a:t>
                      </a: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Portable AP for traveller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err="1" smtClean="0">
                          <a:ln>
                            <a:noFill/>
                          </a:ln>
                          <a:solidFill>
                            <a:srgbClr val="131313"/>
                          </a:solidFill>
                          <a:effectLst/>
                          <a:latin typeface="+mn-lt"/>
                          <a:ea typeface="+mn-ea"/>
                          <a:cs typeface="+mn-cs"/>
                        </a:rPr>
                        <a:t>FortiPresence</a:t>
                      </a:r>
                      <a:r>
                        <a:rPr kumimoji="0" lang="en-US" sz="1100" b="0" i="0" u="none" strike="noStrike" kern="1200" cap="none" normalizeH="0" baseline="0" dirty="0" smtClean="0">
                          <a:ln>
                            <a:noFill/>
                          </a:ln>
                          <a:solidFill>
                            <a:srgbClr val="131313"/>
                          </a:solidFill>
                          <a:effectLst/>
                          <a:latin typeface="+mn-lt"/>
                          <a:ea typeface="+mn-ea"/>
                          <a:cs typeface="+mn-cs"/>
                        </a:rPr>
                        <a:t> Sensor or Travel/SOHO (USB powered)</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Hotels/Hospitality desktop</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normalizeH="0" baseline="0" dirty="0" smtClean="0">
                          <a:ln>
                            <a:noFill/>
                          </a:ln>
                          <a:solidFill>
                            <a:srgbClr val="131313"/>
                          </a:solidFill>
                          <a:effectLst/>
                          <a:latin typeface="+mn-lt"/>
                          <a:ea typeface="+mn-ea"/>
                          <a:cs typeface="+mn-cs"/>
                        </a:rPr>
                        <a:t>Small, portable</a:t>
                      </a:r>
                      <a:endParaRPr kumimoji="0" lang="en-GB" sz="1100" b="0" i="0" u="none" strike="noStrike" kern="1200" cap="none" normalizeH="0" baseline="0" dirty="0" smtClean="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normalizeH="0" baseline="0" dirty="0" smtClean="0">
                          <a:ln>
                            <a:noFill/>
                          </a:ln>
                          <a:solidFill>
                            <a:srgbClr val="131313"/>
                          </a:solidFill>
                          <a:effectLst/>
                          <a:latin typeface="+mn-lt"/>
                          <a:ea typeface="+mn-ea"/>
                          <a:cs typeface="+mn-cs"/>
                        </a:rPr>
                        <a:t>Desktop</a:t>
                      </a:r>
                      <a:endParaRPr kumimoji="0" lang="en-GB" sz="1100" b="0" i="0" u="none" strike="noStrike" kern="1200" cap="none" normalizeH="0" baseline="0" dirty="0" smtClean="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normalizeH="0" baseline="0" dirty="0" smtClean="0">
                          <a:ln>
                            <a:noFill/>
                          </a:ln>
                          <a:solidFill>
                            <a:srgbClr val="131313"/>
                          </a:solidFill>
                          <a:effectLst/>
                          <a:latin typeface="+mn-lt"/>
                          <a:ea typeface="+mn-ea"/>
                          <a:cs typeface="+mn-cs"/>
                        </a:rPr>
                        <a:t>Small, portable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normalizeH="0" baseline="0" dirty="0" smtClean="0">
                          <a:ln>
                            <a:noFill/>
                          </a:ln>
                          <a:solidFill>
                            <a:srgbClr val="131313"/>
                          </a:solidFill>
                          <a:effectLst/>
                          <a:latin typeface="+mn-lt"/>
                          <a:ea typeface="+mn-ea"/>
                          <a:cs typeface="+mn-cs"/>
                        </a:rPr>
                        <a:t>Desktop</a:t>
                      </a:r>
                      <a:endParaRPr kumimoji="0" lang="en-GB" sz="1100" b="0" i="0" u="none" strike="noStrike" kern="1200" cap="none" normalizeH="0" baseline="0" dirty="0" smtClean="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normalizeH="0" baseline="0" dirty="0" smtClean="0">
                          <a:ln>
                            <a:noFill/>
                          </a:ln>
                          <a:solidFill>
                            <a:srgbClr val="131313"/>
                          </a:solidFill>
                          <a:effectLst/>
                          <a:latin typeface="+mn-lt"/>
                          <a:ea typeface="+mn-ea"/>
                          <a:cs typeface="+mn-cs"/>
                        </a:rPr>
                        <a:t>Small, portable</a:t>
                      </a:r>
                      <a:endParaRPr kumimoji="0" lang="en-GB" sz="1100" b="0" i="0" u="none" strike="noStrike" kern="1200" cap="none" normalizeH="0" baseline="0" dirty="0" smtClean="0">
                        <a:ln>
                          <a:noFill/>
                        </a:ln>
                        <a:solidFill>
                          <a:srgbClr val="131313"/>
                        </a:solidFill>
                        <a:effectLst/>
                        <a:latin typeface="+mn-lt"/>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normalizeH="0" baseline="0" dirty="0" smtClean="0">
                          <a:ln>
                            <a:noFill/>
                          </a:ln>
                          <a:solidFill>
                            <a:srgbClr val="131313"/>
                          </a:solidFill>
                          <a:effectLst/>
                          <a:latin typeface="+mn-lt"/>
                          <a:ea typeface="+mn-ea"/>
                          <a:cs typeface="+mn-cs"/>
                        </a:rPr>
                        <a:t>Powerstrip design</a:t>
                      </a:r>
                      <a:endParaRPr kumimoji="0" lang="en-GB" sz="1100" b="0" i="0" u="none" strike="noStrike" kern="1200" cap="none" normalizeH="0" baseline="0" dirty="0" smtClean="0">
                        <a:ln>
                          <a:noFill/>
                        </a:ln>
                        <a:solidFill>
                          <a:srgbClr val="131313"/>
                        </a:solidFill>
                        <a:effectLst/>
                        <a:latin typeface="+mn-lt"/>
                        <a:ea typeface="+mn-ea"/>
                        <a:cs typeface="+mn-cs"/>
                      </a:endParaRPr>
                    </a:p>
                  </a:txBody>
                  <a:tcPr anchor="ctr"/>
                </a:tc>
              </a:tr>
              <a:tr h="299966">
                <a:tc>
                  <a:txBody>
                    <a:bodyPr/>
                    <a:lstStyle/>
                    <a:p>
                      <a:r>
                        <a:rPr lang="fr-FR" sz="1200" dirty="0" smtClean="0"/>
                        <a:t>Rx / Tx</a:t>
                      </a:r>
                      <a:endParaRPr lang="fr-FR" sz="1200" b="1" dirty="0" smtClean="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2x2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2x2</a:t>
                      </a:r>
                      <a:endParaRPr kumimoji="0" lang="en-GB" sz="1100" b="0" i="0" u="none" strike="noStrike" kern="1200" cap="none" normalizeH="0" baseline="0" dirty="0" smtClean="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2x2</a:t>
                      </a:r>
                      <a:endParaRPr kumimoji="0" lang="en-GB" sz="1100" b="0" i="0" u="none" strike="noStrike" kern="1200" cap="none" normalizeH="0" baseline="0" dirty="0" smtClean="0">
                        <a:ln>
                          <a:noFill/>
                        </a:ln>
                        <a:solidFill>
                          <a:srgbClr val="131313"/>
                        </a:solidFill>
                        <a:effectLst/>
                        <a:latin typeface="+mn-lt"/>
                        <a:ea typeface="+mn-ea"/>
                        <a:cs typeface="+mn-cs"/>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2.4 GHz b/g/n (up to 150 Mbps)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2.4 GHz b/g/n (up to 150 Mbps)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2.4 GHz b/g/n (up to 150 Mbps)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100" b="0" i="0" u="none" strike="noStrike" kern="1200" cap="none" normalizeH="0" baseline="0" dirty="0" smtClean="0">
                          <a:ln>
                            <a:noFill/>
                          </a:ln>
                          <a:solidFill>
                            <a:srgbClr val="131313"/>
                          </a:solidFill>
                          <a:effectLst/>
                          <a:latin typeface="+mn-lt"/>
                          <a:ea typeface="+mn-ea"/>
                          <a:cs typeface="+mn-cs"/>
                        </a:rPr>
                        <a:t>2.4/5GHz a/b/g/n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100" b="0" i="0" u="none" strike="noStrike" kern="1200" cap="none" normalizeH="0" baseline="0" dirty="0" smtClean="0">
                          <a:ln>
                            <a:noFill/>
                          </a:ln>
                          <a:solidFill>
                            <a:srgbClr val="131313"/>
                          </a:solidFill>
                          <a:effectLst/>
                          <a:latin typeface="+mn-lt"/>
                          <a:ea typeface="+mn-ea"/>
                          <a:cs typeface="+mn-cs"/>
                        </a:rPr>
                        <a:t>(</a:t>
                      </a:r>
                      <a:r>
                        <a:rPr kumimoji="0" lang="en-US" sz="1100" b="0" i="0" u="none" strike="noStrike" kern="1200" cap="none" normalizeH="0" baseline="0" dirty="0" smtClean="0">
                          <a:ln>
                            <a:noFill/>
                          </a:ln>
                          <a:solidFill>
                            <a:srgbClr val="131313"/>
                          </a:solidFill>
                          <a:effectLst/>
                          <a:latin typeface="+mn-lt"/>
                          <a:ea typeface="+mn-ea"/>
                          <a:cs typeface="+mn-cs"/>
                        </a:rPr>
                        <a:t>up to </a:t>
                      </a:r>
                      <a:r>
                        <a:rPr kumimoji="0" lang="hu-HU" sz="1100" b="0" i="0" u="none" strike="noStrike" kern="1200" cap="none" normalizeH="0" baseline="0" dirty="0" smtClean="0">
                          <a:ln>
                            <a:noFill/>
                          </a:ln>
                          <a:solidFill>
                            <a:srgbClr val="131313"/>
                          </a:solidFill>
                          <a:effectLst/>
                          <a:latin typeface="+mn-lt"/>
                          <a:ea typeface="+mn-ea"/>
                          <a:cs typeface="+mn-cs"/>
                        </a:rPr>
                        <a:t>300 mbps)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100" b="0" i="0" u="none" strike="noStrike" kern="1200" cap="none" normalizeH="0" baseline="0" dirty="0" smtClean="0">
                          <a:ln>
                            <a:noFill/>
                          </a:ln>
                          <a:solidFill>
                            <a:srgbClr val="131313"/>
                          </a:solidFill>
                          <a:effectLst/>
                          <a:latin typeface="+mn-lt"/>
                          <a:ea typeface="+mn-ea"/>
                          <a:cs typeface="+mn-cs"/>
                        </a:rPr>
                        <a:t>2.4/5GHz a/b/g/n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100" b="0" i="0" u="none" strike="noStrike" kern="1200" cap="none" normalizeH="0" baseline="0" dirty="0" smtClean="0">
                          <a:ln>
                            <a:noFill/>
                          </a:ln>
                          <a:solidFill>
                            <a:srgbClr val="131313"/>
                          </a:solidFill>
                          <a:effectLst/>
                          <a:latin typeface="+mn-lt"/>
                          <a:ea typeface="+mn-ea"/>
                          <a:cs typeface="+mn-cs"/>
                        </a:rPr>
                        <a:t>(</a:t>
                      </a:r>
                      <a:r>
                        <a:rPr kumimoji="0" lang="en-US" sz="1100" b="0" i="0" u="none" strike="noStrike" kern="1200" cap="none" normalizeH="0" baseline="0" dirty="0" smtClean="0">
                          <a:ln>
                            <a:noFill/>
                          </a:ln>
                          <a:solidFill>
                            <a:srgbClr val="131313"/>
                          </a:solidFill>
                          <a:effectLst/>
                          <a:latin typeface="+mn-lt"/>
                          <a:ea typeface="+mn-ea"/>
                          <a:cs typeface="+mn-cs"/>
                        </a:rPr>
                        <a:t>up to </a:t>
                      </a:r>
                      <a:r>
                        <a:rPr kumimoji="0" lang="hu-HU" sz="1100" b="0" i="0" u="none" strike="noStrike" kern="1200" cap="none" normalizeH="0" baseline="0" dirty="0" smtClean="0">
                          <a:ln>
                            <a:noFill/>
                          </a:ln>
                          <a:solidFill>
                            <a:srgbClr val="131313"/>
                          </a:solidFill>
                          <a:effectLst/>
                          <a:latin typeface="+mn-lt"/>
                          <a:ea typeface="+mn-ea"/>
                          <a:cs typeface="+mn-cs"/>
                        </a:rPr>
                        <a:t>300 mbps)</a:t>
                      </a:r>
                    </a:p>
                  </a:txBody>
                  <a:tcPr anchor="ctr"/>
                </a:tc>
              </a:tr>
              <a:tr h="370840">
                <a:tc>
                  <a:txBody>
                    <a:bodyPr/>
                    <a:lstStyle/>
                    <a:p>
                      <a:r>
                        <a:rPr lang="en-US" sz="1200" dirty="0" smtClean="0"/>
                        <a:t>Radio 2</a:t>
                      </a:r>
                      <a:endParaRPr lang="en-US" sz="1200" b="1" dirty="0" smtClean="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100" b="0" i="0" u="none" strike="noStrike" kern="1200" cap="none" normalizeH="0" baseline="0" dirty="0" smtClean="0">
                          <a:ln>
                            <a:noFill/>
                          </a:ln>
                          <a:solidFill>
                            <a:srgbClr val="131313"/>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100" b="0" i="0" u="none" strike="noStrike" kern="1200" cap="none" normalizeH="0" baseline="0" dirty="0" smtClean="0">
                          <a:ln>
                            <a:noFill/>
                          </a:ln>
                          <a:solidFill>
                            <a:srgbClr val="131313"/>
                          </a:solidFill>
                          <a:effectLst/>
                          <a:latin typeface="+mn-lt"/>
                          <a:ea typeface="+mn-ea"/>
                          <a:cs typeface="+mn-cs"/>
                        </a:rPr>
                        <a:t>-</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NA</a:t>
                      </a:r>
                      <a:endParaRPr kumimoji="0" lang="en-US" sz="1100" b="0" i="0" u="none" strike="noStrike" kern="1200" cap="none" normalizeH="0" baseline="0" dirty="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NA</a:t>
                      </a:r>
                      <a:endParaRPr kumimoji="0" lang="en-US" sz="1100" b="0" i="0" u="none" strike="noStrike" kern="1200" cap="none" normalizeH="0" baseline="0" dirty="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NA</a:t>
                      </a:r>
                      <a:endParaRPr kumimoji="0" lang="en-US" sz="1100" b="0" i="0" u="none" strike="noStrike" kern="1200" cap="none" normalizeH="0" baseline="0" dirty="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NA</a:t>
                      </a:r>
                      <a:endParaRPr kumimoji="0" lang="en-US" sz="1100" b="0" i="0" u="none" strike="noStrike" kern="1200" cap="none" normalizeH="0" baseline="0" dirty="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NA</a:t>
                      </a:r>
                      <a:endParaRPr kumimoji="0" lang="en-US" sz="1100" b="0" i="0" u="none" strike="noStrike" kern="1200" cap="none" normalizeH="0" baseline="0" dirty="0">
                        <a:ln>
                          <a:noFill/>
                        </a:ln>
                        <a:solidFill>
                          <a:srgbClr val="131313"/>
                        </a:solidFill>
                        <a:effectLst/>
                        <a:latin typeface="+mn-lt"/>
                        <a:ea typeface="+mn-ea"/>
                        <a:cs typeface="+mn-cs"/>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1 internal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1 internal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1 internal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2 internal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normalizeH="0" baseline="0" dirty="0" smtClean="0">
                          <a:ln>
                            <a:noFill/>
                          </a:ln>
                          <a:solidFill>
                            <a:srgbClr val="131313"/>
                          </a:solidFill>
                          <a:effectLst/>
                          <a:latin typeface="+mn-lt"/>
                          <a:ea typeface="+mn-ea"/>
                          <a:cs typeface="+mn-cs"/>
                        </a:rPr>
                        <a:t>2 internal</a:t>
                      </a:r>
                    </a:p>
                  </a:txBody>
                  <a:tcPr anchor="ctr"/>
                </a:tc>
              </a:tr>
              <a:tr h="370840">
                <a:tc>
                  <a:txBody>
                    <a:bodyPr/>
                    <a:lstStyle/>
                    <a:p>
                      <a:r>
                        <a:rPr lang="en-US" sz="1200" dirty="0" smtClean="0"/>
                        <a:t>Ethernet Ports</a:t>
                      </a:r>
                      <a:endParaRPr lang="en-US" sz="1200" b="1" dirty="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1x GE RJ45 LAN</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4x FE LAN</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2x FE RJ45</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8x GE RJ45  LAN</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4x FE LAN</a:t>
                      </a: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rgbClr val="465B6D"/>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normalizeH="0" baseline="0" dirty="0" smtClean="0">
                          <a:ln>
                            <a:noFill/>
                          </a:ln>
                          <a:solidFill>
                            <a:srgbClr val="131313"/>
                          </a:solidFill>
                          <a:effectLst/>
                          <a:latin typeface="+mn-lt"/>
                          <a:ea typeface="+mn-ea"/>
                          <a:cs typeface="+mn-cs"/>
                        </a:rPr>
                        <a:t>-</a:t>
                      </a:r>
                    </a:p>
                  </a:txBody>
                  <a:tcPr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1539696181"/>
      </p:ext>
    </p:extLst>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11ac product support- FOS Special feature build</a:t>
            </a:r>
            <a:endParaRPr lang="en-US" dirty="0">
              <a:solidFill>
                <a:schemeClr val="tx1"/>
              </a:solidFill>
            </a:endParaRPr>
          </a:p>
        </p:txBody>
      </p:sp>
      <p:sp>
        <p:nvSpPr>
          <p:cNvPr id="3" name="Text Placeholder 2"/>
          <p:cNvSpPr>
            <a:spLocks noGrp="1"/>
          </p:cNvSpPr>
          <p:nvPr>
            <p:ph type="body" sz="quarter" idx="11"/>
          </p:nvPr>
        </p:nvSpPr>
        <p:spPr>
          <a:xfrm>
            <a:off x="231648" y="1269471"/>
            <a:ext cx="8717280" cy="1121304"/>
          </a:xfrm>
        </p:spPr>
        <p:txBody>
          <a:bodyPr/>
          <a:lstStyle/>
          <a:p>
            <a:r>
              <a:rPr lang="en-US" dirty="0" smtClean="0"/>
              <a:t>Special build of FOS 5.0.11 is available to support new 802.11ac products</a:t>
            </a:r>
          </a:p>
          <a:p>
            <a:r>
              <a:rPr lang="en-US" dirty="0" smtClean="0"/>
              <a:t>Or FOS 5.2</a:t>
            </a:r>
            <a:endParaRPr lang="en-US" dirty="0"/>
          </a:p>
        </p:txBody>
      </p:sp>
      <p:sp>
        <p:nvSpPr>
          <p:cNvPr id="2050" name="AutoShape 2" descr="imap://emouque@mail.fortinet.com:993/fetch%3EUID%3E/Sent%3E3274?part=1.2.2"/>
          <p:cNvSpPr>
            <a:spLocks noChangeAspect="1" noChangeArrowheads="1"/>
          </p:cNvSpPr>
          <p:nvPr/>
        </p:nvSpPr>
        <p:spPr bwMode="auto">
          <a:xfrm>
            <a:off x="155575" y="-1355725"/>
            <a:ext cx="7305675" cy="28384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imap://emouque@mail.fortinet.com:993/fetch%3EUID%3E/Sent%3E3274?part=1.2.2"/>
          <p:cNvSpPr>
            <a:spLocks noChangeAspect="1" noChangeArrowheads="1"/>
          </p:cNvSpPr>
          <p:nvPr/>
        </p:nvSpPr>
        <p:spPr bwMode="auto">
          <a:xfrm>
            <a:off x="155575" y="-1355725"/>
            <a:ext cx="7305675" cy="28384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053" name="Picture 5"/>
          <p:cNvPicPr>
            <a:picLocks noChangeAspect="1" noChangeArrowheads="1"/>
          </p:cNvPicPr>
          <p:nvPr/>
        </p:nvPicPr>
        <p:blipFill>
          <a:blip r:embed="rId3"/>
          <a:srcRect/>
          <a:stretch>
            <a:fillRect/>
          </a:stretch>
        </p:blipFill>
        <p:spPr bwMode="auto">
          <a:xfrm>
            <a:off x="2609849" y="2439202"/>
            <a:ext cx="5991225" cy="3713948"/>
          </a:xfrm>
          <a:prstGeom prst="rect">
            <a:avLst/>
          </a:prstGeom>
          <a:noFill/>
          <a:ln w="9525">
            <a:noFill/>
            <a:miter lim="800000"/>
            <a:headEnd/>
            <a:tailEnd/>
          </a:ln>
        </p:spPr>
      </p:pic>
    </p:spTree>
    <p:extLst>
      <p:ext uri="{BB962C8B-B14F-4D97-AF65-F5344CB8AC3E}">
        <p14:creationId xmlns:p14="http://schemas.microsoft.com/office/powerpoint/2010/main" val="269513738"/>
      </p:ext>
    </p:extLst>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FOS 5.2.0 new Wireless Features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694917850"/>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srcRect/>
          <a:stretch>
            <a:fillRect/>
          </a:stretch>
        </p:blipFill>
        <p:spPr bwMode="auto">
          <a:xfrm>
            <a:off x="1009291" y="2462280"/>
            <a:ext cx="7132490" cy="333467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solidFill>
                  <a:schemeClr val="tx1"/>
                </a:solidFill>
              </a:rPr>
              <a:t>GUI Additions or Enhancements</a:t>
            </a:r>
            <a:endParaRPr lang="en-US" dirty="0">
              <a:solidFill>
                <a:schemeClr val="tx1"/>
              </a:solidFill>
            </a:endParaRPr>
          </a:p>
        </p:txBody>
      </p:sp>
      <p:cxnSp>
        <p:nvCxnSpPr>
          <p:cNvPr id="7" name="Straight Arrow Connector 6"/>
          <p:cNvCxnSpPr/>
          <p:nvPr/>
        </p:nvCxnSpPr>
        <p:spPr bwMode="auto">
          <a:xfrm>
            <a:off x="695586" y="5081886"/>
            <a:ext cx="439548" cy="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9" name="Text Placeholder 2"/>
          <p:cNvSpPr txBox="1">
            <a:spLocks/>
          </p:cNvSpPr>
          <p:nvPr/>
        </p:nvSpPr>
        <p:spPr>
          <a:xfrm>
            <a:off x="427705" y="1077468"/>
            <a:ext cx="8229600" cy="1622600"/>
          </a:xfrm>
          <a:prstGeom prst="rect">
            <a:avLst/>
          </a:prstGeom>
        </p:spPr>
        <p:txBody>
          <a:bodyPr/>
          <a:lstStyle/>
          <a:p>
            <a:pPr marL="173038" marR="0" lvl="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a:pPr>
            <a:r>
              <a:rPr kumimoji="0" lang="en-US" sz="2400" b="0" i="0" u="none" strike="noStrike" kern="0" cap="none" spc="0" normalizeH="0" baseline="0" noProof="0" dirty="0" smtClean="0">
                <a:ln>
                  <a:noFill/>
                </a:ln>
                <a:solidFill>
                  <a:srgbClr val="1B232A"/>
                </a:solidFill>
                <a:effectLst/>
                <a:uLnTx/>
                <a:uFillTx/>
                <a:latin typeface="Arial Narrow"/>
                <a:ea typeface="+mn-ea"/>
                <a:cs typeface="Arial Narrow"/>
              </a:rPr>
              <a:t>Rogue</a:t>
            </a:r>
            <a:r>
              <a:rPr kumimoji="0" lang="en-US" sz="2400" b="0" i="0" u="none" strike="noStrike" kern="0" cap="none" spc="0" normalizeH="0" noProof="0" dirty="0" smtClean="0">
                <a:ln>
                  <a:noFill/>
                </a:ln>
                <a:solidFill>
                  <a:srgbClr val="1B232A"/>
                </a:solidFill>
                <a:effectLst/>
                <a:uLnTx/>
                <a:uFillTx/>
                <a:latin typeface="Arial Narrow"/>
                <a:ea typeface="+mn-ea"/>
                <a:cs typeface="Arial Narrow"/>
              </a:rPr>
              <a:t> Settings have been moved from AP profile to WIDS profile</a:t>
            </a:r>
          </a:p>
          <a:p>
            <a:pPr marL="173038" lvl="0" indent="-173038" defTabSz="914400">
              <a:spcBef>
                <a:spcPct val="20000"/>
              </a:spcBef>
              <a:buClr>
                <a:srgbClr val="FF0000"/>
              </a:buClr>
              <a:buSzPct val="100000"/>
              <a:buFont typeface="Arial"/>
              <a:buChar char="•"/>
            </a:pPr>
            <a:r>
              <a:rPr lang="en-US" sz="2400" kern="0" dirty="0" smtClean="0">
                <a:solidFill>
                  <a:srgbClr val="1B232A"/>
                </a:solidFill>
                <a:latin typeface="Arial Narrow"/>
                <a:ea typeface="+mn-ea"/>
              </a:rPr>
              <a:t>In GUI now BG scan in specific intervals, passive scan and on-wire Rogue auto suppress before was CLI only</a:t>
            </a:r>
          </a:p>
          <a:p>
            <a:pPr marL="173038" marR="0" lvl="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a:pPr>
            <a:endParaRPr kumimoji="0" lang="en-US" sz="2400" b="0" i="0" u="none" strike="noStrike" kern="0" cap="none" spc="0" normalizeH="0" baseline="0" noProof="0" dirty="0">
              <a:ln>
                <a:noFill/>
              </a:ln>
              <a:solidFill>
                <a:srgbClr val="1B232A"/>
              </a:solidFill>
              <a:effectLst/>
              <a:uLnTx/>
              <a:uFillTx/>
              <a:latin typeface="Arial Narrow"/>
              <a:ea typeface="+mn-ea"/>
              <a:cs typeface="Arial Narrow"/>
            </a:endParaRPr>
          </a:p>
        </p:txBody>
      </p:sp>
      <p:cxnSp>
        <p:nvCxnSpPr>
          <p:cNvPr id="17" name="Straight Arrow Connector 16"/>
          <p:cNvCxnSpPr/>
          <p:nvPr/>
        </p:nvCxnSpPr>
        <p:spPr bwMode="auto">
          <a:xfrm flipH="1">
            <a:off x="5262114" y="4926610"/>
            <a:ext cx="324649" cy="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21" name="Straight Arrow Connector 20"/>
          <p:cNvCxnSpPr/>
          <p:nvPr/>
        </p:nvCxnSpPr>
        <p:spPr bwMode="auto">
          <a:xfrm flipH="1">
            <a:off x="5900468" y="3805176"/>
            <a:ext cx="324649" cy="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22" name="Straight Arrow Connector 21"/>
          <p:cNvCxnSpPr/>
          <p:nvPr/>
        </p:nvCxnSpPr>
        <p:spPr bwMode="auto">
          <a:xfrm flipH="1">
            <a:off x="4848046" y="4710950"/>
            <a:ext cx="324649" cy="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3558130945"/>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solidFill>
                  <a:srgbClr val="060321"/>
                </a:solidFill>
              </a:rPr>
              <a:t>FortiOS 5.2 Wireless Controller Features </a:t>
            </a:r>
          </a:p>
        </p:txBody>
      </p:sp>
      <p:sp>
        <p:nvSpPr>
          <p:cNvPr id="5" name="Content Placeholder 2"/>
          <p:cNvSpPr txBox="1">
            <a:spLocks/>
          </p:cNvSpPr>
          <p:nvPr/>
        </p:nvSpPr>
        <p:spPr>
          <a:xfrm>
            <a:off x="445458" y="1143872"/>
            <a:ext cx="4920319" cy="5090739"/>
          </a:xfrm>
          <a:prstGeom prst="rect">
            <a:avLst/>
          </a:prstGeom>
        </p:spPr>
        <p:txBody>
          <a:bodyPr numCol="3"/>
          <a:lstStyle>
            <a:lvl1pPr marL="154491" marR="0" indent="-154491" algn="l" defTabSz="816388" rtl="0" eaLnBrk="1" fontAlgn="base" latinLnBrk="0" hangingPunct="1">
              <a:lnSpc>
                <a:spcPct val="100000"/>
              </a:lnSpc>
              <a:spcBef>
                <a:spcPct val="20000"/>
              </a:spcBef>
              <a:spcAft>
                <a:spcPct val="0"/>
              </a:spcAft>
              <a:buClr>
                <a:srgbClr val="FF0000"/>
              </a:buClr>
              <a:buSzPct val="100000"/>
              <a:buFont typeface="Arial"/>
              <a:buChar char="•"/>
              <a:tabLst/>
              <a:defRPr sz="2100" b="0" i="0">
                <a:solidFill>
                  <a:srgbClr val="1B232A"/>
                </a:solidFill>
                <a:latin typeface="Arial Narrow"/>
                <a:ea typeface="+mn-ea"/>
                <a:cs typeface="Arial Narrow"/>
              </a:defRPr>
            </a:lvl1pPr>
            <a:lvl2pPr marL="413863" marR="0" indent="-157325" algn="l" defTabSz="816388"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2pPr>
            <a:lvl3pPr marL="667568" marR="0" indent="-151656" algn="l" defTabSz="816388" rtl="0" eaLnBrk="1" fontAlgn="base" latinLnBrk="0" hangingPunct="1">
              <a:lnSpc>
                <a:spcPct val="110000"/>
              </a:lnSpc>
              <a:spcBef>
                <a:spcPct val="20000"/>
              </a:spcBef>
              <a:spcAft>
                <a:spcPct val="0"/>
              </a:spcAft>
              <a:buClr>
                <a:srgbClr val="FF0000"/>
              </a:buClr>
              <a:buSzTx/>
              <a:buFont typeface="Arial"/>
              <a:buChar char="•"/>
              <a:tabLst/>
              <a:defRPr sz="1600" b="0" i="0">
                <a:solidFill>
                  <a:srgbClr val="1B232A"/>
                </a:solidFill>
                <a:latin typeface="Arial Narrow"/>
                <a:ea typeface="+mn-ea"/>
                <a:cs typeface="Arial Narrow"/>
              </a:defRPr>
            </a:lvl3pPr>
            <a:lvl4pPr marL="1017650" marR="0" indent="-204097" algn="l" defTabSz="816388" rtl="0" eaLnBrk="1" fontAlgn="base" latinLnBrk="0" hangingPunct="1">
              <a:lnSpc>
                <a:spcPct val="110000"/>
              </a:lnSpc>
              <a:spcBef>
                <a:spcPct val="20000"/>
              </a:spcBef>
              <a:spcAft>
                <a:spcPct val="0"/>
              </a:spcAft>
              <a:buClr>
                <a:srgbClr val="FF0000"/>
              </a:buClr>
              <a:buSzTx/>
              <a:buFont typeface="Lucida Grande"/>
              <a:buChar char="»"/>
              <a:tabLst/>
              <a:defRPr sz="1600" b="0" i="0">
                <a:solidFill>
                  <a:srgbClr val="1B232A"/>
                </a:solidFill>
                <a:latin typeface="Arial Narrow"/>
                <a:ea typeface="+mn-ea"/>
                <a:cs typeface="Arial Narrow"/>
              </a:defRPr>
            </a:lvl4pPr>
            <a:lvl5pPr marL="1332299" marR="0" indent="-204097" algn="l" defTabSz="816388" rtl="0" eaLnBrk="1" fontAlgn="base" latinLnBrk="0" hangingPunct="1">
              <a:lnSpc>
                <a:spcPct val="110000"/>
              </a:lnSpc>
              <a:spcBef>
                <a:spcPct val="20000"/>
              </a:spcBef>
              <a:spcAft>
                <a:spcPct val="0"/>
              </a:spcAft>
              <a:buClr>
                <a:srgbClr val="FF0000"/>
              </a:buClr>
              <a:buSzTx/>
              <a:buFont typeface="Arial"/>
              <a:buChar char="•"/>
              <a:tabLst/>
              <a:defRPr sz="1600" b="0" i="0">
                <a:solidFill>
                  <a:srgbClr val="1B232A"/>
                </a:solidFill>
                <a:latin typeface="Arial Narrow"/>
                <a:ea typeface="+mn-ea"/>
                <a:cs typeface="Arial Narrow"/>
              </a:defRPr>
            </a:lvl5pPr>
            <a:lvl6pPr marL="1753250" indent="-216854" algn="l" rtl="0" eaLnBrk="1" fontAlgn="base" hangingPunct="1">
              <a:lnSpc>
                <a:spcPct val="110000"/>
              </a:lnSpc>
              <a:spcBef>
                <a:spcPct val="15000"/>
              </a:spcBef>
              <a:spcAft>
                <a:spcPct val="0"/>
              </a:spcAft>
              <a:buClr>
                <a:schemeClr val="accent1"/>
              </a:buClr>
              <a:buSzPct val="90000"/>
              <a:buFont typeface="Arial" charset="0"/>
              <a:buChar char="―"/>
              <a:defRPr sz="1400">
                <a:solidFill>
                  <a:srgbClr val="717171"/>
                </a:solidFill>
                <a:latin typeface="+mn-lt"/>
                <a:ea typeface="+mn-ea"/>
                <a:cs typeface="+mn-cs"/>
              </a:defRPr>
            </a:lvl6pPr>
            <a:lvl7pPr marL="2161444" indent="-216854" algn="l" rtl="0" eaLnBrk="1" fontAlgn="base" hangingPunct="1">
              <a:lnSpc>
                <a:spcPct val="110000"/>
              </a:lnSpc>
              <a:spcBef>
                <a:spcPct val="15000"/>
              </a:spcBef>
              <a:spcAft>
                <a:spcPct val="0"/>
              </a:spcAft>
              <a:buClr>
                <a:schemeClr val="accent1"/>
              </a:buClr>
              <a:buSzPct val="90000"/>
              <a:buFont typeface="Arial" charset="0"/>
              <a:buChar char="―"/>
              <a:defRPr sz="1400">
                <a:solidFill>
                  <a:srgbClr val="717171"/>
                </a:solidFill>
                <a:latin typeface="+mn-lt"/>
                <a:ea typeface="+mn-ea"/>
                <a:cs typeface="+mn-cs"/>
              </a:defRPr>
            </a:lvl7pPr>
            <a:lvl8pPr marL="2569638" indent="-216854" algn="l" rtl="0" eaLnBrk="1" fontAlgn="base" hangingPunct="1">
              <a:lnSpc>
                <a:spcPct val="110000"/>
              </a:lnSpc>
              <a:spcBef>
                <a:spcPct val="15000"/>
              </a:spcBef>
              <a:spcAft>
                <a:spcPct val="0"/>
              </a:spcAft>
              <a:buClr>
                <a:schemeClr val="accent1"/>
              </a:buClr>
              <a:buSzPct val="90000"/>
              <a:buFont typeface="Arial" charset="0"/>
              <a:buChar char="―"/>
              <a:defRPr sz="1400">
                <a:solidFill>
                  <a:srgbClr val="717171"/>
                </a:solidFill>
                <a:latin typeface="+mn-lt"/>
                <a:ea typeface="+mn-ea"/>
                <a:cs typeface="+mn-cs"/>
              </a:defRPr>
            </a:lvl8pPr>
            <a:lvl9pPr marL="2977831" indent="-216854" algn="l" rtl="0" eaLnBrk="1" fontAlgn="base" hangingPunct="1">
              <a:lnSpc>
                <a:spcPct val="110000"/>
              </a:lnSpc>
              <a:spcBef>
                <a:spcPct val="15000"/>
              </a:spcBef>
              <a:spcAft>
                <a:spcPct val="0"/>
              </a:spcAft>
              <a:buClr>
                <a:schemeClr val="accent1"/>
              </a:buClr>
              <a:buSzPct val="90000"/>
              <a:buFont typeface="Arial" charset="0"/>
              <a:buChar char="―"/>
              <a:defRPr sz="1400">
                <a:solidFill>
                  <a:srgbClr val="717171"/>
                </a:solidFill>
                <a:latin typeface="+mn-lt"/>
                <a:ea typeface="+mn-ea"/>
                <a:cs typeface="+mn-cs"/>
              </a:defRPr>
            </a:lvl9pPr>
          </a:lstStyle>
          <a:p>
            <a:r>
              <a:rPr lang="en-US" sz="1100" b="1" dirty="0" smtClean="0">
                <a:latin typeface="Calibri"/>
                <a:cs typeface="Calibri"/>
              </a:rPr>
              <a:t>GUI enhancements:</a:t>
            </a:r>
          </a:p>
          <a:p>
            <a:pPr lvl="1"/>
            <a:r>
              <a:rPr lang="en-US" sz="1050" dirty="0" smtClean="0">
                <a:latin typeface="Calibri"/>
                <a:cs typeface="Calibri"/>
              </a:rPr>
              <a:t>Rogue Auto Suppress WIDS profile includes all the rogue settings  </a:t>
            </a:r>
          </a:p>
          <a:p>
            <a:pPr lvl="1"/>
            <a:r>
              <a:rPr lang="en-US" sz="1050" dirty="0" smtClean="0">
                <a:latin typeface="Calibri"/>
                <a:cs typeface="Calibri"/>
              </a:rPr>
              <a:t>VLAN ID configuration Disable BG scan for specific intervals </a:t>
            </a:r>
          </a:p>
          <a:p>
            <a:pPr lvl="1"/>
            <a:r>
              <a:rPr lang="en-US" sz="1050" dirty="0" smtClean="0">
                <a:latin typeface="Calibri"/>
                <a:cs typeface="Calibri"/>
              </a:rPr>
              <a:t>Enable Passive scan </a:t>
            </a:r>
          </a:p>
          <a:p>
            <a:r>
              <a:rPr lang="en-US" sz="1050" b="1" dirty="0" smtClean="0">
                <a:latin typeface="Calibri"/>
                <a:cs typeface="Calibri"/>
              </a:rPr>
              <a:t>Feature Enhancements</a:t>
            </a:r>
          </a:p>
          <a:p>
            <a:pPr lvl="1"/>
            <a:r>
              <a:rPr lang="en-US" sz="1050" dirty="0" smtClean="0">
                <a:latin typeface="Calibri"/>
                <a:cs typeface="Calibri"/>
              </a:rPr>
              <a:t>AP configuration view has the option to override parameters in the FAP profiles</a:t>
            </a:r>
          </a:p>
          <a:p>
            <a:pPr lvl="1"/>
            <a:r>
              <a:rPr lang="en-US" sz="1050" dirty="0" smtClean="0">
                <a:latin typeface="Calibri"/>
                <a:cs typeface="Calibri"/>
              </a:rPr>
              <a:t>Accounting + interim packets for WPA enterprise and Captive portal users</a:t>
            </a:r>
          </a:p>
          <a:p>
            <a:pPr lvl="1"/>
            <a:r>
              <a:rPr lang="en-US" sz="1050" dirty="0" smtClean="0">
                <a:latin typeface="Calibri"/>
                <a:cs typeface="Calibri"/>
              </a:rPr>
              <a:t>Broadcast suppression in the air for selected type of traffic </a:t>
            </a:r>
          </a:p>
          <a:p>
            <a:pPr lvl="1"/>
            <a:r>
              <a:rPr lang="en-US" sz="1050" dirty="0" smtClean="0">
                <a:latin typeface="Calibri"/>
                <a:cs typeface="Calibri"/>
              </a:rPr>
              <a:t>Add configuration option for 11g and 11n only  </a:t>
            </a:r>
          </a:p>
          <a:p>
            <a:pPr lvl="1"/>
            <a:r>
              <a:rPr lang="en-US" sz="1050" dirty="0" smtClean="0">
                <a:latin typeface="Calibri"/>
                <a:cs typeface="Calibri"/>
              </a:rPr>
              <a:t>DFS for Europe</a:t>
            </a:r>
          </a:p>
          <a:p>
            <a:pPr lvl="1"/>
            <a:r>
              <a:rPr lang="en-US" sz="1050" dirty="0" smtClean="0">
                <a:latin typeface="Calibri"/>
                <a:cs typeface="Calibri"/>
              </a:rPr>
              <a:t>WFA certification for 222B and 320C</a:t>
            </a:r>
          </a:p>
          <a:p>
            <a:pPr lvl="1"/>
            <a:r>
              <a:rPr lang="en-US" sz="1000" dirty="0" smtClean="0">
                <a:latin typeface="Calibri"/>
                <a:cs typeface="Calibri"/>
              </a:rPr>
              <a:t>Support for 802.11ac FAPs </a:t>
            </a:r>
          </a:p>
          <a:p>
            <a:pPr lvl="1"/>
            <a:r>
              <a:rPr lang="en-US" sz="1050" dirty="0" smtClean="0">
                <a:latin typeface="Calibri"/>
                <a:cs typeface="Calibri"/>
              </a:rPr>
              <a:t>RF Spectrum analysis </a:t>
            </a:r>
          </a:p>
          <a:p>
            <a:pPr lvl="1"/>
            <a:r>
              <a:rPr lang="en-US" sz="1050" dirty="0" smtClean="0">
                <a:latin typeface="Calibri"/>
                <a:cs typeface="Calibri"/>
              </a:rPr>
              <a:t>Mixing WPA/WPA2 personal with Captive portal in the same SSID configuration</a:t>
            </a:r>
          </a:p>
          <a:p>
            <a:pPr lvl="1"/>
            <a:r>
              <a:rPr lang="en-US" sz="1050" dirty="0" smtClean="0">
                <a:latin typeface="Calibri"/>
                <a:cs typeface="Calibri"/>
              </a:rPr>
              <a:t>External Captive portal redirect and authentication</a:t>
            </a:r>
          </a:p>
          <a:p>
            <a:pPr lvl="1"/>
            <a:r>
              <a:rPr lang="en-US" sz="1050" dirty="0" smtClean="0">
                <a:latin typeface="Calibri"/>
                <a:cs typeface="Calibri"/>
              </a:rPr>
              <a:t>Combination of user identity and device identity in the same policy.</a:t>
            </a:r>
          </a:p>
          <a:p>
            <a:pPr lvl="1"/>
            <a:r>
              <a:rPr lang="en-US" sz="1050" dirty="0" smtClean="0">
                <a:latin typeface="Calibri"/>
                <a:cs typeface="Calibri"/>
              </a:rPr>
              <a:t>Split tunnel in the remote APs</a:t>
            </a:r>
          </a:p>
          <a:p>
            <a:pPr lvl="1"/>
            <a:r>
              <a:rPr lang="en-US" sz="1050" dirty="0" smtClean="0">
                <a:latin typeface="Calibri"/>
                <a:cs typeface="Calibri"/>
              </a:rPr>
              <a:t>Automatic AP configuration removed</a:t>
            </a:r>
          </a:p>
          <a:p>
            <a:pPr lvl="1"/>
            <a:r>
              <a:rPr lang="en-US" sz="1050" dirty="0" smtClean="0">
                <a:latin typeface="Calibri"/>
                <a:cs typeface="Calibri"/>
              </a:rPr>
              <a:t>RFID Tag support</a:t>
            </a:r>
          </a:p>
        </p:txBody>
      </p:sp>
      <p:grpSp>
        <p:nvGrpSpPr>
          <p:cNvPr id="14" name="Group 13"/>
          <p:cNvGrpSpPr/>
          <p:nvPr/>
        </p:nvGrpSpPr>
        <p:grpSpPr>
          <a:xfrm>
            <a:off x="4659955" y="2132806"/>
            <a:ext cx="3381524" cy="3280942"/>
            <a:chOff x="4659955" y="1599604"/>
            <a:chExt cx="3381524" cy="2460707"/>
          </a:xfrm>
        </p:grpSpPr>
        <p:pic>
          <p:nvPicPr>
            <p:cNvPr id="6" name="Picture 7" descr="http://blogs.nolo.com/legalcosts/files/2008/02/poland.gif"/>
            <p:cNvPicPr>
              <a:picLocks noChangeAspect="1" noChangeArrowheads="1"/>
            </p:cNvPicPr>
            <p:nvPr/>
          </p:nvPicPr>
          <p:blipFill>
            <a:blip r:embed="rId3" cstate="print"/>
            <a:srcRect/>
            <a:stretch>
              <a:fillRect/>
            </a:stretch>
          </p:blipFill>
          <p:spPr bwMode="auto">
            <a:xfrm>
              <a:off x="6720575" y="1599604"/>
              <a:ext cx="1320904" cy="8120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6871851" y="2493508"/>
              <a:ext cx="1082285" cy="232756"/>
            </a:xfrm>
            <a:prstGeom prst="rect">
              <a:avLst/>
            </a:prstGeom>
          </p:spPr>
          <p:txBody>
            <a:bodyPr wrap="none">
              <a:spAutoFit/>
            </a:bodyPr>
            <a:lstStyle/>
            <a:p>
              <a:pPr>
                <a:lnSpc>
                  <a:spcPct val="150000"/>
                </a:lnSpc>
                <a:spcBef>
                  <a:spcPct val="20000"/>
                </a:spcBef>
                <a:buClr>
                  <a:srgbClr val="FF0000"/>
                </a:buClr>
                <a:buSzPct val="100000"/>
                <a:defRPr/>
              </a:pPr>
              <a:r>
                <a:rPr lang="en-US" sz="1000" b="1" kern="0" dirty="0" smtClean="0">
                  <a:solidFill>
                    <a:srgbClr val="262E34"/>
                  </a:solidFill>
                  <a:latin typeface="Arial" pitchFamily="34" charset="0"/>
                  <a:cs typeface="Arial" pitchFamily="34" charset="0"/>
                </a:rPr>
                <a:t>Municipal </a:t>
              </a:r>
              <a:r>
                <a:rPr lang="en-US" sz="1000" b="1" kern="0" dirty="0" err="1" smtClean="0">
                  <a:solidFill>
                    <a:srgbClr val="262E34"/>
                  </a:solidFill>
                  <a:latin typeface="Arial" pitchFamily="34" charset="0"/>
                  <a:cs typeface="Arial" pitchFamily="34" charset="0"/>
                </a:rPr>
                <a:t>WiFi</a:t>
              </a:r>
              <a:endParaRPr lang="en-US" sz="1000" b="1" kern="0" dirty="0" smtClean="0">
                <a:solidFill>
                  <a:srgbClr val="262E34"/>
                </a:solidFill>
                <a:latin typeface="Arial" pitchFamily="34" charset="0"/>
                <a:cs typeface="Arial" pitchFamily="34" charset="0"/>
              </a:endParaRPr>
            </a:p>
          </p:txBody>
        </p:sp>
        <p:sp>
          <p:nvSpPr>
            <p:cNvPr id="8" name="Rectangle 7"/>
            <p:cNvSpPr/>
            <p:nvPr/>
          </p:nvSpPr>
          <p:spPr>
            <a:xfrm>
              <a:off x="4659955" y="2493508"/>
              <a:ext cx="1859554" cy="232756"/>
            </a:xfrm>
            <a:prstGeom prst="rect">
              <a:avLst/>
            </a:prstGeom>
          </p:spPr>
          <p:txBody>
            <a:bodyPr wrap="none">
              <a:spAutoFit/>
            </a:bodyPr>
            <a:lstStyle/>
            <a:p>
              <a:pPr>
                <a:lnSpc>
                  <a:spcPct val="150000"/>
                </a:lnSpc>
                <a:spcBef>
                  <a:spcPct val="20000"/>
                </a:spcBef>
                <a:buClr>
                  <a:srgbClr val="FF0000"/>
                </a:buClr>
                <a:buSzPct val="100000"/>
                <a:defRPr/>
              </a:pPr>
              <a:r>
                <a:rPr lang="en-US" sz="1000" b="1" kern="0" dirty="0" smtClean="0">
                  <a:solidFill>
                    <a:srgbClr val="262E34"/>
                  </a:solidFill>
                  <a:latin typeface="Arial" pitchFamily="34" charset="0"/>
                  <a:cs typeface="Arial" pitchFamily="34" charset="0"/>
                </a:rPr>
                <a:t>Large Enterprise/University</a:t>
              </a:r>
            </a:p>
          </p:txBody>
        </p:sp>
        <p:pic>
          <p:nvPicPr>
            <p:cNvPr id="9" name="Picture 2" descr="http://www.purdue.edu/hhs/life360/fall2012/img/large_classroom.jpg"/>
            <p:cNvPicPr>
              <a:picLocks noChangeAspect="1" noChangeArrowheads="1"/>
            </p:cNvPicPr>
            <p:nvPr/>
          </p:nvPicPr>
          <p:blipFill>
            <a:blip r:embed="rId4"/>
            <a:srcRect l="34946"/>
            <a:stretch>
              <a:fillRect/>
            </a:stretch>
          </p:blipFill>
          <p:spPr bwMode="auto">
            <a:xfrm>
              <a:off x="4901942" y="1599604"/>
              <a:ext cx="1252398" cy="8120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angle 9"/>
            <p:cNvSpPr/>
            <p:nvPr/>
          </p:nvSpPr>
          <p:spPr>
            <a:xfrm>
              <a:off x="6036712" y="3827555"/>
              <a:ext cx="761872" cy="232756"/>
            </a:xfrm>
            <a:prstGeom prst="rect">
              <a:avLst/>
            </a:prstGeom>
          </p:spPr>
          <p:txBody>
            <a:bodyPr wrap="none">
              <a:spAutoFit/>
            </a:bodyPr>
            <a:lstStyle/>
            <a:p>
              <a:pPr>
                <a:lnSpc>
                  <a:spcPct val="150000"/>
                </a:lnSpc>
                <a:spcBef>
                  <a:spcPct val="20000"/>
                </a:spcBef>
                <a:buClr>
                  <a:srgbClr val="FF0000"/>
                </a:buClr>
                <a:buSzPct val="100000"/>
                <a:defRPr/>
              </a:pPr>
              <a:r>
                <a:rPr lang="en-US" sz="1000" b="1" kern="0" dirty="0" smtClean="0">
                  <a:solidFill>
                    <a:srgbClr val="262E34"/>
                  </a:solidFill>
                  <a:latin typeface="Arial" pitchFamily="34" charset="0"/>
                  <a:cs typeface="Arial" pitchFamily="34" charset="0"/>
                </a:rPr>
                <a:t>Stadiums</a:t>
              </a:r>
            </a:p>
          </p:txBody>
        </p:sp>
        <p:pic>
          <p:nvPicPr>
            <p:cNvPr id="11" name="Picture 14" descr="http://inhabitat.com/taiwans-solar-stadium-100-powered-by-the-sun/wp-content/blogs.dir/1/files/solar-stadium-ed02.jpg"/>
            <p:cNvPicPr>
              <a:picLocks noChangeAspect="1" noChangeArrowheads="1"/>
            </p:cNvPicPr>
            <p:nvPr/>
          </p:nvPicPr>
          <p:blipFill>
            <a:blip r:embed="rId5"/>
            <a:srcRect/>
            <a:stretch>
              <a:fillRect/>
            </a:stretch>
          </p:blipFill>
          <p:spPr bwMode="auto">
            <a:xfrm>
              <a:off x="5757319" y="2926238"/>
              <a:ext cx="1278017" cy="8331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12" name="Rounded Rectangle 11"/>
          <p:cNvSpPr/>
          <p:nvPr/>
        </p:nvSpPr>
        <p:spPr bwMode="auto">
          <a:xfrm>
            <a:off x="225427" y="1158123"/>
            <a:ext cx="3699319" cy="5010905"/>
          </a:xfrm>
          <a:prstGeom prst="roundRect">
            <a:avLst/>
          </a:prstGeom>
          <a:solidFill>
            <a:srgbClr val="008000">
              <a:alpha val="37000"/>
            </a:srgb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13" name="Rounded Rectangle 12"/>
          <p:cNvSpPr/>
          <p:nvPr/>
        </p:nvSpPr>
        <p:spPr bwMode="auto">
          <a:xfrm>
            <a:off x="4143760" y="1158123"/>
            <a:ext cx="4751497" cy="5010905"/>
          </a:xfrm>
          <a:prstGeom prst="roundRect">
            <a:avLst/>
          </a:prstGeom>
          <a:solidFill>
            <a:srgbClr val="FFFF00">
              <a:alpha val="8000"/>
            </a:srgb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Tree>
    <p:extLst>
      <p:ext uri="{BB962C8B-B14F-4D97-AF65-F5344CB8AC3E}">
        <p14:creationId xmlns:p14="http://schemas.microsoft.com/office/powerpoint/2010/main" val="18960749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1"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12" grpId="1" animBg="1"/>
      <p:bldP spid="1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GUI additions enhancements</a:t>
            </a:r>
            <a:endParaRPr lang="en-US" dirty="0">
              <a:solidFill>
                <a:schemeClr val="tx1"/>
              </a:solidFill>
            </a:endParaRPr>
          </a:p>
        </p:txBody>
      </p:sp>
      <p:sp>
        <p:nvSpPr>
          <p:cNvPr id="3" name="Text Placeholder 2"/>
          <p:cNvSpPr>
            <a:spLocks noGrp="1"/>
          </p:cNvSpPr>
          <p:nvPr>
            <p:ph type="body" sz="quarter" idx="11"/>
          </p:nvPr>
        </p:nvSpPr>
        <p:spPr/>
        <p:txBody>
          <a:bodyPr/>
          <a:lstStyle/>
          <a:p>
            <a:r>
              <a:rPr lang="en-US" dirty="0" smtClean="0"/>
              <a:t>VLAN ID can be set in the GUI now for both a bridge and tunnel SSID</a:t>
            </a:r>
            <a:endParaRPr lang="en-US" dirty="0"/>
          </a:p>
        </p:txBody>
      </p:sp>
      <p:pic>
        <p:nvPicPr>
          <p:cNvPr id="2050" name="Picture 2"/>
          <p:cNvPicPr>
            <a:picLocks noChangeAspect="1" noChangeArrowheads="1"/>
          </p:cNvPicPr>
          <p:nvPr/>
        </p:nvPicPr>
        <p:blipFill>
          <a:blip r:embed="rId2"/>
          <a:srcRect/>
          <a:stretch>
            <a:fillRect/>
          </a:stretch>
        </p:blipFill>
        <p:spPr bwMode="auto">
          <a:xfrm>
            <a:off x="163902" y="2009699"/>
            <a:ext cx="8876581" cy="3384596"/>
          </a:xfrm>
          <a:prstGeom prst="rect">
            <a:avLst/>
          </a:prstGeom>
          <a:noFill/>
          <a:ln w="9525">
            <a:noFill/>
            <a:miter lim="800000"/>
            <a:headEnd/>
            <a:tailEnd/>
          </a:ln>
        </p:spPr>
      </p:pic>
      <p:sp>
        <p:nvSpPr>
          <p:cNvPr id="5" name="Oval 4"/>
          <p:cNvSpPr/>
          <p:nvPr/>
        </p:nvSpPr>
        <p:spPr bwMode="auto">
          <a:xfrm>
            <a:off x="2320505" y="4330461"/>
            <a:ext cx="4563374" cy="491704"/>
          </a:xfrm>
          <a:prstGeom prst="ellipse">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Tree>
    <p:extLst>
      <p:ext uri="{BB962C8B-B14F-4D97-AF65-F5344CB8AC3E}">
        <p14:creationId xmlns:p14="http://schemas.microsoft.com/office/powerpoint/2010/main" val="1955512124"/>
      </p:ext>
    </p:extLst>
  </p:cSld>
  <p:clrMapOvr>
    <a:masterClrMapping/>
  </p:clrMapOvr>
  <p:transition>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New features and enhancements </a:t>
            </a:r>
            <a:endParaRPr lang="en-US" dirty="0">
              <a:solidFill>
                <a:schemeClr val="tx1"/>
              </a:solidFill>
            </a:endParaRPr>
          </a:p>
        </p:txBody>
      </p:sp>
      <p:sp>
        <p:nvSpPr>
          <p:cNvPr id="3" name="Text Placeholder 2"/>
          <p:cNvSpPr>
            <a:spLocks noGrp="1"/>
          </p:cNvSpPr>
          <p:nvPr>
            <p:ph type="body" sz="quarter" idx="11"/>
          </p:nvPr>
        </p:nvSpPr>
        <p:spPr/>
        <p:txBody>
          <a:bodyPr/>
          <a:lstStyle/>
          <a:p>
            <a:r>
              <a:rPr lang="en-US" dirty="0" smtClean="0"/>
              <a:t>Support for 802.11ac access points FAP-221C and FAP-320C</a:t>
            </a:r>
            <a:endParaRPr lang="en-US" dirty="0"/>
          </a:p>
        </p:txBody>
      </p:sp>
      <p:pic>
        <p:nvPicPr>
          <p:cNvPr id="3074" name="Picture 2"/>
          <p:cNvPicPr>
            <a:picLocks noChangeAspect="1" noChangeArrowheads="1"/>
          </p:cNvPicPr>
          <p:nvPr/>
        </p:nvPicPr>
        <p:blipFill>
          <a:blip r:embed="rId2"/>
          <a:srcRect/>
          <a:stretch>
            <a:fillRect/>
          </a:stretch>
        </p:blipFill>
        <p:spPr bwMode="auto">
          <a:xfrm>
            <a:off x="437881" y="2108548"/>
            <a:ext cx="8181975" cy="1933575"/>
          </a:xfrm>
          <a:prstGeom prst="rect">
            <a:avLst/>
          </a:prstGeom>
          <a:noFill/>
          <a:ln w="9525">
            <a:noFill/>
            <a:miter lim="800000"/>
            <a:headEnd/>
            <a:tailEnd/>
          </a:ln>
        </p:spPr>
      </p:pic>
      <p:sp>
        <p:nvSpPr>
          <p:cNvPr id="6" name="Rectangle 5"/>
          <p:cNvSpPr/>
          <p:nvPr/>
        </p:nvSpPr>
        <p:spPr bwMode="auto">
          <a:xfrm>
            <a:off x="7625751" y="2941626"/>
            <a:ext cx="603849" cy="207034"/>
          </a:xfrm>
          <a:prstGeom prst="rect">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7" name="Rectangle 6"/>
          <p:cNvSpPr/>
          <p:nvPr/>
        </p:nvSpPr>
        <p:spPr bwMode="auto">
          <a:xfrm>
            <a:off x="7625751" y="3778389"/>
            <a:ext cx="603849" cy="207034"/>
          </a:xfrm>
          <a:prstGeom prst="rect">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3075" name="Picture 3"/>
          <p:cNvPicPr>
            <a:picLocks noChangeAspect="1" noChangeArrowheads="1"/>
          </p:cNvPicPr>
          <p:nvPr/>
        </p:nvPicPr>
        <p:blipFill>
          <a:blip r:embed="rId3"/>
          <a:srcRect/>
          <a:stretch>
            <a:fillRect/>
          </a:stretch>
        </p:blipFill>
        <p:spPr bwMode="auto">
          <a:xfrm>
            <a:off x="3312544" y="4171357"/>
            <a:ext cx="2096218" cy="1965944"/>
          </a:xfrm>
          <a:prstGeom prst="rect">
            <a:avLst/>
          </a:prstGeom>
          <a:noFill/>
          <a:ln w="9525">
            <a:noFill/>
            <a:miter lim="800000"/>
            <a:headEnd/>
            <a:tailEnd/>
          </a:ln>
        </p:spPr>
      </p:pic>
      <p:sp>
        <p:nvSpPr>
          <p:cNvPr id="9" name="TextBox 8"/>
          <p:cNvSpPr txBox="1"/>
          <p:nvPr/>
        </p:nvSpPr>
        <p:spPr>
          <a:xfrm>
            <a:off x="5253486" y="4278702"/>
            <a:ext cx="900759" cy="276999"/>
          </a:xfrm>
          <a:prstGeom prst="rect">
            <a:avLst/>
          </a:prstGeom>
          <a:noFill/>
        </p:spPr>
        <p:txBody>
          <a:bodyPr wrap="none" rtlCol="0">
            <a:spAutoFit/>
          </a:bodyPr>
          <a:lstStyle/>
          <a:p>
            <a:r>
              <a:rPr lang="en-US" sz="1200" b="1" dirty="0" smtClean="0">
                <a:solidFill>
                  <a:srgbClr val="FF0000"/>
                </a:solidFill>
                <a:latin typeface="Helvetica 55 Roman"/>
                <a:cs typeface="Helvetica 55 Roman"/>
              </a:rPr>
              <a:t>FAP-320C</a:t>
            </a:r>
          </a:p>
        </p:txBody>
      </p:sp>
      <p:sp>
        <p:nvSpPr>
          <p:cNvPr id="10" name="TextBox 9"/>
          <p:cNvSpPr txBox="1"/>
          <p:nvPr/>
        </p:nvSpPr>
        <p:spPr>
          <a:xfrm>
            <a:off x="2613803" y="5641675"/>
            <a:ext cx="900759" cy="276999"/>
          </a:xfrm>
          <a:prstGeom prst="rect">
            <a:avLst/>
          </a:prstGeom>
          <a:noFill/>
        </p:spPr>
        <p:txBody>
          <a:bodyPr wrap="none" rtlCol="0">
            <a:spAutoFit/>
          </a:bodyPr>
          <a:lstStyle/>
          <a:p>
            <a:r>
              <a:rPr lang="en-US" sz="1200" b="1" dirty="0" smtClean="0">
                <a:solidFill>
                  <a:srgbClr val="FF0000"/>
                </a:solidFill>
                <a:latin typeface="Helvetica 55 Roman"/>
                <a:cs typeface="Helvetica 55 Roman"/>
              </a:rPr>
              <a:t>FAP-221C</a:t>
            </a:r>
          </a:p>
        </p:txBody>
      </p:sp>
    </p:spTree>
    <p:extLst>
      <p:ext uri="{BB962C8B-B14F-4D97-AF65-F5344CB8AC3E}">
        <p14:creationId xmlns:p14="http://schemas.microsoft.com/office/powerpoint/2010/main" val="1971016276"/>
      </p:ext>
    </p:extLst>
  </p:cSld>
  <p:clrMapOvr>
    <a:masterClrMapping/>
  </p:clrMapOvr>
  <p:transition>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8122" y="4144943"/>
            <a:ext cx="5631479" cy="2108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3"/>
          <a:srcRect/>
          <a:stretch>
            <a:fillRect/>
          </a:stretch>
        </p:blipFill>
        <p:spPr bwMode="auto">
          <a:xfrm>
            <a:off x="421527" y="2201300"/>
            <a:ext cx="4366133" cy="1477263"/>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solidFill>
                  <a:schemeClr val="tx1"/>
                </a:solidFill>
              </a:rPr>
              <a:t>New features and enhancements </a:t>
            </a:r>
            <a:endParaRPr lang="en-US" dirty="0">
              <a:solidFill>
                <a:schemeClr val="tx1"/>
              </a:solidFill>
            </a:endParaRPr>
          </a:p>
        </p:txBody>
      </p:sp>
      <p:sp>
        <p:nvSpPr>
          <p:cNvPr id="3" name="Text Placeholder 2"/>
          <p:cNvSpPr>
            <a:spLocks noGrp="1"/>
          </p:cNvSpPr>
          <p:nvPr>
            <p:ph type="body" sz="quarter" idx="11"/>
          </p:nvPr>
        </p:nvSpPr>
        <p:spPr>
          <a:xfrm>
            <a:off x="465826" y="3689611"/>
            <a:ext cx="8229600" cy="533451"/>
          </a:xfrm>
        </p:spPr>
        <p:txBody>
          <a:bodyPr/>
          <a:lstStyle/>
          <a:p>
            <a:r>
              <a:rPr lang="en-US" dirty="0" smtClean="0"/>
              <a:t>Mixing Captive portal and WPA Personal in the same SSID</a:t>
            </a:r>
            <a:endParaRPr lang="en-US" dirty="0"/>
          </a:p>
        </p:txBody>
      </p:sp>
      <p:cxnSp>
        <p:nvCxnSpPr>
          <p:cNvPr id="5" name="Straight Arrow Connector 4"/>
          <p:cNvCxnSpPr/>
          <p:nvPr/>
        </p:nvCxnSpPr>
        <p:spPr bwMode="auto">
          <a:xfrm>
            <a:off x="2834936" y="3097812"/>
            <a:ext cx="287826" cy="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6" name="Text Placeholder 2"/>
          <p:cNvSpPr txBox="1">
            <a:spLocks/>
          </p:cNvSpPr>
          <p:nvPr/>
        </p:nvSpPr>
        <p:spPr>
          <a:xfrm>
            <a:off x="457199" y="1023618"/>
            <a:ext cx="8384875" cy="688725"/>
          </a:xfrm>
          <a:prstGeom prst="rect">
            <a:avLst/>
          </a:prstGeom>
        </p:spPr>
        <p:txBody>
          <a:bodyPr/>
          <a:lstStyle/>
          <a:p>
            <a:pPr marL="173038" lvl="0" indent="-173038" defTabSz="914400">
              <a:spcBef>
                <a:spcPct val="20000"/>
              </a:spcBef>
              <a:buClr>
                <a:srgbClr val="FF0000"/>
              </a:buClr>
              <a:buSzPct val="100000"/>
              <a:buFont typeface="Arial"/>
              <a:buChar char="•"/>
            </a:pPr>
            <a:r>
              <a:rPr lang="en-US" sz="2400" kern="0" dirty="0" smtClean="0">
                <a:solidFill>
                  <a:srgbClr val="1B232A"/>
                </a:solidFill>
                <a:latin typeface="Arial Narrow"/>
                <a:ea typeface="+mn-ea"/>
                <a:cs typeface="Arial Narrow"/>
              </a:rPr>
              <a:t>Connect to FAP CLI interface via proxy in FGT. No need for a route to the FAP from managing computer.</a:t>
            </a:r>
          </a:p>
          <a:p>
            <a:pPr marL="630238" lvl="1" indent="-173038">
              <a:spcBef>
                <a:spcPct val="20000"/>
              </a:spcBef>
              <a:buClr>
                <a:srgbClr val="FF0000"/>
              </a:buClr>
              <a:buSzPct val="100000"/>
              <a:buFont typeface="Arial"/>
              <a:buChar char="•"/>
            </a:pPr>
            <a:r>
              <a:rPr lang="en-US" sz="1800" kern="0" dirty="0" smtClean="0">
                <a:solidFill>
                  <a:srgbClr val="1B232A"/>
                </a:solidFill>
                <a:latin typeface="Arial Narrow"/>
                <a:ea typeface="+mn-ea"/>
                <a:cs typeface="Arial Narrow"/>
              </a:rPr>
              <a:t>Login-enable setting must be enabled</a:t>
            </a:r>
          </a:p>
        </p:txBody>
      </p:sp>
      <p:cxnSp>
        <p:nvCxnSpPr>
          <p:cNvPr id="10" name="Straight Arrow Connector 9"/>
          <p:cNvCxnSpPr/>
          <p:nvPr/>
        </p:nvCxnSpPr>
        <p:spPr bwMode="auto">
          <a:xfrm>
            <a:off x="2893861" y="4646282"/>
            <a:ext cx="512530" cy="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pic>
        <p:nvPicPr>
          <p:cNvPr id="5125" name="Picture 5"/>
          <p:cNvPicPr>
            <a:picLocks noChangeAspect="1" noChangeArrowheads="1"/>
          </p:cNvPicPr>
          <p:nvPr/>
        </p:nvPicPr>
        <p:blipFill>
          <a:blip r:embed="rId4"/>
          <a:srcRect/>
          <a:stretch>
            <a:fillRect/>
          </a:stretch>
        </p:blipFill>
        <p:spPr bwMode="auto">
          <a:xfrm>
            <a:off x="5572665" y="1781331"/>
            <a:ext cx="3241825" cy="1799980"/>
          </a:xfrm>
          <a:prstGeom prst="rect">
            <a:avLst/>
          </a:prstGeom>
          <a:noFill/>
          <a:ln w="9525">
            <a:noFill/>
            <a:miter lim="800000"/>
            <a:headEnd/>
            <a:tailEnd/>
          </a:ln>
        </p:spPr>
      </p:pic>
    </p:spTree>
    <p:extLst>
      <p:ext uri="{BB962C8B-B14F-4D97-AF65-F5344CB8AC3E}">
        <p14:creationId xmlns:p14="http://schemas.microsoft.com/office/powerpoint/2010/main" val="208068533"/>
      </p:ext>
    </p:extLst>
  </p:cSld>
  <p:clrMapOvr>
    <a:masterClrMapping/>
  </p:clrMapOvr>
  <p:transition>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New features and enhancements </a:t>
            </a:r>
            <a:endParaRPr lang="en-US" dirty="0">
              <a:solidFill>
                <a:schemeClr val="tx1"/>
              </a:solidFill>
            </a:endParaRPr>
          </a:p>
        </p:txBody>
      </p:sp>
      <p:sp>
        <p:nvSpPr>
          <p:cNvPr id="3" name="Text Placeholder 2"/>
          <p:cNvSpPr>
            <a:spLocks noGrp="1"/>
          </p:cNvSpPr>
          <p:nvPr>
            <p:ph type="body" sz="quarter" idx="11"/>
          </p:nvPr>
        </p:nvSpPr>
        <p:spPr>
          <a:xfrm>
            <a:off x="457200" y="1051259"/>
            <a:ext cx="8229600" cy="4676775"/>
          </a:xfrm>
        </p:spPr>
        <p:txBody>
          <a:bodyPr/>
          <a:lstStyle/>
          <a:p>
            <a:r>
              <a:rPr lang="en-US" sz="2000" dirty="0" smtClean="0"/>
              <a:t>Disable 802.11b, 802.11bg rates</a:t>
            </a:r>
          </a:p>
          <a:p>
            <a:pPr lvl="1"/>
            <a:endParaRPr lang="en-US" sz="1800" dirty="0" smtClean="0"/>
          </a:p>
          <a:p>
            <a:pPr lvl="0"/>
            <a:endParaRPr lang="en-US" sz="2000" dirty="0" smtClean="0"/>
          </a:p>
          <a:p>
            <a:pPr lvl="0"/>
            <a:endParaRPr lang="en-US" sz="2000" dirty="0" smtClean="0"/>
          </a:p>
          <a:p>
            <a:pPr lvl="0"/>
            <a:endParaRPr lang="en-US" sz="2000" dirty="0" smtClean="0"/>
          </a:p>
          <a:p>
            <a:pPr lvl="0"/>
            <a:r>
              <a:rPr lang="en-US" sz="2000" dirty="0" smtClean="0"/>
              <a:t>Broadcast suppression</a:t>
            </a:r>
          </a:p>
          <a:p>
            <a:pPr lvl="0"/>
            <a:endParaRPr lang="en-US" sz="2000" dirty="0" smtClean="0"/>
          </a:p>
          <a:p>
            <a:pPr lvl="0"/>
            <a:endParaRPr lang="en-US" sz="2000" dirty="0" smtClean="0"/>
          </a:p>
          <a:p>
            <a:endParaRPr lang="en-US" sz="2000" dirty="0" smtClean="0"/>
          </a:p>
          <a:p>
            <a:endParaRPr lang="en-US" sz="2000" dirty="0" smtClean="0"/>
          </a:p>
          <a:p>
            <a:r>
              <a:rPr lang="en-US" sz="2000" dirty="0" smtClean="0"/>
              <a:t>WFA certification for FAP-222B</a:t>
            </a:r>
          </a:p>
          <a:p>
            <a:r>
              <a:rPr lang="en-US" sz="2000" dirty="0"/>
              <a:t>DFS channels added to FAP-320B-E, FAP-320C-E, FAP-221C-E</a:t>
            </a:r>
            <a:endParaRPr lang="en-US" sz="2000" dirty="0" smtClean="0"/>
          </a:p>
          <a:p>
            <a:endParaRPr lang="en-US" sz="2000" dirty="0"/>
          </a:p>
        </p:txBody>
      </p:sp>
      <p:sp>
        <p:nvSpPr>
          <p:cNvPr id="4" name="Rectangle 3"/>
          <p:cNvSpPr/>
          <p:nvPr/>
        </p:nvSpPr>
        <p:spPr>
          <a:xfrm>
            <a:off x="2691440" y="1462796"/>
            <a:ext cx="6288657" cy="1384995"/>
          </a:xfrm>
          <a:prstGeom prst="rect">
            <a:avLst/>
          </a:prstGeom>
          <a:solidFill>
            <a:schemeClr val="tx1">
              <a:lumMod val="50000"/>
            </a:schemeClr>
          </a:solidFill>
        </p:spPr>
        <p:txBody>
          <a:bodyPr wrap="square">
            <a:spAutoFit/>
          </a:bodyPr>
          <a:lstStyle/>
          <a:p>
            <a:r>
              <a:rPr lang="en-US" sz="1050" dirty="0" smtClean="0">
                <a:solidFill>
                  <a:srgbClr val="FFFF00"/>
                </a:solidFill>
                <a:latin typeface="Courier New" pitchFamily="49" charset="0"/>
                <a:cs typeface="Courier New" pitchFamily="49" charset="0"/>
              </a:rPr>
              <a:t>FGT-100D-JV (FAP220B-default) # </a:t>
            </a:r>
            <a:r>
              <a:rPr lang="en-US" sz="1050" dirty="0" err="1" smtClean="0">
                <a:solidFill>
                  <a:srgbClr val="FFFF00"/>
                </a:solidFill>
                <a:latin typeface="Courier New" pitchFamily="49" charset="0"/>
                <a:cs typeface="Courier New" pitchFamily="49" charset="0"/>
              </a:rPr>
              <a:t>config</a:t>
            </a:r>
            <a:r>
              <a:rPr lang="en-US" sz="1050" dirty="0" smtClean="0">
                <a:solidFill>
                  <a:srgbClr val="FFFF00"/>
                </a:solidFill>
                <a:latin typeface="Courier New" pitchFamily="49" charset="0"/>
                <a:cs typeface="Courier New" pitchFamily="49" charset="0"/>
              </a:rPr>
              <a:t> radio-2</a:t>
            </a:r>
          </a:p>
          <a:p>
            <a:endParaRPr lang="en-US" sz="1050" dirty="0" smtClean="0">
              <a:solidFill>
                <a:srgbClr val="FFFF00"/>
              </a:solidFill>
              <a:latin typeface="Courier New" pitchFamily="49" charset="0"/>
              <a:cs typeface="Courier New" pitchFamily="49" charset="0"/>
            </a:endParaRPr>
          </a:p>
          <a:p>
            <a:r>
              <a:rPr lang="en-US" sz="1050" dirty="0" smtClean="0">
                <a:solidFill>
                  <a:srgbClr val="FFFF00"/>
                </a:solidFill>
                <a:latin typeface="Courier New" pitchFamily="49" charset="0"/>
                <a:cs typeface="Courier New" pitchFamily="49" charset="0"/>
              </a:rPr>
              <a:t>FGT-100D-JV (radio-2) # set band</a:t>
            </a:r>
          </a:p>
          <a:p>
            <a:r>
              <a:rPr lang="en-US" sz="1050" dirty="0" smtClean="0">
                <a:solidFill>
                  <a:srgbClr val="FFFF00"/>
                </a:solidFill>
                <a:latin typeface="Courier New" pitchFamily="49" charset="0"/>
                <a:cs typeface="Courier New" pitchFamily="49" charset="0"/>
              </a:rPr>
              <a:t>802.11b         </a:t>
            </a:r>
            <a:r>
              <a:rPr lang="en-US" sz="1050" dirty="0" err="1" smtClean="0">
                <a:solidFill>
                  <a:srgbClr val="FFFF00"/>
                </a:solidFill>
                <a:latin typeface="Courier New" pitchFamily="49" charset="0"/>
                <a:cs typeface="Courier New" pitchFamily="49" charset="0"/>
              </a:rPr>
              <a:t>802.11b</a:t>
            </a:r>
            <a:r>
              <a:rPr lang="en-US" sz="1050" dirty="0" smtClean="0">
                <a:solidFill>
                  <a:srgbClr val="FFFF00"/>
                </a:solidFill>
                <a:latin typeface="Courier New" pitchFamily="49" charset="0"/>
                <a:cs typeface="Courier New" pitchFamily="49" charset="0"/>
              </a:rPr>
              <a:t> radio.</a:t>
            </a:r>
          </a:p>
          <a:p>
            <a:r>
              <a:rPr lang="en-US" sz="1050" dirty="0" smtClean="0">
                <a:solidFill>
                  <a:srgbClr val="FFFF00"/>
                </a:solidFill>
                <a:latin typeface="Courier New" pitchFamily="49" charset="0"/>
                <a:cs typeface="Courier New" pitchFamily="49" charset="0"/>
              </a:rPr>
              <a:t>802.11g         </a:t>
            </a:r>
            <a:r>
              <a:rPr lang="en-US" sz="1050" dirty="0" err="1" smtClean="0">
                <a:solidFill>
                  <a:srgbClr val="FFFF00"/>
                </a:solidFill>
                <a:latin typeface="Courier New" pitchFamily="49" charset="0"/>
                <a:cs typeface="Courier New" pitchFamily="49" charset="0"/>
              </a:rPr>
              <a:t>802.11g</a:t>
            </a:r>
            <a:r>
              <a:rPr lang="en-US" sz="1050" dirty="0" smtClean="0">
                <a:solidFill>
                  <a:srgbClr val="FFFF00"/>
                </a:solidFill>
                <a:latin typeface="Courier New" pitchFamily="49" charset="0"/>
                <a:cs typeface="Courier New" pitchFamily="49" charset="0"/>
              </a:rPr>
              <a:t> radio.</a:t>
            </a:r>
          </a:p>
          <a:p>
            <a:r>
              <a:rPr lang="en-US" sz="1050" dirty="0" smtClean="0">
                <a:solidFill>
                  <a:srgbClr val="FFFF00"/>
                </a:solidFill>
                <a:latin typeface="Courier New" pitchFamily="49" charset="0"/>
                <a:cs typeface="Courier New" pitchFamily="49" charset="0"/>
              </a:rPr>
              <a:t>802.11n         </a:t>
            </a:r>
            <a:r>
              <a:rPr lang="en-US" sz="1050" dirty="0" err="1" smtClean="0">
                <a:solidFill>
                  <a:srgbClr val="FFFF00"/>
                </a:solidFill>
                <a:latin typeface="Courier New" pitchFamily="49" charset="0"/>
                <a:cs typeface="Courier New" pitchFamily="49" charset="0"/>
              </a:rPr>
              <a:t>802.11n</a:t>
            </a:r>
            <a:r>
              <a:rPr lang="en-US" sz="1050" dirty="0" smtClean="0">
                <a:solidFill>
                  <a:srgbClr val="FFFF00"/>
                </a:solidFill>
                <a:latin typeface="Courier New" pitchFamily="49" charset="0"/>
                <a:cs typeface="Courier New" pitchFamily="49" charset="0"/>
              </a:rPr>
              <a:t> radio at 2.4G band.</a:t>
            </a:r>
          </a:p>
          <a:p>
            <a:r>
              <a:rPr lang="en-US" sz="1050" dirty="0" smtClean="0">
                <a:solidFill>
                  <a:srgbClr val="FFFF00"/>
                </a:solidFill>
                <a:latin typeface="Courier New" pitchFamily="49" charset="0"/>
                <a:cs typeface="Courier New" pitchFamily="49" charset="0"/>
              </a:rPr>
              <a:t>802.11g-only    802.11g only radio.</a:t>
            </a:r>
          </a:p>
          <a:p>
            <a:r>
              <a:rPr lang="en-US" sz="1050" dirty="0" smtClean="0">
                <a:solidFill>
                  <a:srgbClr val="FFFF00"/>
                </a:solidFill>
                <a:latin typeface="Courier New" pitchFamily="49" charset="0"/>
                <a:cs typeface="Courier New" pitchFamily="49" charset="0"/>
              </a:rPr>
              <a:t>802.11n-only    802.11n only radio at 2.4G band.</a:t>
            </a:r>
            <a:endParaRPr lang="en-US" sz="1050" dirty="0">
              <a:solidFill>
                <a:srgbClr val="FFFF00"/>
              </a:solidFill>
              <a:latin typeface="Courier New" pitchFamily="49" charset="0"/>
              <a:cs typeface="Courier New" pitchFamily="49" charset="0"/>
            </a:endParaRPr>
          </a:p>
        </p:txBody>
      </p:sp>
      <p:sp>
        <p:nvSpPr>
          <p:cNvPr id="5" name="Rectangle 4"/>
          <p:cNvSpPr/>
          <p:nvPr/>
        </p:nvSpPr>
        <p:spPr>
          <a:xfrm>
            <a:off x="2691440" y="3277676"/>
            <a:ext cx="6288657" cy="1223412"/>
          </a:xfrm>
          <a:prstGeom prst="rect">
            <a:avLst/>
          </a:prstGeom>
          <a:solidFill>
            <a:schemeClr val="tx1">
              <a:lumMod val="50000"/>
            </a:schemeClr>
          </a:solidFill>
        </p:spPr>
        <p:txBody>
          <a:bodyPr wrap="square">
            <a:spAutoFit/>
          </a:bodyPr>
          <a:lstStyle/>
          <a:p>
            <a:r>
              <a:rPr lang="en-US" sz="1050" dirty="0" smtClean="0">
                <a:solidFill>
                  <a:srgbClr val="FFFF00"/>
                </a:solidFill>
                <a:latin typeface="Courier New" pitchFamily="49" charset="0"/>
                <a:cs typeface="Courier New" pitchFamily="49" charset="0"/>
              </a:rPr>
              <a:t>FGT-100D-JV (Ext-Web-if) # set broadcast-suppression</a:t>
            </a:r>
          </a:p>
          <a:p>
            <a:r>
              <a:rPr lang="en-US" sz="1050" dirty="0" err="1" smtClean="0">
                <a:solidFill>
                  <a:srgbClr val="FFFF00"/>
                </a:solidFill>
                <a:latin typeface="Courier New" pitchFamily="49" charset="0"/>
                <a:cs typeface="Courier New" pitchFamily="49" charset="0"/>
              </a:rPr>
              <a:t>dhcp</a:t>
            </a:r>
            <a:r>
              <a:rPr lang="en-US" sz="1050" dirty="0" smtClean="0">
                <a:solidFill>
                  <a:srgbClr val="FFFF00"/>
                </a:solidFill>
                <a:latin typeface="Courier New" pitchFamily="49" charset="0"/>
                <a:cs typeface="Courier New" pitchFamily="49" charset="0"/>
              </a:rPr>
              <a:t>          Suppress broadcast uplink DHCP messages.</a:t>
            </a:r>
          </a:p>
          <a:p>
            <a:r>
              <a:rPr lang="en-US" sz="1050" dirty="0" smtClean="0">
                <a:solidFill>
                  <a:srgbClr val="FFFF00"/>
                </a:solidFill>
                <a:latin typeface="Courier New" pitchFamily="49" charset="0"/>
                <a:cs typeface="Courier New" pitchFamily="49" charset="0"/>
              </a:rPr>
              <a:t>dhcp2         Suppress broadcast downlink DHCP messages.</a:t>
            </a:r>
          </a:p>
          <a:p>
            <a:r>
              <a:rPr lang="en-US" sz="1050" dirty="0" err="1" smtClean="0">
                <a:solidFill>
                  <a:srgbClr val="FFFF00"/>
                </a:solidFill>
                <a:latin typeface="Courier New" pitchFamily="49" charset="0"/>
                <a:cs typeface="Courier New" pitchFamily="49" charset="0"/>
              </a:rPr>
              <a:t>arp</a:t>
            </a:r>
            <a:r>
              <a:rPr lang="en-US" sz="1050" dirty="0" smtClean="0">
                <a:solidFill>
                  <a:srgbClr val="FFFF00"/>
                </a:solidFill>
                <a:latin typeface="Courier New" pitchFamily="49" charset="0"/>
                <a:cs typeface="Courier New" pitchFamily="49" charset="0"/>
              </a:rPr>
              <a:t>           Suppress broadcast ARP for known wireless clients.</a:t>
            </a:r>
          </a:p>
          <a:p>
            <a:r>
              <a:rPr lang="en-US" sz="1050" dirty="0" smtClean="0">
                <a:solidFill>
                  <a:srgbClr val="FFFF00"/>
                </a:solidFill>
                <a:latin typeface="Courier New" pitchFamily="49" charset="0"/>
                <a:cs typeface="Courier New" pitchFamily="49" charset="0"/>
              </a:rPr>
              <a:t>arp2          Suppress broadcast ARP for unknown wireless clients.</a:t>
            </a:r>
          </a:p>
          <a:p>
            <a:r>
              <a:rPr lang="en-US" sz="1050" dirty="0" err="1" smtClean="0">
                <a:solidFill>
                  <a:srgbClr val="FFFF00"/>
                </a:solidFill>
                <a:latin typeface="Courier New" pitchFamily="49" charset="0"/>
                <a:cs typeface="Courier New" pitchFamily="49" charset="0"/>
              </a:rPr>
              <a:t>netbios</a:t>
            </a:r>
            <a:r>
              <a:rPr lang="en-US" sz="1050" dirty="0" smtClean="0">
                <a:solidFill>
                  <a:srgbClr val="FFFF00"/>
                </a:solidFill>
                <a:latin typeface="Courier New" pitchFamily="49" charset="0"/>
                <a:cs typeface="Courier New" pitchFamily="49" charset="0"/>
              </a:rPr>
              <a:t>-ns    Suppress NetBIOS name services packets with UDP port 137.</a:t>
            </a:r>
          </a:p>
          <a:p>
            <a:r>
              <a:rPr lang="en-US" sz="1050" dirty="0" err="1" smtClean="0">
                <a:solidFill>
                  <a:srgbClr val="FFFF00"/>
                </a:solidFill>
                <a:latin typeface="Courier New" pitchFamily="49" charset="0"/>
                <a:cs typeface="Courier New" pitchFamily="49" charset="0"/>
              </a:rPr>
              <a:t>netbios-ds</a:t>
            </a:r>
            <a:r>
              <a:rPr lang="en-US" sz="1050" dirty="0" smtClean="0">
                <a:solidFill>
                  <a:srgbClr val="FFFF00"/>
                </a:solidFill>
                <a:latin typeface="Courier New" pitchFamily="49" charset="0"/>
                <a:cs typeface="Courier New" pitchFamily="49" charset="0"/>
              </a:rPr>
              <a:t>    Suppress NetBIOS datagram services packets with UDP port 138.</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4266" y="5495057"/>
            <a:ext cx="7324725"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4"/>
          <a:srcRect l="52891" t="34711" r="33526" b="51119"/>
          <a:stretch>
            <a:fillRect/>
          </a:stretch>
        </p:blipFill>
        <p:spPr bwMode="auto">
          <a:xfrm>
            <a:off x="0" y="1738116"/>
            <a:ext cx="2666198" cy="1109675"/>
          </a:xfrm>
          <a:prstGeom prst="rect">
            <a:avLst/>
          </a:prstGeom>
          <a:noFill/>
          <a:ln w="9525">
            <a:solidFill>
              <a:srgbClr val="FF0000"/>
            </a:solidFill>
            <a:miter lim="800000"/>
            <a:headEnd/>
            <a:tailEnd/>
          </a:ln>
        </p:spPr>
      </p:pic>
    </p:spTree>
    <p:extLst>
      <p:ext uri="{BB962C8B-B14F-4D97-AF65-F5344CB8AC3E}">
        <p14:creationId xmlns:p14="http://schemas.microsoft.com/office/powerpoint/2010/main" val="3230864622"/>
      </p:ext>
    </p:extLst>
  </p:cSld>
  <p:clrMapOvr>
    <a:masterClrMapping/>
  </p:clrMapOvr>
  <p:transition>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New features and enhancements </a:t>
            </a:r>
            <a:endParaRPr lang="en-US" dirty="0">
              <a:solidFill>
                <a:schemeClr val="tx1"/>
              </a:solidFill>
            </a:endParaRPr>
          </a:p>
        </p:txBody>
      </p:sp>
      <p:sp>
        <p:nvSpPr>
          <p:cNvPr id="3" name="Text Placeholder 2"/>
          <p:cNvSpPr>
            <a:spLocks noGrp="1"/>
          </p:cNvSpPr>
          <p:nvPr>
            <p:ph type="body" sz="quarter" idx="11"/>
          </p:nvPr>
        </p:nvSpPr>
        <p:spPr>
          <a:xfrm>
            <a:off x="457200" y="1269470"/>
            <a:ext cx="8229600" cy="735975"/>
          </a:xfrm>
        </p:spPr>
        <p:txBody>
          <a:bodyPr/>
          <a:lstStyle/>
          <a:p>
            <a:r>
              <a:rPr lang="en-US" sz="2000" dirty="0" smtClean="0"/>
              <a:t>RADIUS </a:t>
            </a:r>
            <a:r>
              <a:rPr lang="en-US" sz="2000" dirty="0"/>
              <a:t>accounting is now supported for </a:t>
            </a:r>
            <a:r>
              <a:rPr lang="en-US" sz="2000" dirty="0" err="1" smtClean="0"/>
              <a:t>WiFi</a:t>
            </a:r>
            <a:r>
              <a:rPr lang="en-US" sz="2000" dirty="0" smtClean="0"/>
              <a:t> users + interim packets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7272" y="2982191"/>
            <a:ext cx="6651656" cy="2480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bwMode="auto">
          <a:xfrm>
            <a:off x="1481007" y="3908527"/>
            <a:ext cx="512530" cy="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2491426717"/>
      </p:ext>
    </p:extLst>
  </p:cSld>
  <p:clrMapOvr>
    <a:masterClrMapping/>
  </p:clrMapOvr>
  <p:transition>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8" y="286796"/>
            <a:ext cx="8138162" cy="565575"/>
          </a:xfrm>
        </p:spPr>
        <p:txBody>
          <a:bodyPr>
            <a:noAutofit/>
          </a:bodyPr>
          <a:lstStyle/>
          <a:p>
            <a:r>
              <a:rPr lang="en-MY" dirty="0" smtClean="0">
                <a:solidFill>
                  <a:schemeClr val="tx1"/>
                </a:solidFill>
              </a:rPr>
              <a:t>Limit maximum number of account per guest user portal</a:t>
            </a:r>
          </a:p>
        </p:txBody>
      </p:sp>
      <p:graphicFrame>
        <p:nvGraphicFramePr>
          <p:cNvPr id="12" name="Content Placeholder 4"/>
          <p:cNvGraphicFramePr>
            <a:graphicFrameLocks/>
          </p:cNvGraphicFramePr>
          <p:nvPr>
            <p:extLst>
              <p:ext uri="{D42A27DB-BD31-4B8C-83A1-F6EECF244321}">
                <p14:modId xmlns:p14="http://schemas.microsoft.com/office/powerpoint/2010/main" val="2224844874"/>
              </p:ext>
            </p:extLst>
          </p:nvPr>
        </p:nvGraphicFramePr>
        <p:xfrm>
          <a:off x="561331" y="1189655"/>
          <a:ext cx="7838389" cy="464040"/>
        </p:xfrm>
        <a:graphic>
          <a:graphicData uri="http://schemas.openxmlformats.org/drawingml/2006/table">
            <a:tbl>
              <a:tblPr bandRow="1">
                <a:tableStyleId>{073A0DAA-6AF3-43AB-8588-CEC1D06C72B9}</a:tableStyleId>
              </a:tblPr>
              <a:tblGrid>
                <a:gridCol w="7838389"/>
              </a:tblGrid>
              <a:tr h="449765">
                <a:tc>
                  <a:txBody>
                    <a:bodyPr/>
                    <a:lstStyle/>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MY" sz="1800" u="none" strike="noStrike" kern="1200" cap="none" spc="0" normalizeH="0" baseline="0" noProof="0" dirty="0" smtClean="0">
                          <a:ln>
                            <a:noFill/>
                          </a:ln>
                          <a:solidFill>
                            <a:schemeClr val="tx1"/>
                          </a:solidFill>
                          <a:effectLst/>
                          <a:uLnTx/>
                          <a:uFillTx/>
                          <a:latin typeface="Arial Narrow"/>
                          <a:ea typeface="+mn-ea"/>
                          <a:cs typeface="Arial Narrow"/>
                        </a:rPr>
                        <a:t>Limit the maximum number of </a:t>
                      </a:r>
                      <a:r>
                        <a:rPr kumimoji="0" lang="en-MY" sz="1800" b="1" u="none" strike="noStrike" kern="1200" cap="none" spc="0" normalizeH="0" baseline="0" noProof="0" dirty="0" smtClean="0">
                          <a:ln>
                            <a:noFill/>
                          </a:ln>
                          <a:solidFill>
                            <a:srgbClr val="FF0000"/>
                          </a:solidFill>
                          <a:effectLst/>
                          <a:uLnTx/>
                          <a:uFillTx/>
                          <a:latin typeface="Arial Narrow"/>
                          <a:ea typeface="+mn-ea"/>
                          <a:cs typeface="Arial Narrow"/>
                        </a:rPr>
                        <a:t>guest user </a:t>
                      </a:r>
                      <a:r>
                        <a:rPr kumimoji="0" lang="en-MY" sz="1800" u="none" strike="noStrike" kern="1200" cap="none" spc="0" normalizeH="0" baseline="0" noProof="0" dirty="0" smtClean="0">
                          <a:ln>
                            <a:noFill/>
                          </a:ln>
                          <a:solidFill>
                            <a:schemeClr val="tx1"/>
                          </a:solidFill>
                          <a:effectLst/>
                          <a:uLnTx/>
                          <a:uFillTx/>
                          <a:latin typeface="Arial Narrow"/>
                          <a:ea typeface="+mn-ea"/>
                          <a:cs typeface="Arial Narrow"/>
                        </a:rPr>
                        <a:t>per </a:t>
                      </a:r>
                      <a:r>
                        <a:rPr kumimoji="0" lang="en-MY" sz="1800" b="1" u="none" strike="noStrike" kern="1200" cap="none" spc="0" normalizeH="0" baseline="0" noProof="0" dirty="0" smtClean="0">
                          <a:ln>
                            <a:noFill/>
                          </a:ln>
                          <a:solidFill>
                            <a:srgbClr val="FF0000"/>
                          </a:solidFill>
                          <a:effectLst/>
                          <a:uLnTx/>
                          <a:uFillTx/>
                          <a:latin typeface="Arial Narrow"/>
                          <a:ea typeface="+mn-ea"/>
                          <a:cs typeface="Arial Narrow"/>
                        </a:rPr>
                        <a:t>guest user portal</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1027" name="Picture 3"/>
          <p:cNvPicPr>
            <a:picLocks noChangeAspect="1" noChangeArrowheads="1"/>
          </p:cNvPicPr>
          <p:nvPr/>
        </p:nvPicPr>
        <p:blipFill>
          <a:blip r:embed="rId3"/>
          <a:srcRect/>
          <a:stretch>
            <a:fillRect/>
          </a:stretch>
        </p:blipFill>
        <p:spPr bwMode="auto">
          <a:xfrm>
            <a:off x="896328" y="1713602"/>
            <a:ext cx="6765344" cy="2306937"/>
          </a:xfrm>
          <a:prstGeom prst="rect">
            <a:avLst/>
          </a:prstGeom>
          <a:noFill/>
          <a:ln w="9525">
            <a:noFill/>
            <a:miter lim="800000"/>
            <a:headEnd/>
            <a:tailEnd/>
          </a:ln>
        </p:spPr>
      </p:pic>
      <p:sp>
        <p:nvSpPr>
          <p:cNvPr id="11" name="Rounded Rectangular Callout 10"/>
          <p:cNvSpPr/>
          <p:nvPr/>
        </p:nvSpPr>
        <p:spPr bwMode="auto">
          <a:xfrm>
            <a:off x="5477829" y="3060363"/>
            <a:ext cx="1926668" cy="536500"/>
          </a:xfrm>
          <a:prstGeom prst="wedgeRoundRectCallout">
            <a:avLst>
              <a:gd name="adj1" fmla="val -103534"/>
              <a:gd name="adj2" fmla="val -6526"/>
              <a:gd name="adj3" fmla="val 16667"/>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eaLnBrk="0" fontAlgn="base" hangingPunct="0">
              <a:spcBef>
                <a:spcPct val="20000"/>
              </a:spcBef>
              <a:spcAft>
                <a:spcPct val="0"/>
              </a:spcAft>
              <a:buClr>
                <a:schemeClr val="accent1"/>
              </a:buClr>
              <a:buSzPct val="90000"/>
            </a:pPr>
            <a:r>
              <a:rPr lang="en-US" sz="1200" b="1" dirty="0" smtClean="0">
                <a:latin typeface="Arial Narrow" pitchFamily="34" charset="0"/>
              </a:rPr>
              <a:t>Maximum guest account allowed is 30</a:t>
            </a:r>
            <a:endParaRPr lang="en-MY" sz="1200" b="1" dirty="0">
              <a:latin typeface="Arial Narrow" pitchFamily="34" charset="0"/>
            </a:endParaRPr>
          </a:p>
        </p:txBody>
      </p:sp>
      <p:sp>
        <p:nvSpPr>
          <p:cNvPr id="13" name="Rounded Rectangle 12"/>
          <p:cNvSpPr/>
          <p:nvPr/>
        </p:nvSpPr>
        <p:spPr bwMode="auto">
          <a:xfrm>
            <a:off x="2078880" y="3200256"/>
            <a:ext cx="2391169" cy="204557"/>
          </a:xfrm>
          <a:prstGeom prst="roundRect">
            <a:avLst/>
          </a:prstGeom>
          <a:noFill/>
          <a:ln w="3492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MY" sz="2000" b="0" i="0" u="none" strike="noStrike" cap="none" normalizeH="0" baseline="0" dirty="0">
              <a:ln>
                <a:noFill/>
              </a:ln>
              <a:solidFill>
                <a:schemeClr val="accent2"/>
              </a:solidFill>
              <a:effectLst/>
              <a:latin typeface="Arial" charset="0"/>
            </a:endParaRPr>
          </a:p>
        </p:txBody>
      </p:sp>
      <p:pic>
        <p:nvPicPr>
          <p:cNvPr id="157698" name="Picture 2"/>
          <p:cNvPicPr>
            <a:picLocks noChangeAspect="1" noChangeArrowheads="1"/>
          </p:cNvPicPr>
          <p:nvPr/>
        </p:nvPicPr>
        <p:blipFill>
          <a:blip r:embed="rId4"/>
          <a:srcRect/>
          <a:stretch>
            <a:fillRect/>
          </a:stretch>
        </p:blipFill>
        <p:spPr bwMode="auto">
          <a:xfrm>
            <a:off x="896328" y="4191098"/>
            <a:ext cx="7426328" cy="1962051"/>
          </a:xfrm>
          <a:prstGeom prst="rect">
            <a:avLst/>
          </a:prstGeom>
          <a:noFill/>
          <a:ln w="9525">
            <a:noFill/>
            <a:miter lim="800000"/>
            <a:headEnd/>
            <a:tailEnd/>
          </a:ln>
        </p:spPr>
      </p:pic>
      <p:sp>
        <p:nvSpPr>
          <p:cNvPr id="15" name="Rounded Rectangular Callout 14"/>
          <p:cNvSpPr/>
          <p:nvPr/>
        </p:nvSpPr>
        <p:spPr bwMode="auto">
          <a:xfrm>
            <a:off x="315279" y="4991100"/>
            <a:ext cx="1926668" cy="1001804"/>
          </a:xfrm>
          <a:prstGeom prst="wedgeRoundRectCallout">
            <a:avLst>
              <a:gd name="adj1" fmla="val 81363"/>
              <a:gd name="adj2" fmla="val -21739"/>
              <a:gd name="adj3" fmla="val 16667"/>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eaLnBrk="0" fontAlgn="base" hangingPunct="0">
              <a:spcBef>
                <a:spcPct val="20000"/>
              </a:spcBef>
              <a:spcAft>
                <a:spcPct val="0"/>
              </a:spcAft>
              <a:buClr>
                <a:schemeClr val="accent1"/>
              </a:buClr>
              <a:buSzPct val="90000"/>
            </a:pPr>
            <a:r>
              <a:rPr lang="en-US" sz="1200" b="1" dirty="0" smtClean="0">
                <a:latin typeface="Arial Narrow" pitchFamily="34" charset="0"/>
              </a:rPr>
              <a:t>Guest portal admin will get an error when he attempted to created more than the configured maximum account</a:t>
            </a:r>
            <a:endParaRPr lang="en-MY" sz="1200" b="1" dirty="0">
              <a:latin typeface="Arial Narrow" pitchFamily="34" charset="0"/>
            </a:endParaRPr>
          </a:p>
        </p:txBody>
      </p:sp>
    </p:spTree>
    <p:extLst>
      <p:ext uri="{BB962C8B-B14F-4D97-AF65-F5344CB8AC3E}">
        <p14:creationId xmlns:p14="http://schemas.microsoft.com/office/powerpoint/2010/main" val="273897329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left)">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7698"/>
                                        </p:tgtEl>
                                        <p:attrNameLst>
                                          <p:attrName>style.visibility</p:attrName>
                                        </p:attrNameLst>
                                      </p:cBhvr>
                                      <p:to>
                                        <p:strVal val="visible"/>
                                      </p:to>
                                    </p:set>
                                    <p:animEffect transition="in" filter="wipe(left)">
                                      <p:cBhvr>
                                        <p:cTn id="22" dur="500"/>
                                        <p:tgtEl>
                                          <p:spTgt spid="15769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a:srcRect/>
          <a:stretch>
            <a:fillRect/>
          </a:stretch>
        </p:blipFill>
        <p:spPr bwMode="auto">
          <a:xfrm>
            <a:off x="767751" y="1086364"/>
            <a:ext cx="5357002" cy="2689652"/>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solidFill>
                  <a:schemeClr val="tx1"/>
                </a:solidFill>
              </a:rPr>
              <a:t>Spectrum Analysis in certain FAP models </a:t>
            </a:r>
            <a:endParaRPr lang="en-US" dirty="0">
              <a:solidFill>
                <a:schemeClr val="tx1"/>
              </a:solidFill>
            </a:endParaRPr>
          </a:p>
        </p:txBody>
      </p:sp>
      <p:sp>
        <p:nvSpPr>
          <p:cNvPr id="3" name="Text Placeholder 2"/>
          <p:cNvSpPr>
            <a:spLocks noGrp="1"/>
          </p:cNvSpPr>
          <p:nvPr>
            <p:ph type="body" sz="quarter" idx="11"/>
          </p:nvPr>
        </p:nvSpPr>
        <p:spPr>
          <a:xfrm>
            <a:off x="6556076" y="1157327"/>
            <a:ext cx="1915063" cy="2137963"/>
          </a:xfrm>
        </p:spPr>
        <p:txBody>
          <a:bodyPr/>
          <a:lstStyle/>
          <a:p>
            <a:pPr>
              <a:buNone/>
            </a:pPr>
            <a:r>
              <a:rPr lang="en-US" sz="1400" dirty="0" smtClean="0"/>
              <a:t>Models with SA</a:t>
            </a:r>
          </a:p>
          <a:p>
            <a:r>
              <a:rPr lang="en-US" sz="1400" dirty="0" smtClean="0"/>
              <a:t>FAP-14C/28C</a:t>
            </a:r>
          </a:p>
          <a:p>
            <a:r>
              <a:rPr lang="en-US" sz="1400" dirty="0" smtClean="0"/>
              <a:t>FAP-221B/223B</a:t>
            </a:r>
          </a:p>
          <a:p>
            <a:r>
              <a:rPr lang="en-US" sz="1400" dirty="0" smtClean="0"/>
              <a:t>FAP-320B</a:t>
            </a:r>
          </a:p>
          <a:p>
            <a:r>
              <a:rPr lang="en-US" sz="1400" dirty="0" smtClean="0"/>
              <a:t>FAP-221C</a:t>
            </a:r>
          </a:p>
          <a:p>
            <a:r>
              <a:rPr lang="en-US" sz="1400" dirty="0" smtClean="0"/>
              <a:t>FAP-320C</a:t>
            </a:r>
            <a:endParaRPr lang="en-US" sz="1400" dirty="0"/>
          </a:p>
        </p:txBody>
      </p:sp>
      <p:sp>
        <p:nvSpPr>
          <p:cNvPr id="5" name="Rectangle 4"/>
          <p:cNvSpPr/>
          <p:nvPr/>
        </p:nvSpPr>
        <p:spPr>
          <a:xfrm>
            <a:off x="595224" y="3777397"/>
            <a:ext cx="7289320" cy="2462213"/>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700" dirty="0" smtClean="0">
                <a:latin typeface="Courier New" pitchFamily="49" charset="0"/>
                <a:cs typeface="Courier New" pitchFamily="49" charset="0"/>
              </a:rPr>
              <a:t>FGT-100D-JV # diagnose wireless-controller </a:t>
            </a:r>
            <a:r>
              <a:rPr lang="en-US" sz="700" dirty="0" err="1" smtClean="0">
                <a:latin typeface="Courier New" pitchFamily="49" charset="0"/>
                <a:cs typeface="Courier New" pitchFamily="49" charset="0"/>
              </a:rPr>
              <a:t>wlac</a:t>
            </a:r>
            <a:r>
              <a:rPr lang="en-US" sz="700" dirty="0" smtClean="0">
                <a:latin typeface="Courier New" pitchFamily="49" charset="0"/>
                <a:cs typeface="Courier New" pitchFamily="49" charset="0"/>
              </a:rPr>
              <a:t> -c </a:t>
            </a:r>
            <a:r>
              <a:rPr lang="en-US" sz="700" dirty="0" err="1" smtClean="0">
                <a:latin typeface="Courier New" pitchFamily="49" charset="0"/>
                <a:cs typeface="Courier New" pitchFamily="49" charset="0"/>
              </a:rPr>
              <a:t>rf-sa</a:t>
            </a:r>
            <a:r>
              <a:rPr lang="en-US" sz="700" dirty="0" smtClean="0">
                <a:latin typeface="Courier New" pitchFamily="49" charset="0"/>
                <a:cs typeface="Courier New" pitchFamily="49" charset="0"/>
              </a:rPr>
              <a:t> FP221B3X12013475  1</a:t>
            </a:r>
          </a:p>
          <a:p>
            <a:r>
              <a:rPr lang="en-US" sz="700" dirty="0" smtClean="0">
                <a:latin typeface="Courier New" pitchFamily="49" charset="0"/>
                <a:cs typeface="Courier New" pitchFamily="49" charset="0"/>
              </a:rPr>
              <a:t>-------------------------------RF Spectrum Data    1----------------------------</a:t>
            </a:r>
          </a:p>
          <a:p>
            <a:r>
              <a:rPr lang="en-US" sz="700" dirty="0" err="1" smtClean="0">
                <a:latin typeface="Courier New" pitchFamily="49" charset="0"/>
                <a:cs typeface="Courier New" pitchFamily="49" charset="0"/>
              </a:rPr>
              <a:t>rId</a:t>
            </a:r>
            <a:r>
              <a:rPr lang="en-US" sz="700" dirty="0" smtClean="0">
                <a:latin typeface="Courier New" pitchFamily="49" charset="0"/>
                <a:cs typeface="Courier New" pitchFamily="49" charset="0"/>
              </a:rPr>
              <a:t>: 1 Age: 2       Freq: 5220 Chan: </a:t>
            </a:r>
            <a:r>
              <a:rPr lang="en-US" sz="700" dirty="0" smtClean="0">
                <a:solidFill>
                  <a:srgbClr val="FF0000"/>
                </a:solidFill>
                <a:latin typeface="Courier New" pitchFamily="49" charset="0"/>
                <a:cs typeface="Courier New" pitchFamily="49" charset="0"/>
              </a:rPr>
              <a:t>44</a:t>
            </a:r>
            <a:r>
              <a:rPr lang="en-US" sz="700" dirty="0" smtClean="0">
                <a:latin typeface="Courier New" pitchFamily="49" charset="0"/>
                <a:cs typeface="Courier New" pitchFamily="49" charset="0"/>
              </a:rPr>
              <a:t>  Sample Count 64     Interference Count: 0</a:t>
            </a:r>
          </a:p>
          <a:p>
            <a:r>
              <a:rPr lang="en-US" sz="700" dirty="0" smtClean="0">
                <a:latin typeface="Courier New" pitchFamily="49" charset="0"/>
                <a:cs typeface="Courier New" pitchFamily="49" charset="0"/>
              </a:rPr>
              <a:t>  0 -115         1 -115         2 -115         3 -115         4 -115         5 -115         6 -115         7 -115</a:t>
            </a:r>
          </a:p>
          <a:p>
            <a:r>
              <a:rPr lang="en-US" sz="700" dirty="0" smtClean="0">
                <a:latin typeface="Courier New" pitchFamily="49" charset="0"/>
                <a:cs typeface="Courier New" pitchFamily="49" charset="0"/>
              </a:rPr>
              <a:t>  8 -115         9 -113        10 -115        11 -115        12 -113        13 -114        14 -115        15 -114</a:t>
            </a:r>
          </a:p>
          <a:p>
            <a:r>
              <a:rPr lang="en-US" sz="700" dirty="0" smtClean="0">
                <a:latin typeface="Courier New" pitchFamily="49" charset="0"/>
                <a:cs typeface="Courier New" pitchFamily="49" charset="0"/>
              </a:rPr>
              <a:t> 16 -115        17 -114        18 -115        19 -115        20 -114        21 -115        22 -115        23 -115</a:t>
            </a:r>
          </a:p>
          <a:p>
            <a:r>
              <a:rPr lang="en-US" sz="700" dirty="0" smtClean="0">
                <a:latin typeface="Courier New" pitchFamily="49" charset="0"/>
                <a:cs typeface="Courier New" pitchFamily="49" charset="0"/>
              </a:rPr>
              <a:t> 24 -115        25 -113        26 -115        27 -115        28 -115        29 -114        30 -115        31 -114</a:t>
            </a:r>
          </a:p>
          <a:p>
            <a:r>
              <a:rPr lang="en-US" sz="700" dirty="0" smtClean="0">
                <a:latin typeface="Courier New" pitchFamily="49" charset="0"/>
                <a:cs typeface="Courier New" pitchFamily="49" charset="0"/>
              </a:rPr>
              <a:t> 32 -115        33 -115        34 -115        35 -114        36 -115        37 -115        38 -115        39 </a:t>
            </a:r>
            <a:r>
              <a:rPr lang="en-US" sz="700" dirty="0" smtClean="0">
                <a:solidFill>
                  <a:srgbClr val="FF0000"/>
                </a:solidFill>
                <a:latin typeface="Courier New" pitchFamily="49" charset="0"/>
                <a:cs typeface="Courier New" pitchFamily="49" charset="0"/>
              </a:rPr>
              <a:t>-112</a:t>
            </a:r>
          </a:p>
          <a:p>
            <a:r>
              <a:rPr lang="en-US" sz="700" dirty="0" smtClean="0">
                <a:latin typeface="Courier New" pitchFamily="49" charset="0"/>
                <a:cs typeface="Courier New" pitchFamily="49" charset="0"/>
              </a:rPr>
              <a:t> 40 -114        41 -114        42 -114        43 -115        44 -115        45 -113        46 -115        47 -114</a:t>
            </a:r>
          </a:p>
          <a:p>
            <a:r>
              <a:rPr lang="en-US" sz="700" dirty="0" smtClean="0">
                <a:latin typeface="Courier New" pitchFamily="49" charset="0"/>
                <a:cs typeface="Courier New" pitchFamily="49" charset="0"/>
              </a:rPr>
              <a:t> 48 -114        49 -114        50 -115        51 </a:t>
            </a:r>
            <a:r>
              <a:rPr lang="en-US" sz="700" dirty="0" smtClean="0">
                <a:solidFill>
                  <a:srgbClr val="FF0000"/>
                </a:solidFill>
                <a:latin typeface="Courier New" pitchFamily="49" charset="0"/>
                <a:cs typeface="Courier New" pitchFamily="49" charset="0"/>
              </a:rPr>
              <a:t>-111</a:t>
            </a:r>
            <a:r>
              <a:rPr lang="en-US" sz="700" dirty="0" smtClean="0">
                <a:latin typeface="Courier New" pitchFamily="49" charset="0"/>
                <a:cs typeface="Courier New" pitchFamily="49" charset="0"/>
              </a:rPr>
              <a:t>        52 </a:t>
            </a:r>
            <a:r>
              <a:rPr lang="en-US" sz="700" dirty="0" smtClean="0">
                <a:solidFill>
                  <a:srgbClr val="FF0000"/>
                </a:solidFill>
                <a:latin typeface="Courier New" pitchFamily="49" charset="0"/>
                <a:cs typeface="Courier New" pitchFamily="49" charset="0"/>
              </a:rPr>
              <a:t>-111</a:t>
            </a:r>
            <a:r>
              <a:rPr lang="en-US" sz="700" dirty="0" smtClean="0">
                <a:latin typeface="Courier New" pitchFamily="49" charset="0"/>
                <a:cs typeface="Courier New" pitchFamily="49" charset="0"/>
              </a:rPr>
              <a:t>        53 -114        54 -113        55 -115</a:t>
            </a:r>
          </a:p>
          <a:p>
            <a:r>
              <a:rPr lang="en-US" sz="700" dirty="0" smtClean="0">
                <a:latin typeface="Courier New" pitchFamily="49" charset="0"/>
                <a:cs typeface="Courier New" pitchFamily="49" charset="0"/>
              </a:rPr>
              <a:t> 56 -115        57 -115        58 -115        59 -115        60 -115        61 -115        62 -115        63 -115</a:t>
            </a:r>
          </a:p>
          <a:p>
            <a:r>
              <a:rPr lang="en-US" sz="700" dirty="0" smtClean="0">
                <a:latin typeface="Courier New" pitchFamily="49" charset="0"/>
                <a:cs typeface="Courier New" pitchFamily="49" charset="0"/>
              </a:rPr>
              <a:t>-------------------------------RF Spectrum Data    2----------------------------</a:t>
            </a:r>
          </a:p>
          <a:p>
            <a:r>
              <a:rPr lang="en-US" sz="700" dirty="0" err="1" smtClean="0">
                <a:latin typeface="Courier New" pitchFamily="49" charset="0"/>
                <a:cs typeface="Courier New" pitchFamily="49" charset="0"/>
              </a:rPr>
              <a:t>rId</a:t>
            </a:r>
            <a:r>
              <a:rPr lang="en-US" sz="700" dirty="0" smtClean="0">
                <a:latin typeface="Courier New" pitchFamily="49" charset="0"/>
                <a:cs typeface="Courier New" pitchFamily="49" charset="0"/>
              </a:rPr>
              <a:t>: 1 Age: 0       Freq: 5240 Chan: 48  Sample Count 64     Interference Count: 0</a:t>
            </a:r>
          </a:p>
          <a:p>
            <a:r>
              <a:rPr lang="en-US" sz="700" dirty="0" smtClean="0">
                <a:latin typeface="Courier New" pitchFamily="49" charset="0"/>
                <a:cs typeface="Courier New" pitchFamily="49" charset="0"/>
              </a:rPr>
              <a:t>  0 -115         1 -115         2 -115         3 -115         4 -115         5 -115         6 -115         7 -115</a:t>
            </a:r>
          </a:p>
          <a:p>
            <a:r>
              <a:rPr lang="en-US" sz="700" dirty="0" smtClean="0">
                <a:latin typeface="Courier New" pitchFamily="49" charset="0"/>
                <a:cs typeface="Courier New" pitchFamily="49" charset="0"/>
              </a:rPr>
              <a:t>  8 -114         9 -114        10 -113        11 -113        12 -113        13 -112        14 -112        15 -113</a:t>
            </a:r>
          </a:p>
          <a:p>
            <a:r>
              <a:rPr lang="en-US" sz="700" dirty="0" smtClean="0">
                <a:latin typeface="Courier New" pitchFamily="49" charset="0"/>
                <a:cs typeface="Courier New" pitchFamily="49" charset="0"/>
              </a:rPr>
              <a:t> 16 -112        17 -113        18 -113        19 -111        20 -111        21 -111        22 -112        23 -113</a:t>
            </a:r>
          </a:p>
          <a:p>
            <a:r>
              <a:rPr lang="en-US" sz="700" dirty="0" smtClean="0">
                <a:latin typeface="Courier New" pitchFamily="49" charset="0"/>
                <a:cs typeface="Courier New" pitchFamily="49" charset="0"/>
              </a:rPr>
              <a:t> 24 -113        25 -113        26 -113        27 -114        28 -114        29 -113        30 -113        31 -113</a:t>
            </a:r>
          </a:p>
          <a:p>
            <a:r>
              <a:rPr lang="en-US" sz="700" dirty="0" smtClean="0">
                <a:latin typeface="Courier New" pitchFamily="49" charset="0"/>
                <a:cs typeface="Courier New" pitchFamily="49" charset="0"/>
              </a:rPr>
              <a:t> 32 -113        33 -113        34 -113        35 -113        36 -112        37 -113        38 -113        39 -114</a:t>
            </a:r>
          </a:p>
          <a:p>
            <a:r>
              <a:rPr lang="en-US" sz="700" dirty="0" smtClean="0">
                <a:latin typeface="Courier New" pitchFamily="49" charset="0"/>
                <a:cs typeface="Courier New" pitchFamily="49" charset="0"/>
              </a:rPr>
              <a:t> 40 -114        41 -114        42 -114        43 -113        44 -112        45 -112        46 -112        47 -112</a:t>
            </a:r>
          </a:p>
          <a:p>
            <a:r>
              <a:rPr lang="en-US" sz="700" dirty="0" smtClean="0">
                <a:latin typeface="Courier New" pitchFamily="49" charset="0"/>
                <a:cs typeface="Courier New" pitchFamily="49" charset="0"/>
              </a:rPr>
              <a:t> 48 -111        49 -112        50 -112        51 -112        52 -112        53 -112        54 -113        55 -113</a:t>
            </a:r>
          </a:p>
          <a:p>
            <a:r>
              <a:rPr lang="en-US" sz="700" dirty="0" smtClean="0">
                <a:latin typeface="Courier New" pitchFamily="49" charset="0"/>
                <a:cs typeface="Courier New" pitchFamily="49" charset="0"/>
              </a:rPr>
              <a:t> 56 -113        57 -114        58 -115        59 -115        60 -115        61 -115        62 -115        63 -115</a:t>
            </a:r>
          </a:p>
          <a:p>
            <a:r>
              <a:rPr lang="en-US" sz="700" dirty="0" smtClean="0">
                <a:latin typeface="Courier New" pitchFamily="49" charset="0"/>
                <a:cs typeface="Courier New" pitchFamily="49" charset="0"/>
              </a:rPr>
              <a:t>-------------------------------Total    2 RF Spectrum </a:t>
            </a:r>
            <a:r>
              <a:rPr lang="en-US" sz="700" dirty="0" err="1" smtClean="0">
                <a:latin typeface="Courier New" pitchFamily="49" charset="0"/>
                <a:cs typeface="Courier New" pitchFamily="49" charset="0"/>
              </a:rPr>
              <a:t>Datas</a:t>
            </a:r>
            <a:r>
              <a:rPr lang="en-US" sz="700" dirty="0" smtClean="0">
                <a:latin typeface="Courier New" pitchFamily="49" charset="0"/>
                <a:cs typeface="Courier New" pitchFamily="49" charset="0"/>
              </a:rPr>
              <a:t>----------------------------</a:t>
            </a:r>
          </a:p>
        </p:txBody>
      </p:sp>
      <p:cxnSp>
        <p:nvCxnSpPr>
          <p:cNvPr id="7" name="Straight Arrow Connector 6"/>
          <p:cNvCxnSpPr/>
          <p:nvPr/>
        </p:nvCxnSpPr>
        <p:spPr bwMode="auto">
          <a:xfrm flipH="1" flipV="1">
            <a:off x="4425354" y="1389782"/>
            <a:ext cx="293295" cy="300996"/>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10" name="Straight Arrow Connector 9"/>
          <p:cNvCxnSpPr/>
          <p:nvPr/>
        </p:nvCxnSpPr>
        <p:spPr bwMode="auto">
          <a:xfrm flipH="1">
            <a:off x="2242872" y="2139351"/>
            <a:ext cx="534834" cy="929"/>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
        <p:nvSpPr>
          <p:cNvPr id="12" name="TextBox 11"/>
          <p:cNvSpPr txBox="1"/>
          <p:nvPr/>
        </p:nvSpPr>
        <p:spPr>
          <a:xfrm>
            <a:off x="2829463" y="2001329"/>
            <a:ext cx="1962397"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Radio operating channel (ch48)</a:t>
            </a:r>
          </a:p>
        </p:txBody>
      </p:sp>
      <p:sp>
        <p:nvSpPr>
          <p:cNvPr id="13" name="Text Placeholder 2"/>
          <p:cNvSpPr txBox="1">
            <a:spLocks/>
          </p:cNvSpPr>
          <p:nvPr/>
        </p:nvSpPr>
        <p:spPr>
          <a:xfrm>
            <a:off x="6124753" y="3139049"/>
            <a:ext cx="3001991" cy="636967"/>
          </a:xfrm>
          <a:prstGeom prst="rect">
            <a:avLst/>
          </a:prstGeom>
        </p:spPr>
        <p:txBody>
          <a:bodyPr/>
          <a:lstStyle/>
          <a:p>
            <a:pPr marL="173038" marR="0" lvl="0" indent="-173038" algn="l" defTabSz="914400" rtl="0" eaLnBrk="1" fontAlgn="base" latinLnBrk="0" hangingPunct="1">
              <a:lnSpc>
                <a:spcPct val="100000"/>
              </a:lnSpc>
              <a:spcBef>
                <a:spcPct val="20000"/>
              </a:spcBef>
              <a:spcAft>
                <a:spcPct val="0"/>
              </a:spcAft>
              <a:buClr>
                <a:srgbClr val="FF0000"/>
              </a:buClr>
              <a:buSzPct val="100000"/>
              <a:buFont typeface="Arial"/>
              <a:buNone/>
              <a:tabLst/>
              <a:defRPr/>
            </a:pPr>
            <a:r>
              <a:rPr lang="en-US" kern="0" dirty="0" smtClean="0">
                <a:solidFill>
                  <a:srgbClr val="1B232A"/>
                </a:solidFill>
                <a:latin typeface="Arial Narrow"/>
                <a:ea typeface="+mn-ea"/>
                <a:cs typeface="Arial Narrow"/>
              </a:rPr>
              <a:t>   </a:t>
            </a:r>
            <a:r>
              <a:rPr lang="en-US" sz="1200" kern="0" dirty="0" smtClean="0">
                <a:solidFill>
                  <a:srgbClr val="1B232A"/>
                </a:solidFill>
                <a:latin typeface="Arial Narrow"/>
                <a:ea typeface="+mn-ea"/>
                <a:cs typeface="Arial Narrow"/>
              </a:rPr>
              <a:t>Example using radio in Background Scan</a:t>
            </a:r>
            <a:endParaRPr kumimoji="0" lang="en-US" sz="1200" b="0" i="0" u="none" strike="noStrike" kern="0" cap="none" spc="0" normalizeH="0" baseline="0" noProof="0" dirty="0" smtClean="0">
              <a:ln>
                <a:noFill/>
              </a:ln>
              <a:solidFill>
                <a:srgbClr val="1B232A"/>
              </a:solidFill>
              <a:effectLst/>
              <a:uLnTx/>
              <a:uFillTx/>
              <a:latin typeface="Arial Narrow"/>
              <a:ea typeface="+mn-ea"/>
              <a:cs typeface="Arial Narrow"/>
            </a:endParaRPr>
          </a:p>
        </p:txBody>
      </p:sp>
    </p:spTree>
    <p:extLst>
      <p:ext uri="{BB962C8B-B14F-4D97-AF65-F5344CB8AC3E}">
        <p14:creationId xmlns:p14="http://schemas.microsoft.com/office/powerpoint/2010/main" val="1956036605"/>
      </p:ext>
    </p:extLst>
  </p:cSld>
  <p:clrMapOvr>
    <a:masterClrMapping/>
  </p:clrMapOvr>
  <p:transition>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L3 external Web authentication workflow</a:t>
            </a:r>
            <a:endParaRPr lang="en-US" b="0" i="0" dirty="0"/>
          </a:p>
        </p:txBody>
      </p:sp>
      <p:sp>
        <p:nvSpPr>
          <p:cNvPr id="6" name="TextBox 5"/>
          <p:cNvSpPr txBox="1"/>
          <p:nvPr/>
        </p:nvSpPr>
        <p:spPr>
          <a:xfrm>
            <a:off x="7296310" y="862756"/>
            <a:ext cx="1412566" cy="253916"/>
          </a:xfrm>
          <a:prstGeom prst="rect">
            <a:avLst/>
          </a:prstGeom>
          <a:noFill/>
        </p:spPr>
        <p:txBody>
          <a:bodyPr wrap="none" rtlCol="0">
            <a:spAutoFit/>
          </a:bodyPr>
          <a:lstStyle/>
          <a:p>
            <a:r>
              <a:rPr lang="en-US" sz="1050" dirty="0" smtClean="0"/>
              <a:t>RADIUS AAA server</a:t>
            </a:r>
          </a:p>
        </p:txBody>
      </p:sp>
      <p:pic>
        <p:nvPicPr>
          <p:cNvPr id="10" name="Picture 14" descr="FortiAuthenticator_Icon.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21959" y="1270601"/>
            <a:ext cx="831850"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3" descr="FortiGate_Icon_1U_Lt.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66264" y="1215909"/>
            <a:ext cx="1028179" cy="643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1820107" y="862756"/>
            <a:ext cx="374681" cy="253916"/>
          </a:xfrm>
          <a:prstGeom prst="rect">
            <a:avLst/>
          </a:prstGeom>
          <a:noFill/>
        </p:spPr>
        <p:txBody>
          <a:bodyPr wrap="none" rtlCol="0">
            <a:spAutoFit/>
          </a:bodyPr>
          <a:lstStyle/>
          <a:p>
            <a:r>
              <a:rPr lang="en-US" sz="1050" dirty="0" smtClean="0"/>
              <a:t>AP</a:t>
            </a:r>
            <a:endParaRPr lang="en-US" sz="1050" dirty="0"/>
          </a:p>
        </p:txBody>
      </p:sp>
      <p:pic>
        <p:nvPicPr>
          <p:cNvPr id="11" name="Picture 3" descr="FortiAP_Icon_F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66066" y="1177872"/>
            <a:ext cx="825500"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Arrow Connector 14"/>
          <p:cNvCxnSpPr/>
          <p:nvPr/>
        </p:nvCxnSpPr>
        <p:spPr bwMode="auto">
          <a:xfrm flipV="1">
            <a:off x="1339403" y="2912629"/>
            <a:ext cx="3464417"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38" name="Straight Arrow Connector 37"/>
          <p:cNvCxnSpPr/>
          <p:nvPr/>
        </p:nvCxnSpPr>
        <p:spPr bwMode="auto">
          <a:xfrm flipH="1">
            <a:off x="4826017" y="3894667"/>
            <a:ext cx="3619361" cy="0"/>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sp>
        <p:nvSpPr>
          <p:cNvPr id="50" name="TextBox 49"/>
          <p:cNvSpPr txBox="1"/>
          <p:nvPr/>
        </p:nvSpPr>
        <p:spPr>
          <a:xfrm>
            <a:off x="3903339" y="862756"/>
            <a:ext cx="451472" cy="253916"/>
          </a:xfrm>
          <a:prstGeom prst="rect">
            <a:avLst/>
          </a:prstGeom>
          <a:noFill/>
        </p:spPr>
        <p:txBody>
          <a:bodyPr wrap="none" rtlCol="0">
            <a:spAutoFit/>
          </a:bodyPr>
          <a:lstStyle/>
          <a:p>
            <a:r>
              <a:rPr lang="en-US" sz="1050" dirty="0" smtClean="0"/>
              <a:t>FGT</a:t>
            </a:r>
            <a:endParaRPr lang="en-US" sz="1050" dirty="0"/>
          </a:p>
        </p:txBody>
      </p:sp>
      <p:cxnSp>
        <p:nvCxnSpPr>
          <p:cNvPr id="45" name="Straight Arrow Connector 44"/>
          <p:cNvCxnSpPr/>
          <p:nvPr/>
        </p:nvCxnSpPr>
        <p:spPr bwMode="auto">
          <a:xfrm flipV="1">
            <a:off x="4829227" y="3631842"/>
            <a:ext cx="3612941" cy="0"/>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54" name="Straight Arrow Connector 53"/>
          <p:cNvCxnSpPr/>
          <p:nvPr/>
        </p:nvCxnSpPr>
        <p:spPr bwMode="auto">
          <a:xfrm>
            <a:off x="965915" y="5473521"/>
            <a:ext cx="5306096"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36" name="TextBox 35"/>
          <p:cNvSpPr txBox="1"/>
          <p:nvPr/>
        </p:nvSpPr>
        <p:spPr>
          <a:xfrm>
            <a:off x="1138354" y="4423082"/>
            <a:ext cx="3254417" cy="253916"/>
          </a:xfrm>
          <a:prstGeom prst="rect">
            <a:avLst/>
          </a:prstGeom>
          <a:noFill/>
        </p:spPr>
        <p:txBody>
          <a:bodyPr wrap="none" rtlCol="0">
            <a:spAutoFit/>
          </a:bodyPr>
          <a:lstStyle/>
          <a:p>
            <a:r>
              <a:rPr lang="en-US" sz="1050" dirty="0" smtClean="0"/>
              <a:t>Redirect to the original request or to a landing page</a:t>
            </a:r>
          </a:p>
        </p:txBody>
      </p:sp>
      <p:cxnSp>
        <p:nvCxnSpPr>
          <p:cNvPr id="37" name="Straight Arrow Connector 36"/>
          <p:cNvCxnSpPr/>
          <p:nvPr/>
        </p:nvCxnSpPr>
        <p:spPr bwMode="auto">
          <a:xfrm flipV="1">
            <a:off x="748145" y="1953490"/>
            <a:ext cx="3699164"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pic>
        <p:nvPicPr>
          <p:cNvPr id="1026" name="Picture 2"/>
          <p:cNvPicPr>
            <a:picLocks noChangeAspect="1" noChangeArrowheads="1"/>
          </p:cNvPicPr>
          <p:nvPr/>
        </p:nvPicPr>
        <p:blipFill>
          <a:blip r:embed="rId6"/>
          <a:srcRect/>
          <a:stretch>
            <a:fillRect/>
          </a:stretch>
        </p:blipFill>
        <p:spPr bwMode="auto">
          <a:xfrm>
            <a:off x="5773929" y="1197735"/>
            <a:ext cx="666750" cy="649042"/>
          </a:xfrm>
          <a:prstGeom prst="rect">
            <a:avLst/>
          </a:prstGeom>
          <a:noFill/>
          <a:ln w="9525">
            <a:noFill/>
            <a:miter lim="800000"/>
            <a:headEnd/>
            <a:tailEnd/>
          </a:ln>
        </p:spPr>
      </p:pic>
      <p:sp>
        <p:nvSpPr>
          <p:cNvPr id="46" name="TextBox 45"/>
          <p:cNvSpPr txBox="1"/>
          <p:nvPr/>
        </p:nvSpPr>
        <p:spPr>
          <a:xfrm>
            <a:off x="5384467" y="862756"/>
            <a:ext cx="1428596" cy="253916"/>
          </a:xfrm>
          <a:prstGeom prst="rect">
            <a:avLst/>
          </a:prstGeom>
          <a:noFill/>
        </p:spPr>
        <p:txBody>
          <a:bodyPr wrap="none" rtlCol="0">
            <a:spAutoFit/>
          </a:bodyPr>
          <a:lstStyle/>
          <a:p>
            <a:r>
              <a:rPr lang="en-US" sz="1050" dirty="0" smtClean="0"/>
              <a:t>External Web Server</a:t>
            </a:r>
          </a:p>
        </p:txBody>
      </p:sp>
      <p:sp>
        <p:nvSpPr>
          <p:cNvPr id="56" name="TextBox 55"/>
          <p:cNvSpPr txBox="1"/>
          <p:nvPr/>
        </p:nvSpPr>
        <p:spPr>
          <a:xfrm>
            <a:off x="185270" y="876610"/>
            <a:ext cx="873957" cy="253916"/>
          </a:xfrm>
          <a:prstGeom prst="rect">
            <a:avLst/>
          </a:prstGeom>
          <a:noFill/>
        </p:spPr>
        <p:txBody>
          <a:bodyPr wrap="none" rtlCol="0">
            <a:spAutoFit/>
          </a:bodyPr>
          <a:lstStyle/>
          <a:p>
            <a:r>
              <a:rPr lang="en-US" sz="1050" dirty="0" err="1" smtClean="0"/>
              <a:t>WiFi</a:t>
            </a:r>
            <a:r>
              <a:rPr lang="en-US" sz="1050" dirty="0" smtClean="0"/>
              <a:t> clients</a:t>
            </a:r>
            <a:endParaRPr lang="en-US" sz="1050" dirty="0"/>
          </a:p>
        </p:txBody>
      </p:sp>
      <p:sp>
        <p:nvSpPr>
          <p:cNvPr id="58" name="TextBox 57"/>
          <p:cNvSpPr txBox="1"/>
          <p:nvPr/>
        </p:nvSpPr>
        <p:spPr>
          <a:xfrm>
            <a:off x="1643692" y="1739837"/>
            <a:ext cx="1548822" cy="253916"/>
          </a:xfrm>
          <a:prstGeom prst="rect">
            <a:avLst/>
          </a:prstGeom>
          <a:noFill/>
        </p:spPr>
        <p:txBody>
          <a:bodyPr wrap="none" rtlCol="0">
            <a:spAutoFit/>
          </a:bodyPr>
          <a:lstStyle/>
          <a:p>
            <a:r>
              <a:rPr lang="en-US" sz="1050" dirty="0" smtClean="0"/>
              <a:t>http://www.google.com</a:t>
            </a:r>
          </a:p>
        </p:txBody>
      </p:sp>
      <p:grpSp>
        <p:nvGrpSpPr>
          <p:cNvPr id="3" name="Group 66"/>
          <p:cNvGrpSpPr/>
          <p:nvPr/>
        </p:nvGrpSpPr>
        <p:grpSpPr>
          <a:xfrm>
            <a:off x="346364" y="1094510"/>
            <a:ext cx="775856" cy="775516"/>
            <a:chOff x="195943" y="2884715"/>
            <a:chExt cx="1066801" cy="898227"/>
          </a:xfrm>
        </p:grpSpPr>
        <p:pic>
          <p:nvPicPr>
            <p:cNvPr id="60" name="Picture 9" descr="C:\Documents and Settings\erabatan\Desktop\14992332031611494341.png"/>
            <p:cNvPicPr>
              <a:picLocks noChangeAspect="1" noChangeArrowheads="1"/>
            </p:cNvPicPr>
            <p:nvPr/>
          </p:nvPicPr>
          <p:blipFill>
            <a:blip r:embed="rId7" cstate="print"/>
            <a:srcRect/>
            <a:stretch>
              <a:fillRect/>
            </a:stretch>
          </p:blipFill>
          <p:spPr bwMode="auto">
            <a:xfrm rot="158182">
              <a:off x="413658" y="2884715"/>
              <a:ext cx="849086" cy="849086"/>
            </a:xfrm>
            <a:prstGeom prst="rect">
              <a:avLst/>
            </a:prstGeom>
            <a:ln>
              <a:noFill/>
            </a:ln>
            <a:effectLst>
              <a:outerShdw blurRad="292100" dist="139700" dir="2700000" algn="tl" rotWithShape="0">
                <a:srgbClr val="333333">
                  <a:alpha val="65000"/>
                </a:srgbClr>
              </a:outerShdw>
            </a:effectLst>
          </p:spPr>
        </p:pic>
        <p:pic>
          <p:nvPicPr>
            <p:cNvPr id="61" name="Picture 60" descr="iPhone-256.png"/>
            <p:cNvPicPr>
              <a:picLocks noChangeAspect="1"/>
            </p:cNvPicPr>
            <p:nvPr/>
          </p:nvPicPr>
          <p:blipFill>
            <a:blip r:embed="rId8"/>
            <a:stretch>
              <a:fillRect/>
            </a:stretch>
          </p:blipFill>
          <p:spPr>
            <a:xfrm rot="20924287">
              <a:off x="195943" y="3111135"/>
              <a:ext cx="671807" cy="671807"/>
            </a:xfrm>
            <a:prstGeom prst="rect">
              <a:avLst/>
            </a:prstGeom>
          </p:spPr>
        </p:pic>
      </p:grpSp>
      <p:cxnSp>
        <p:nvCxnSpPr>
          <p:cNvPr id="63" name="Straight Connector 62"/>
          <p:cNvCxnSpPr/>
          <p:nvPr/>
        </p:nvCxnSpPr>
        <p:spPr bwMode="auto">
          <a:xfrm>
            <a:off x="3650002" y="1525031"/>
            <a:ext cx="547925" cy="0"/>
          </a:xfrm>
          <a:prstGeom prst="line">
            <a:avLst/>
          </a:prstGeom>
          <a:solidFill>
            <a:schemeClr val="accent2">
              <a:alpha val="42000"/>
            </a:schemeClr>
          </a:solidFill>
          <a:ln w="9525" cap="flat" cmpd="sng" algn="ctr">
            <a:solidFill>
              <a:schemeClr val="accent6">
                <a:lumMod val="60000"/>
                <a:lumOff val="40000"/>
              </a:schemeClr>
            </a:solidFill>
            <a:prstDash val="solid"/>
            <a:round/>
            <a:headEnd type="none" w="med" len="med"/>
            <a:tailEnd type="none" w="med" len="med"/>
          </a:ln>
          <a:effectLst/>
        </p:spPr>
      </p:cxnSp>
      <p:cxnSp>
        <p:nvCxnSpPr>
          <p:cNvPr id="79" name="Straight Connector 78"/>
          <p:cNvCxnSpPr/>
          <p:nvPr/>
        </p:nvCxnSpPr>
        <p:spPr bwMode="auto">
          <a:xfrm>
            <a:off x="4350327" y="1953491"/>
            <a:ext cx="429491" cy="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82" name="Straight Connector 81"/>
          <p:cNvCxnSpPr/>
          <p:nvPr/>
        </p:nvCxnSpPr>
        <p:spPr bwMode="auto">
          <a:xfrm flipV="1">
            <a:off x="4765964" y="1953492"/>
            <a:ext cx="0" cy="360217"/>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89" name="Straight Arrow Connector 88"/>
          <p:cNvCxnSpPr/>
          <p:nvPr/>
        </p:nvCxnSpPr>
        <p:spPr bwMode="auto">
          <a:xfrm flipH="1">
            <a:off x="4405745" y="2327564"/>
            <a:ext cx="374073" cy="0"/>
          </a:xfrm>
          <a:prstGeom prst="straightConnector1">
            <a:avLst/>
          </a:prstGeom>
          <a:solidFill>
            <a:schemeClr val="accent2">
              <a:alpha val="42000"/>
            </a:schemeClr>
          </a:solidFill>
          <a:ln w="9525" cap="flat" cmpd="sng" algn="ctr">
            <a:solidFill>
              <a:schemeClr val="tx1"/>
            </a:solidFill>
            <a:prstDash val="solid"/>
            <a:round/>
            <a:headEnd type="none" w="med" len="med"/>
            <a:tailEnd type="arrow"/>
          </a:ln>
          <a:effectLst/>
        </p:spPr>
      </p:cxnSp>
      <p:cxnSp>
        <p:nvCxnSpPr>
          <p:cNvPr id="90" name="Straight Arrow Connector 89"/>
          <p:cNvCxnSpPr/>
          <p:nvPr/>
        </p:nvCxnSpPr>
        <p:spPr bwMode="auto">
          <a:xfrm flipH="1" flipV="1">
            <a:off x="824248" y="2331076"/>
            <a:ext cx="3513004"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93" name="Straight Arrow Connector 92"/>
          <p:cNvCxnSpPr/>
          <p:nvPr/>
        </p:nvCxnSpPr>
        <p:spPr bwMode="auto">
          <a:xfrm flipV="1">
            <a:off x="1246910" y="1496289"/>
            <a:ext cx="1537854"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96" name="TextBox 95"/>
          <p:cNvSpPr txBox="1"/>
          <p:nvPr/>
        </p:nvSpPr>
        <p:spPr>
          <a:xfrm>
            <a:off x="1200347" y="1199509"/>
            <a:ext cx="1733167" cy="253916"/>
          </a:xfrm>
          <a:prstGeom prst="rect">
            <a:avLst/>
          </a:prstGeom>
          <a:noFill/>
        </p:spPr>
        <p:txBody>
          <a:bodyPr wrap="none" rtlCol="0">
            <a:spAutoFit/>
          </a:bodyPr>
          <a:lstStyle/>
          <a:p>
            <a:r>
              <a:rPr lang="en-US" sz="1050" dirty="0" smtClean="0"/>
              <a:t>STA associates with FAP </a:t>
            </a:r>
          </a:p>
        </p:txBody>
      </p:sp>
      <p:sp>
        <p:nvSpPr>
          <p:cNvPr id="97" name="TextBox 96"/>
          <p:cNvSpPr txBox="1"/>
          <p:nvPr/>
        </p:nvSpPr>
        <p:spPr>
          <a:xfrm>
            <a:off x="180766" y="2047368"/>
            <a:ext cx="2239716" cy="253916"/>
          </a:xfrm>
          <a:prstGeom prst="rect">
            <a:avLst/>
          </a:prstGeom>
          <a:noFill/>
        </p:spPr>
        <p:txBody>
          <a:bodyPr wrap="none" rtlCol="0">
            <a:spAutoFit/>
          </a:bodyPr>
          <a:lstStyle/>
          <a:p>
            <a:r>
              <a:rPr lang="en-US" sz="1050" dirty="0" smtClean="0"/>
              <a:t>Redirect to External captive portal</a:t>
            </a:r>
          </a:p>
        </p:txBody>
      </p:sp>
      <p:sp>
        <p:nvSpPr>
          <p:cNvPr id="101" name="TextBox 100"/>
          <p:cNvSpPr txBox="1"/>
          <p:nvPr/>
        </p:nvSpPr>
        <p:spPr>
          <a:xfrm>
            <a:off x="2316512" y="1948816"/>
            <a:ext cx="6672942" cy="415498"/>
          </a:xfrm>
          <a:prstGeom prst="rect">
            <a:avLst/>
          </a:prstGeom>
          <a:noFill/>
        </p:spPr>
        <p:txBody>
          <a:bodyPr wrap="square" rtlCol="0">
            <a:spAutoFit/>
          </a:bodyPr>
          <a:lstStyle/>
          <a:p>
            <a:r>
              <a:rPr lang="en-US" sz="1050" dirty="0" smtClean="0"/>
              <a:t>http://</a:t>
            </a:r>
            <a:r>
              <a:rPr lang="en-US" sz="1050" dirty="0" smtClean="0">
                <a:solidFill>
                  <a:srgbClr val="FF0000"/>
                </a:solidFill>
              </a:rPr>
              <a:t>192.168.234.51/</a:t>
            </a:r>
            <a:r>
              <a:rPr lang="en-US" sz="1050" dirty="0" smtClean="0"/>
              <a:t>portal.php/?login&amp;post=http://</a:t>
            </a:r>
            <a:r>
              <a:rPr lang="en-US" sz="1050" dirty="0" smtClean="0">
                <a:solidFill>
                  <a:srgbClr val="FF0000"/>
                </a:solidFill>
              </a:rPr>
              <a:t>192.168.234.193:1000/</a:t>
            </a:r>
            <a:r>
              <a:rPr lang="en-US" sz="1050" dirty="0" smtClean="0"/>
              <a:t>fgtauth&amp;magic</a:t>
            </a:r>
            <a:r>
              <a:rPr lang="en-US" sz="1050" dirty="0" smtClean="0">
                <a:solidFill>
                  <a:srgbClr val="FF0000"/>
                </a:solidFill>
              </a:rPr>
              <a:t>06010289979947ee</a:t>
            </a:r>
            <a:r>
              <a:rPr lang="en-US" sz="1050" dirty="0" smtClean="0"/>
              <a:t>f&amp;usermac=00:1b:77:60:da:a6&amp;apmac=00:09:0f:e8:e6:30&amp;apip=192.168.234.38&amp;userip=192.168.234.194</a:t>
            </a:r>
            <a:endParaRPr lang="en-US" sz="1050" dirty="0"/>
          </a:p>
        </p:txBody>
      </p:sp>
      <p:pic>
        <p:nvPicPr>
          <p:cNvPr id="1028" name="Picture 4"/>
          <p:cNvPicPr>
            <a:picLocks noChangeAspect="1" noChangeArrowheads="1"/>
          </p:cNvPicPr>
          <p:nvPr/>
        </p:nvPicPr>
        <p:blipFill>
          <a:blip r:embed="rId9"/>
          <a:srcRect/>
          <a:stretch>
            <a:fillRect/>
          </a:stretch>
        </p:blipFill>
        <p:spPr bwMode="auto">
          <a:xfrm>
            <a:off x="167425" y="2399295"/>
            <a:ext cx="1247775" cy="771525"/>
          </a:xfrm>
          <a:prstGeom prst="rect">
            <a:avLst/>
          </a:prstGeom>
          <a:noFill/>
          <a:ln w="9525">
            <a:noFill/>
            <a:miter lim="800000"/>
            <a:headEnd/>
            <a:tailEnd/>
          </a:ln>
        </p:spPr>
      </p:pic>
      <p:sp>
        <p:nvSpPr>
          <p:cNvPr id="103" name="TextBox 102"/>
          <p:cNvSpPr txBox="1"/>
          <p:nvPr/>
        </p:nvSpPr>
        <p:spPr>
          <a:xfrm>
            <a:off x="1455772" y="2446986"/>
            <a:ext cx="3979113" cy="415498"/>
          </a:xfrm>
          <a:prstGeom prst="rect">
            <a:avLst/>
          </a:prstGeom>
          <a:noFill/>
        </p:spPr>
        <p:txBody>
          <a:bodyPr wrap="square" rtlCol="0">
            <a:spAutoFit/>
          </a:bodyPr>
          <a:lstStyle/>
          <a:p>
            <a:r>
              <a:rPr lang="en-US" sz="1050" dirty="0" smtClean="0"/>
              <a:t>Submit login form (username, password) via a POST method to FGT http://192.168.234.193:1000/</a:t>
            </a:r>
          </a:p>
        </p:txBody>
      </p:sp>
      <p:pic>
        <p:nvPicPr>
          <p:cNvPr id="1029" name="Picture 5"/>
          <p:cNvPicPr>
            <a:picLocks noChangeAspect="1" noChangeArrowheads="1"/>
          </p:cNvPicPr>
          <p:nvPr/>
        </p:nvPicPr>
        <p:blipFill>
          <a:blip r:embed="rId10"/>
          <a:srcRect/>
          <a:stretch>
            <a:fillRect/>
          </a:stretch>
        </p:blipFill>
        <p:spPr bwMode="auto">
          <a:xfrm>
            <a:off x="4847222" y="2687929"/>
            <a:ext cx="1819275" cy="838200"/>
          </a:xfrm>
          <a:prstGeom prst="rect">
            <a:avLst/>
          </a:prstGeom>
          <a:noFill/>
          <a:ln w="9525">
            <a:noFill/>
            <a:miter lim="800000"/>
            <a:headEnd/>
            <a:tailEnd/>
          </a:ln>
        </p:spPr>
      </p:pic>
      <p:sp>
        <p:nvSpPr>
          <p:cNvPr id="106" name="TextBox 105"/>
          <p:cNvSpPr txBox="1"/>
          <p:nvPr/>
        </p:nvSpPr>
        <p:spPr>
          <a:xfrm>
            <a:off x="5778732" y="3373910"/>
            <a:ext cx="1713931" cy="253916"/>
          </a:xfrm>
          <a:prstGeom prst="rect">
            <a:avLst/>
          </a:prstGeom>
          <a:noFill/>
        </p:spPr>
        <p:txBody>
          <a:bodyPr wrap="none" rtlCol="0">
            <a:spAutoFit/>
          </a:bodyPr>
          <a:lstStyle/>
          <a:p>
            <a:r>
              <a:rPr lang="en-US" sz="1050" dirty="0" smtClean="0">
                <a:solidFill>
                  <a:srgbClr val="FF0000"/>
                </a:solidFill>
              </a:rPr>
              <a:t>RADIUS Access-Request</a:t>
            </a:r>
          </a:p>
        </p:txBody>
      </p:sp>
      <p:sp>
        <p:nvSpPr>
          <p:cNvPr id="108" name="TextBox 107"/>
          <p:cNvSpPr txBox="1"/>
          <p:nvPr/>
        </p:nvSpPr>
        <p:spPr>
          <a:xfrm>
            <a:off x="5801975" y="3629342"/>
            <a:ext cx="1667444" cy="253916"/>
          </a:xfrm>
          <a:prstGeom prst="rect">
            <a:avLst/>
          </a:prstGeom>
          <a:noFill/>
        </p:spPr>
        <p:txBody>
          <a:bodyPr wrap="none" rtlCol="0">
            <a:spAutoFit/>
          </a:bodyPr>
          <a:lstStyle/>
          <a:p>
            <a:r>
              <a:rPr lang="en-US" sz="1050" dirty="0" smtClean="0">
                <a:solidFill>
                  <a:srgbClr val="FF0000"/>
                </a:solidFill>
              </a:rPr>
              <a:t>RADIUS Access--Accept</a:t>
            </a:r>
          </a:p>
        </p:txBody>
      </p:sp>
      <p:cxnSp>
        <p:nvCxnSpPr>
          <p:cNvPr id="109" name="Straight Arrow Connector 108"/>
          <p:cNvCxnSpPr/>
          <p:nvPr/>
        </p:nvCxnSpPr>
        <p:spPr bwMode="auto">
          <a:xfrm flipV="1">
            <a:off x="4829227" y="4157733"/>
            <a:ext cx="3612941" cy="0"/>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sp>
        <p:nvSpPr>
          <p:cNvPr id="110" name="TextBox 109"/>
          <p:cNvSpPr txBox="1"/>
          <p:nvPr/>
        </p:nvSpPr>
        <p:spPr>
          <a:xfrm>
            <a:off x="5482978" y="3886918"/>
            <a:ext cx="2305439" cy="253916"/>
          </a:xfrm>
          <a:prstGeom prst="rect">
            <a:avLst/>
          </a:prstGeom>
          <a:noFill/>
        </p:spPr>
        <p:txBody>
          <a:bodyPr wrap="none" rtlCol="0">
            <a:spAutoFit/>
          </a:bodyPr>
          <a:lstStyle/>
          <a:p>
            <a:r>
              <a:rPr lang="en-US" sz="1050" dirty="0" smtClean="0">
                <a:solidFill>
                  <a:srgbClr val="FF0000"/>
                </a:solidFill>
              </a:rPr>
              <a:t>RADIUS Accounting-Request  Start</a:t>
            </a:r>
          </a:p>
        </p:txBody>
      </p:sp>
      <p:cxnSp>
        <p:nvCxnSpPr>
          <p:cNvPr id="111" name="Straight Arrow Connector 110"/>
          <p:cNvCxnSpPr/>
          <p:nvPr/>
        </p:nvCxnSpPr>
        <p:spPr bwMode="auto">
          <a:xfrm flipH="1">
            <a:off x="4826017" y="4459195"/>
            <a:ext cx="3619361" cy="0"/>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sp>
        <p:nvSpPr>
          <p:cNvPr id="112" name="TextBox 111"/>
          <p:cNvSpPr txBox="1"/>
          <p:nvPr/>
        </p:nvSpPr>
        <p:spPr>
          <a:xfrm>
            <a:off x="5608814" y="4193870"/>
            <a:ext cx="2053767" cy="253916"/>
          </a:xfrm>
          <a:prstGeom prst="rect">
            <a:avLst/>
          </a:prstGeom>
          <a:noFill/>
        </p:spPr>
        <p:txBody>
          <a:bodyPr wrap="none" rtlCol="0">
            <a:spAutoFit/>
          </a:bodyPr>
          <a:lstStyle/>
          <a:p>
            <a:r>
              <a:rPr lang="en-US" sz="1050" dirty="0" smtClean="0">
                <a:solidFill>
                  <a:srgbClr val="FF0000"/>
                </a:solidFill>
              </a:rPr>
              <a:t>RADIUS Accounting-Response</a:t>
            </a:r>
          </a:p>
        </p:txBody>
      </p:sp>
      <p:cxnSp>
        <p:nvCxnSpPr>
          <p:cNvPr id="113" name="Straight Arrow Connector 112"/>
          <p:cNvCxnSpPr/>
          <p:nvPr/>
        </p:nvCxnSpPr>
        <p:spPr bwMode="auto">
          <a:xfrm flipH="1" flipV="1">
            <a:off x="808442" y="4694175"/>
            <a:ext cx="3809999"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114" name="Straight Arrow Connector 113"/>
          <p:cNvCxnSpPr/>
          <p:nvPr/>
        </p:nvCxnSpPr>
        <p:spPr bwMode="auto">
          <a:xfrm flipH="1">
            <a:off x="4826017" y="4987234"/>
            <a:ext cx="3619361" cy="0"/>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115" name="Straight Arrow Connector 114"/>
          <p:cNvCxnSpPr/>
          <p:nvPr/>
        </p:nvCxnSpPr>
        <p:spPr bwMode="auto">
          <a:xfrm flipV="1">
            <a:off x="4829227" y="4763046"/>
            <a:ext cx="3612941" cy="0"/>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sp>
        <p:nvSpPr>
          <p:cNvPr id="116" name="TextBox 115"/>
          <p:cNvSpPr txBox="1"/>
          <p:nvPr/>
        </p:nvSpPr>
        <p:spPr>
          <a:xfrm>
            <a:off x="5608814" y="4786304"/>
            <a:ext cx="2053767" cy="253916"/>
          </a:xfrm>
          <a:prstGeom prst="rect">
            <a:avLst/>
          </a:prstGeom>
          <a:noFill/>
        </p:spPr>
        <p:txBody>
          <a:bodyPr wrap="none" rtlCol="0">
            <a:spAutoFit/>
          </a:bodyPr>
          <a:lstStyle/>
          <a:p>
            <a:r>
              <a:rPr lang="en-US" sz="1050" dirty="0" smtClean="0">
                <a:solidFill>
                  <a:srgbClr val="FF0000"/>
                </a:solidFill>
              </a:rPr>
              <a:t>RADIUS Accounting-Response</a:t>
            </a:r>
          </a:p>
        </p:txBody>
      </p:sp>
      <p:cxnSp>
        <p:nvCxnSpPr>
          <p:cNvPr id="117" name="Straight Arrow Connector 116"/>
          <p:cNvCxnSpPr/>
          <p:nvPr/>
        </p:nvCxnSpPr>
        <p:spPr bwMode="auto">
          <a:xfrm flipV="1">
            <a:off x="4829227" y="5688184"/>
            <a:ext cx="3612941" cy="0"/>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119" name="Straight Arrow Connector 118"/>
          <p:cNvCxnSpPr/>
          <p:nvPr/>
        </p:nvCxnSpPr>
        <p:spPr bwMode="auto">
          <a:xfrm flipH="1">
            <a:off x="4826017" y="5938131"/>
            <a:ext cx="3619361" cy="0"/>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sp>
        <p:nvSpPr>
          <p:cNvPr id="120" name="TextBox 119"/>
          <p:cNvSpPr txBox="1"/>
          <p:nvPr/>
        </p:nvSpPr>
        <p:spPr>
          <a:xfrm>
            <a:off x="5608814" y="5737204"/>
            <a:ext cx="2053767" cy="253916"/>
          </a:xfrm>
          <a:prstGeom prst="rect">
            <a:avLst/>
          </a:prstGeom>
          <a:noFill/>
        </p:spPr>
        <p:txBody>
          <a:bodyPr wrap="none" rtlCol="0">
            <a:spAutoFit/>
          </a:bodyPr>
          <a:lstStyle/>
          <a:p>
            <a:r>
              <a:rPr lang="en-US" sz="1050" dirty="0" smtClean="0">
                <a:solidFill>
                  <a:srgbClr val="FF0000"/>
                </a:solidFill>
              </a:rPr>
              <a:t>RADIUS Accounting-Response</a:t>
            </a:r>
          </a:p>
        </p:txBody>
      </p:sp>
      <p:sp>
        <p:nvSpPr>
          <p:cNvPr id="121" name="TextBox 120"/>
          <p:cNvSpPr txBox="1"/>
          <p:nvPr/>
        </p:nvSpPr>
        <p:spPr>
          <a:xfrm>
            <a:off x="5193636" y="4554478"/>
            <a:ext cx="2884123" cy="253916"/>
          </a:xfrm>
          <a:prstGeom prst="rect">
            <a:avLst/>
          </a:prstGeom>
          <a:noFill/>
        </p:spPr>
        <p:txBody>
          <a:bodyPr wrap="none" rtlCol="0">
            <a:spAutoFit/>
          </a:bodyPr>
          <a:lstStyle/>
          <a:p>
            <a:r>
              <a:rPr lang="en-US" sz="1050" dirty="0" smtClean="0">
                <a:solidFill>
                  <a:srgbClr val="FF0000"/>
                </a:solidFill>
              </a:rPr>
              <a:t>RADIUS Accounting-Request  Interim update</a:t>
            </a:r>
          </a:p>
        </p:txBody>
      </p:sp>
      <p:cxnSp>
        <p:nvCxnSpPr>
          <p:cNvPr id="123" name="Straight Arrow Connector 122"/>
          <p:cNvCxnSpPr/>
          <p:nvPr/>
        </p:nvCxnSpPr>
        <p:spPr bwMode="auto">
          <a:xfrm flipV="1">
            <a:off x="900545" y="5183971"/>
            <a:ext cx="3699164"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124" name="TextBox 123"/>
          <p:cNvSpPr txBox="1"/>
          <p:nvPr/>
        </p:nvSpPr>
        <p:spPr>
          <a:xfrm>
            <a:off x="785603" y="4944560"/>
            <a:ext cx="4340185" cy="0"/>
          </a:xfrm>
          <a:prstGeom prst="rect">
            <a:avLst/>
          </a:prstGeom>
          <a:noFill/>
        </p:spPr>
        <p:txBody>
          <a:bodyPr wrap="square" rtlCol="0">
            <a:spAutoFit/>
          </a:bodyPr>
          <a:lstStyle/>
          <a:p>
            <a:r>
              <a:rPr lang="en-US" sz="1050" dirty="0" smtClean="0"/>
              <a:t>Logout </a:t>
            </a:r>
            <a:r>
              <a:rPr lang="en-US" sz="1050" dirty="0" smtClean="0">
                <a:latin typeface="Arial" pitchFamily="-110" charset="0"/>
                <a:ea typeface="ＭＳ Ｐゴシック" pitchFamily="-110" charset="-128"/>
                <a:cs typeface="ＭＳ Ｐゴシック" pitchFamily="-110" charset="-128"/>
                <a:hlinkClick r:id="rId11"/>
              </a:rPr>
              <a:t>http://192.168.234.193:1000/logout</a:t>
            </a:r>
            <a:r>
              <a:rPr lang="en-US" sz="1050" dirty="0" smtClean="0">
                <a:latin typeface="Arial" pitchFamily="-110" charset="0"/>
                <a:ea typeface="ＭＳ Ｐゴシック" pitchFamily="-110" charset="-128"/>
                <a:cs typeface="ＭＳ Ｐゴシック" pitchFamily="-110" charset="-128"/>
              </a:rPr>
              <a:t>? Or  https://fgt:1003</a:t>
            </a:r>
            <a:r>
              <a:rPr lang="en-US" sz="1050" dirty="0" smtClean="0"/>
              <a:t> </a:t>
            </a:r>
          </a:p>
        </p:txBody>
      </p:sp>
      <p:sp>
        <p:nvSpPr>
          <p:cNvPr id="126" name="TextBox 125"/>
          <p:cNvSpPr txBox="1"/>
          <p:nvPr/>
        </p:nvSpPr>
        <p:spPr>
          <a:xfrm>
            <a:off x="1195583" y="5251508"/>
            <a:ext cx="3131717" cy="253916"/>
          </a:xfrm>
          <a:prstGeom prst="rect">
            <a:avLst/>
          </a:prstGeom>
          <a:noFill/>
        </p:spPr>
        <p:txBody>
          <a:bodyPr wrap="square" rtlCol="0">
            <a:spAutoFit/>
          </a:bodyPr>
          <a:lstStyle/>
          <a:p>
            <a:r>
              <a:rPr lang="en-US" sz="1050" dirty="0" smtClean="0">
                <a:latin typeface="Arial" pitchFamily="-110" charset="0"/>
                <a:ea typeface="ＭＳ Ｐゴシック" pitchFamily="-110" charset="-128"/>
                <a:cs typeface="ＭＳ Ｐゴシック" pitchFamily="-110" charset="-128"/>
              </a:rPr>
              <a:t>http://192.168.234.51/portal.php/?Logout=OK</a:t>
            </a:r>
            <a:endParaRPr lang="en-US" sz="1050" dirty="0"/>
          </a:p>
        </p:txBody>
      </p:sp>
      <p:sp>
        <p:nvSpPr>
          <p:cNvPr id="127" name="TextBox 126"/>
          <p:cNvSpPr txBox="1"/>
          <p:nvPr/>
        </p:nvSpPr>
        <p:spPr>
          <a:xfrm>
            <a:off x="5486184" y="5479618"/>
            <a:ext cx="2299027" cy="253916"/>
          </a:xfrm>
          <a:prstGeom prst="rect">
            <a:avLst/>
          </a:prstGeom>
          <a:noFill/>
        </p:spPr>
        <p:txBody>
          <a:bodyPr wrap="none" rtlCol="0">
            <a:spAutoFit/>
          </a:bodyPr>
          <a:lstStyle/>
          <a:p>
            <a:r>
              <a:rPr lang="en-US" sz="1050" dirty="0" smtClean="0">
                <a:solidFill>
                  <a:srgbClr val="FF0000"/>
                </a:solidFill>
              </a:rPr>
              <a:t>RADIUS Accounting-Request  Stop</a:t>
            </a:r>
          </a:p>
        </p:txBody>
      </p:sp>
      <p:sp>
        <p:nvSpPr>
          <p:cNvPr id="128" name="Rectangle 127"/>
          <p:cNvSpPr/>
          <p:nvPr/>
        </p:nvSpPr>
        <p:spPr bwMode="auto">
          <a:xfrm>
            <a:off x="2608003" y="1944710"/>
            <a:ext cx="1165507" cy="230109"/>
          </a:xfrm>
          <a:prstGeom prst="rect">
            <a:avLst/>
          </a:prstGeom>
          <a:noFill/>
          <a:ln w="19050"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eaLnBrk="0" hangingPunct="0">
              <a:spcBef>
                <a:spcPct val="20000"/>
              </a:spcBef>
              <a:buClr>
                <a:schemeClr val="accent1"/>
              </a:buClr>
              <a:buSzPct val="90000"/>
            </a:pPr>
            <a:endParaRPr lang="en-US" sz="2000">
              <a:solidFill>
                <a:schemeClr val="accent2"/>
              </a:solidFill>
            </a:endParaRPr>
          </a:p>
        </p:txBody>
      </p:sp>
      <p:cxnSp>
        <p:nvCxnSpPr>
          <p:cNvPr id="129" name="Straight Arrow Connector 128"/>
          <p:cNvCxnSpPr>
            <a:endCxn id="128" idx="1"/>
          </p:cNvCxnSpPr>
          <p:nvPr/>
        </p:nvCxnSpPr>
        <p:spPr bwMode="auto">
          <a:xfrm flipV="1">
            <a:off x="993913" y="2059765"/>
            <a:ext cx="1614090" cy="1597836"/>
          </a:xfrm>
          <a:prstGeom prst="straightConnector1">
            <a:avLst/>
          </a:prstGeom>
          <a:solidFill>
            <a:schemeClr val="accent2">
              <a:alpha val="42000"/>
            </a:schemeClr>
          </a:solidFill>
          <a:ln w="19050" cap="flat" cmpd="sng" algn="ctr">
            <a:solidFill>
              <a:srgbClr val="FF0000"/>
            </a:solidFill>
            <a:prstDash val="solid"/>
            <a:round/>
            <a:headEnd type="none" w="med" len="med"/>
            <a:tailEnd type="arrow"/>
          </a:ln>
          <a:effectLst/>
        </p:spPr>
      </p:cxnSp>
      <p:sp>
        <p:nvSpPr>
          <p:cNvPr id="132" name="TextBox 131"/>
          <p:cNvSpPr txBox="1"/>
          <p:nvPr/>
        </p:nvSpPr>
        <p:spPr>
          <a:xfrm>
            <a:off x="435646" y="3660622"/>
            <a:ext cx="1273105" cy="246221"/>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en-GB" sz="1000" dirty="0" smtClean="0">
                <a:solidFill>
                  <a:srgbClr val="404040"/>
                </a:solidFill>
                <a:latin typeface="Helvetica 55 Roman"/>
                <a:cs typeface="Helvetica 55 Roman"/>
              </a:rPr>
              <a:t>Web Server’s IP @</a:t>
            </a:r>
          </a:p>
        </p:txBody>
      </p:sp>
      <p:sp>
        <p:nvSpPr>
          <p:cNvPr id="134" name="Rectangle 133"/>
          <p:cNvSpPr/>
          <p:nvPr/>
        </p:nvSpPr>
        <p:spPr bwMode="auto">
          <a:xfrm>
            <a:off x="5439210" y="1970468"/>
            <a:ext cx="1425230" cy="193181"/>
          </a:xfrm>
          <a:prstGeom prst="rect">
            <a:avLst/>
          </a:prstGeom>
          <a:noFill/>
          <a:ln w="19050"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eaLnBrk="0" hangingPunct="0">
              <a:spcBef>
                <a:spcPct val="20000"/>
              </a:spcBef>
              <a:buClr>
                <a:schemeClr val="accent1"/>
              </a:buClr>
              <a:buSzPct val="90000"/>
            </a:pPr>
            <a:endParaRPr lang="en-US" sz="2000">
              <a:solidFill>
                <a:schemeClr val="accent2"/>
              </a:solidFill>
            </a:endParaRPr>
          </a:p>
        </p:txBody>
      </p:sp>
      <p:cxnSp>
        <p:nvCxnSpPr>
          <p:cNvPr id="135" name="Straight Arrow Connector 134"/>
          <p:cNvCxnSpPr>
            <a:endCxn id="134" idx="1"/>
          </p:cNvCxnSpPr>
          <p:nvPr/>
        </p:nvCxnSpPr>
        <p:spPr bwMode="auto">
          <a:xfrm flipV="1">
            <a:off x="3670479" y="2067059"/>
            <a:ext cx="1768731" cy="1629178"/>
          </a:xfrm>
          <a:prstGeom prst="straightConnector1">
            <a:avLst/>
          </a:prstGeom>
          <a:solidFill>
            <a:schemeClr val="accent2">
              <a:alpha val="42000"/>
            </a:schemeClr>
          </a:solidFill>
          <a:ln w="19050" cap="flat" cmpd="sng" algn="ctr">
            <a:solidFill>
              <a:srgbClr val="FF0000"/>
            </a:solidFill>
            <a:prstDash val="solid"/>
            <a:round/>
            <a:headEnd type="none" w="med" len="med"/>
            <a:tailEnd type="arrow"/>
          </a:ln>
          <a:effectLst/>
        </p:spPr>
      </p:cxnSp>
      <p:sp>
        <p:nvSpPr>
          <p:cNvPr id="136" name="TextBox 135"/>
          <p:cNvSpPr txBox="1"/>
          <p:nvPr/>
        </p:nvSpPr>
        <p:spPr>
          <a:xfrm>
            <a:off x="2820473" y="3684234"/>
            <a:ext cx="953037" cy="24622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GB" sz="1000" dirty="0" smtClean="0">
                <a:solidFill>
                  <a:srgbClr val="404040"/>
                </a:solidFill>
                <a:latin typeface="Helvetica 55 Roman"/>
                <a:cs typeface="Helvetica 55 Roman"/>
              </a:rPr>
              <a:t>FGT’s IP @</a:t>
            </a:r>
          </a:p>
        </p:txBody>
      </p:sp>
      <p:sp>
        <p:nvSpPr>
          <p:cNvPr id="143" name="Rectangle 142"/>
          <p:cNvSpPr/>
          <p:nvPr/>
        </p:nvSpPr>
        <p:spPr bwMode="auto">
          <a:xfrm>
            <a:off x="7654375" y="1926271"/>
            <a:ext cx="1348715" cy="248112"/>
          </a:xfrm>
          <a:prstGeom prst="rect">
            <a:avLst/>
          </a:prstGeom>
          <a:noFill/>
          <a:ln w="19050"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eaLnBrk="0" hangingPunct="0">
              <a:spcBef>
                <a:spcPct val="20000"/>
              </a:spcBef>
              <a:buClr>
                <a:schemeClr val="accent1"/>
              </a:buClr>
              <a:buSzPct val="90000"/>
            </a:pPr>
            <a:endParaRPr lang="en-US" sz="2000">
              <a:solidFill>
                <a:schemeClr val="accent2"/>
              </a:solidFill>
            </a:endParaRPr>
          </a:p>
        </p:txBody>
      </p:sp>
      <p:cxnSp>
        <p:nvCxnSpPr>
          <p:cNvPr id="144" name="Straight Arrow Connector 143"/>
          <p:cNvCxnSpPr/>
          <p:nvPr/>
        </p:nvCxnSpPr>
        <p:spPr bwMode="auto">
          <a:xfrm flipV="1">
            <a:off x="8525814" y="2163652"/>
            <a:ext cx="296214" cy="631063"/>
          </a:xfrm>
          <a:prstGeom prst="straightConnector1">
            <a:avLst/>
          </a:prstGeom>
          <a:solidFill>
            <a:schemeClr val="accent2">
              <a:alpha val="42000"/>
            </a:schemeClr>
          </a:solidFill>
          <a:ln w="19050" cap="flat" cmpd="sng" algn="ctr">
            <a:solidFill>
              <a:srgbClr val="FF0000"/>
            </a:solidFill>
            <a:prstDash val="solid"/>
            <a:round/>
            <a:headEnd type="none" w="med" len="med"/>
            <a:tailEnd type="arrow"/>
          </a:ln>
          <a:effectLst/>
        </p:spPr>
      </p:cxnSp>
      <p:sp>
        <p:nvSpPr>
          <p:cNvPr id="145" name="TextBox 144"/>
          <p:cNvSpPr txBox="1"/>
          <p:nvPr/>
        </p:nvSpPr>
        <p:spPr>
          <a:xfrm>
            <a:off x="7843233" y="2807594"/>
            <a:ext cx="862885" cy="24622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GB" sz="1000" dirty="0" smtClean="0">
                <a:solidFill>
                  <a:srgbClr val="404040"/>
                </a:solidFill>
                <a:latin typeface="Helvetica 55 Roman"/>
                <a:cs typeface="Helvetica 55 Roman"/>
              </a:rPr>
              <a:t>Session ID</a:t>
            </a:r>
          </a:p>
        </p:txBody>
      </p:sp>
    </p:spTree>
    <p:extLst>
      <p:ext uri="{BB962C8B-B14F-4D97-AF65-F5344CB8AC3E}">
        <p14:creationId xmlns:p14="http://schemas.microsoft.com/office/powerpoint/2010/main" val="20107598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2"/>
                                        </p:tgtEl>
                                        <p:attrNameLst>
                                          <p:attrName>style.visibility</p:attrName>
                                        </p:attrNameLst>
                                      </p:cBhvr>
                                      <p:to>
                                        <p:strVal val="visible"/>
                                      </p:to>
                                    </p:set>
                                    <p:anim calcmode="lin" valueType="num">
                                      <p:cBhvr additive="base">
                                        <p:cTn id="7" dur="500" fill="hold"/>
                                        <p:tgtEl>
                                          <p:spTgt spid="132"/>
                                        </p:tgtEl>
                                        <p:attrNameLst>
                                          <p:attrName>ppt_x</p:attrName>
                                        </p:attrNameLst>
                                      </p:cBhvr>
                                      <p:tavLst>
                                        <p:tav tm="0">
                                          <p:val>
                                            <p:strVal val="#ppt_x"/>
                                          </p:val>
                                        </p:tav>
                                        <p:tav tm="100000">
                                          <p:val>
                                            <p:strVal val="#ppt_x"/>
                                          </p:val>
                                        </p:tav>
                                      </p:tavLst>
                                    </p:anim>
                                    <p:anim calcmode="lin" valueType="num">
                                      <p:cBhvr additive="base">
                                        <p:cTn id="8" dur="500" fill="hold"/>
                                        <p:tgtEl>
                                          <p:spTgt spid="13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9"/>
                                        </p:tgtEl>
                                        <p:attrNameLst>
                                          <p:attrName>style.visibility</p:attrName>
                                        </p:attrNameLst>
                                      </p:cBhvr>
                                      <p:to>
                                        <p:strVal val="visible"/>
                                      </p:to>
                                    </p:set>
                                    <p:anim calcmode="lin" valueType="num">
                                      <p:cBhvr additive="base">
                                        <p:cTn id="11" dur="500" fill="hold"/>
                                        <p:tgtEl>
                                          <p:spTgt spid="129"/>
                                        </p:tgtEl>
                                        <p:attrNameLst>
                                          <p:attrName>ppt_x</p:attrName>
                                        </p:attrNameLst>
                                      </p:cBhvr>
                                      <p:tavLst>
                                        <p:tav tm="0">
                                          <p:val>
                                            <p:strVal val="#ppt_x"/>
                                          </p:val>
                                        </p:tav>
                                        <p:tav tm="100000">
                                          <p:val>
                                            <p:strVal val="#ppt_x"/>
                                          </p:val>
                                        </p:tav>
                                      </p:tavLst>
                                    </p:anim>
                                    <p:anim calcmode="lin" valueType="num">
                                      <p:cBhvr additive="base">
                                        <p:cTn id="12" dur="500" fill="hold"/>
                                        <p:tgtEl>
                                          <p:spTgt spid="12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8"/>
                                        </p:tgtEl>
                                        <p:attrNameLst>
                                          <p:attrName>style.visibility</p:attrName>
                                        </p:attrNameLst>
                                      </p:cBhvr>
                                      <p:to>
                                        <p:strVal val="visible"/>
                                      </p:to>
                                    </p:set>
                                    <p:anim calcmode="lin" valueType="num">
                                      <p:cBhvr additive="base">
                                        <p:cTn id="15" dur="500" fill="hold"/>
                                        <p:tgtEl>
                                          <p:spTgt spid="128"/>
                                        </p:tgtEl>
                                        <p:attrNameLst>
                                          <p:attrName>ppt_x</p:attrName>
                                        </p:attrNameLst>
                                      </p:cBhvr>
                                      <p:tavLst>
                                        <p:tav tm="0">
                                          <p:val>
                                            <p:strVal val="#ppt_x"/>
                                          </p:val>
                                        </p:tav>
                                        <p:tav tm="100000">
                                          <p:val>
                                            <p:strVal val="#ppt_x"/>
                                          </p:val>
                                        </p:tav>
                                      </p:tavLst>
                                    </p:anim>
                                    <p:anim calcmode="lin" valueType="num">
                                      <p:cBhvr additive="base">
                                        <p:cTn id="16" dur="500" fill="hold"/>
                                        <p:tgtEl>
                                          <p:spTgt spid="12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500" fill="hold"/>
                                        <p:tgtEl>
                                          <p:spTgt spid="136"/>
                                        </p:tgtEl>
                                        <p:attrNameLst>
                                          <p:attrName>ppt_x</p:attrName>
                                        </p:attrNameLst>
                                      </p:cBhvr>
                                      <p:tavLst>
                                        <p:tav tm="0">
                                          <p:val>
                                            <p:strVal val="#ppt_x"/>
                                          </p:val>
                                        </p:tav>
                                        <p:tav tm="100000">
                                          <p:val>
                                            <p:strVal val="#ppt_x"/>
                                          </p:val>
                                        </p:tav>
                                      </p:tavLst>
                                    </p:anim>
                                    <p:anim calcmode="lin" valueType="num">
                                      <p:cBhvr additive="base">
                                        <p:cTn id="22" dur="500" fill="hold"/>
                                        <p:tgtEl>
                                          <p:spTgt spid="13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35"/>
                                        </p:tgtEl>
                                        <p:attrNameLst>
                                          <p:attrName>style.visibility</p:attrName>
                                        </p:attrNameLst>
                                      </p:cBhvr>
                                      <p:to>
                                        <p:strVal val="visible"/>
                                      </p:to>
                                    </p:set>
                                    <p:anim calcmode="lin" valueType="num">
                                      <p:cBhvr additive="base">
                                        <p:cTn id="25" dur="500" fill="hold"/>
                                        <p:tgtEl>
                                          <p:spTgt spid="135"/>
                                        </p:tgtEl>
                                        <p:attrNameLst>
                                          <p:attrName>ppt_x</p:attrName>
                                        </p:attrNameLst>
                                      </p:cBhvr>
                                      <p:tavLst>
                                        <p:tav tm="0">
                                          <p:val>
                                            <p:strVal val="#ppt_x"/>
                                          </p:val>
                                        </p:tav>
                                        <p:tav tm="100000">
                                          <p:val>
                                            <p:strVal val="#ppt_x"/>
                                          </p:val>
                                        </p:tav>
                                      </p:tavLst>
                                    </p:anim>
                                    <p:anim calcmode="lin" valueType="num">
                                      <p:cBhvr additive="base">
                                        <p:cTn id="26" dur="500" fill="hold"/>
                                        <p:tgtEl>
                                          <p:spTgt spid="13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4"/>
                                        </p:tgtEl>
                                        <p:attrNameLst>
                                          <p:attrName>style.visibility</p:attrName>
                                        </p:attrNameLst>
                                      </p:cBhvr>
                                      <p:to>
                                        <p:strVal val="visible"/>
                                      </p:to>
                                    </p:set>
                                    <p:anim calcmode="lin" valueType="num">
                                      <p:cBhvr additive="base">
                                        <p:cTn id="29" dur="500" fill="hold"/>
                                        <p:tgtEl>
                                          <p:spTgt spid="134"/>
                                        </p:tgtEl>
                                        <p:attrNameLst>
                                          <p:attrName>ppt_x</p:attrName>
                                        </p:attrNameLst>
                                      </p:cBhvr>
                                      <p:tavLst>
                                        <p:tav tm="0">
                                          <p:val>
                                            <p:strVal val="#ppt_x"/>
                                          </p:val>
                                        </p:tav>
                                        <p:tav tm="100000">
                                          <p:val>
                                            <p:strVal val="#ppt_x"/>
                                          </p:val>
                                        </p:tav>
                                      </p:tavLst>
                                    </p:anim>
                                    <p:anim calcmode="lin" valueType="num">
                                      <p:cBhvr additive="base">
                                        <p:cTn id="30" dur="500" fill="hold"/>
                                        <p:tgtEl>
                                          <p:spTgt spid="13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5"/>
                                        </p:tgtEl>
                                        <p:attrNameLst>
                                          <p:attrName>style.visibility</p:attrName>
                                        </p:attrNameLst>
                                      </p:cBhvr>
                                      <p:to>
                                        <p:strVal val="visible"/>
                                      </p:to>
                                    </p:set>
                                    <p:anim calcmode="lin" valueType="num">
                                      <p:cBhvr additive="base">
                                        <p:cTn id="35" dur="500" fill="hold"/>
                                        <p:tgtEl>
                                          <p:spTgt spid="145"/>
                                        </p:tgtEl>
                                        <p:attrNameLst>
                                          <p:attrName>ppt_x</p:attrName>
                                        </p:attrNameLst>
                                      </p:cBhvr>
                                      <p:tavLst>
                                        <p:tav tm="0">
                                          <p:val>
                                            <p:strVal val="#ppt_x"/>
                                          </p:val>
                                        </p:tav>
                                        <p:tav tm="100000">
                                          <p:val>
                                            <p:strVal val="#ppt_x"/>
                                          </p:val>
                                        </p:tav>
                                      </p:tavLst>
                                    </p:anim>
                                    <p:anim calcmode="lin" valueType="num">
                                      <p:cBhvr additive="base">
                                        <p:cTn id="36" dur="500" fill="hold"/>
                                        <p:tgtEl>
                                          <p:spTgt spid="14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44"/>
                                        </p:tgtEl>
                                        <p:attrNameLst>
                                          <p:attrName>style.visibility</p:attrName>
                                        </p:attrNameLst>
                                      </p:cBhvr>
                                      <p:to>
                                        <p:strVal val="visible"/>
                                      </p:to>
                                    </p:set>
                                    <p:anim calcmode="lin" valueType="num">
                                      <p:cBhvr additive="base">
                                        <p:cTn id="39" dur="500" fill="hold"/>
                                        <p:tgtEl>
                                          <p:spTgt spid="144"/>
                                        </p:tgtEl>
                                        <p:attrNameLst>
                                          <p:attrName>ppt_x</p:attrName>
                                        </p:attrNameLst>
                                      </p:cBhvr>
                                      <p:tavLst>
                                        <p:tav tm="0">
                                          <p:val>
                                            <p:strVal val="#ppt_x"/>
                                          </p:val>
                                        </p:tav>
                                        <p:tav tm="100000">
                                          <p:val>
                                            <p:strVal val="#ppt_x"/>
                                          </p:val>
                                        </p:tav>
                                      </p:tavLst>
                                    </p:anim>
                                    <p:anim calcmode="lin" valueType="num">
                                      <p:cBhvr additive="base">
                                        <p:cTn id="40" dur="500" fill="hold"/>
                                        <p:tgtEl>
                                          <p:spTgt spid="14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43"/>
                                        </p:tgtEl>
                                        <p:attrNameLst>
                                          <p:attrName>style.visibility</p:attrName>
                                        </p:attrNameLst>
                                      </p:cBhvr>
                                      <p:to>
                                        <p:strVal val="visible"/>
                                      </p:to>
                                    </p:set>
                                    <p:anim calcmode="lin" valueType="num">
                                      <p:cBhvr additive="base">
                                        <p:cTn id="43" dur="500" fill="hold"/>
                                        <p:tgtEl>
                                          <p:spTgt spid="143"/>
                                        </p:tgtEl>
                                        <p:attrNameLst>
                                          <p:attrName>ppt_x</p:attrName>
                                        </p:attrNameLst>
                                      </p:cBhvr>
                                      <p:tavLst>
                                        <p:tav tm="0">
                                          <p:val>
                                            <p:strVal val="#ppt_x"/>
                                          </p:val>
                                        </p:tav>
                                        <p:tav tm="100000">
                                          <p:val>
                                            <p:strVal val="#ppt_x"/>
                                          </p:val>
                                        </p:tav>
                                      </p:tavLst>
                                    </p:anim>
                                    <p:anim calcmode="lin" valueType="num">
                                      <p:cBhvr additive="base">
                                        <p:cTn id="44" dur="500" fill="hold"/>
                                        <p:tgtEl>
                                          <p:spTgt spid="1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32" grpId="0" animBg="1"/>
      <p:bldP spid="134" grpId="0" animBg="1"/>
      <p:bldP spid="136" grpId="0" animBg="1"/>
      <p:bldP spid="143" grpId="0" animBg="1"/>
      <p:bldP spid="14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2"/>
          <a:srcRect/>
          <a:stretch>
            <a:fillRect/>
          </a:stretch>
        </p:blipFill>
        <p:spPr bwMode="auto">
          <a:xfrm>
            <a:off x="1222873" y="2313542"/>
            <a:ext cx="6774908" cy="3599723"/>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solidFill>
                  <a:schemeClr val="tx1"/>
                </a:solidFill>
              </a:rPr>
              <a:t>External Web Captive Portal and Authentication</a:t>
            </a:r>
            <a:endParaRPr lang="en-US" dirty="0">
              <a:solidFill>
                <a:schemeClr val="tx1"/>
              </a:solidFill>
            </a:endParaRPr>
          </a:p>
        </p:txBody>
      </p:sp>
      <p:sp>
        <p:nvSpPr>
          <p:cNvPr id="8" name="Rectangle 7"/>
          <p:cNvSpPr/>
          <p:nvPr/>
        </p:nvSpPr>
        <p:spPr bwMode="auto">
          <a:xfrm>
            <a:off x="3963436" y="4188892"/>
            <a:ext cx="1864489" cy="195821"/>
          </a:xfrm>
          <a:prstGeom prst="rect">
            <a:avLst/>
          </a:prstGeom>
          <a:noFill/>
          <a:ln w="2857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9" name="Rectangle 8"/>
          <p:cNvSpPr/>
          <p:nvPr/>
        </p:nvSpPr>
        <p:spPr bwMode="auto">
          <a:xfrm flipV="1">
            <a:off x="3977089" y="4461830"/>
            <a:ext cx="1861851" cy="143219"/>
          </a:xfrm>
          <a:prstGeom prst="rect">
            <a:avLst/>
          </a:prstGeom>
          <a:noFill/>
          <a:ln w="2857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7" name="Text Placeholder 7"/>
          <p:cNvSpPr txBox="1">
            <a:spLocks/>
          </p:cNvSpPr>
          <p:nvPr/>
        </p:nvSpPr>
        <p:spPr>
          <a:xfrm>
            <a:off x="457200" y="1050528"/>
            <a:ext cx="8364828" cy="1318100"/>
          </a:xfrm>
          <a:prstGeom prst="rect">
            <a:avLst/>
          </a:prstGeom>
        </p:spPr>
        <p:txBody>
          <a:bodyPr/>
          <a:lstStyle/>
          <a:p>
            <a:pPr marL="0" marR="0" lvl="0" indent="0" algn="l" defTabSz="914400" rtl="0" eaLnBrk="0" fontAlgn="base" latinLnBrk="0" hangingPunct="0">
              <a:lnSpc>
                <a:spcPct val="100000"/>
              </a:lnSpc>
              <a:spcBef>
                <a:spcPct val="20000"/>
              </a:spcBef>
              <a:spcAft>
                <a:spcPct val="0"/>
              </a:spcAft>
              <a:buClr>
                <a:schemeClr val="accent4"/>
              </a:buClr>
              <a:buSzPct val="100000"/>
              <a:buFont typeface="Arial" pitchFamily="34" charset="0"/>
              <a:buNone/>
              <a:tabLst/>
              <a:defRPr/>
            </a:pPr>
            <a:r>
              <a:rPr lang="en-US" sz="2000" b="1" kern="0" dirty="0" smtClean="0">
                <a:solidFill>
                  <a:srgbClr val="C00000"/>
                </a:solidFill>
                <a:latin typeface="+mn-lt"/>
                <a:ea typeface="ＭＳ Ｐゴシック" charset="0"/>
                <a:cs typeface="ＭＳ Ｐゴシック" charset="0"/>
              </a:rPr>
              <a:t>Login/splash page hosted on an External Web Server</a:t>
            </a:r>
            <a:endParaRPr kumimoji="0" lang="en-US" sz="2000" b="1" i="0" u="none" strike="noStrike" kern="0" cap="none" spc="0" normalizeH="0" baseline="0" noProof="0" dirty="0" smtClean="0">
              <a:ln>
                <a:noFill/>
              </a:ln>
              <a:solidFill>
                <a:srgbClr val="C00000"/>
              </a:solidFill>
              <a:effectLst/>
              <a:uLnTx/>
              <a:uFillTx/>
              <a:latin typeface="+mn-lt"/>
              <a:ea typeface="ＭＳ Ｐゴシック" charset="0"/>
              <a:cs typeface="ＭＳ Ｐゴシック" charset="0"/>
            </a:endParaRPr>
          </a:p>
          <a:p>
            <a:pPr marL="173038" lvl="0" indent="-173038" eaLnBrk="0" hangingPunct="0">
              <a:spcBef>
                <a:spcPct val="20000"/>
              </a:spcBef>
              <a:buClr>
                <a:schemeClr val="accent4"/>
              </a:buClr>
              <a:buSzPct val="100000"/>
              <a:buFont typeface="Arial" pitchFamily="34" charset="0"/>
              <a:buChar char="•"/>
              <a:defRPr/>
            </a:pPr>
            <a:r>
              <a:rPr lang="en-US" sz="1600" kern="0" dirty="0" smtClean="0">
                <a:solidFill>
                  <a:srgbClr val="1B232A"/>
                </a:solidFill>
                <a:latin typeface="+mn-lt"/>
                <a:ea typeface="ＭＳ Ｐゴシック" charset="0"/>
              </a:rPr>
              <a:t>Use to collect username and password</a:t>
            </a:r>
          </a:p>
          <a:p>
            <a:pPr marL="173038" lvl="0" indent="-173038" eaLnBrk="0" hangingPunct="0">
              <a:spcBef>
                <a:spcPct val="20000"/>
              </a:spcBef>
              <a:buClr>
                <a:schemeClr val="accent4"/>
              </a:buClr>
              <a:buSzPct val="100000"/>
              <a:buFont typeface="Arial" pitchFamily="34" charset="0"/>
              <a:buChar char="•"/>
              <a:defRPr/>
            </a:pPr>
            <a:r>
              <a:rPr lang="en-US" sz="1600" kern="0" dirty="0" smtClean="0">
                <a:solidFill>
                  <a:srgbClr val="1B232A"/>
                </a:solidFill>
                <a:latin typeface="+mn-lt"/>
                <a:ea typeface="ＭＳ Ｐゴシック" charset="0"/>
              </a:rPr>
              <a:t>Submit the user credentials directly to FGT via a post method</a:t>
            </a:r>
          </a:p>
          <a:p>
            <a:pPr marL="173038" lvl="0" indent="-173038" eaLnBrk="0" hangingPunct="0">
              <a:spcBef>
                <a:spcPct val="20000"/>
              </a:spcBef>
              <a:buClr>
                <a:schemeClr val="accent4"/>
              </a:buClr>
              <a:buSzPct val="100000"/>
              <a:buFont typeface="Arial" pitchFamily="34" charset="0"/>
              <a:buChar char="•"/>
              <a:defRPr/>
            </a:pPr>
            <a:r>
              <a:rPr lang="en-US" sz="1600" kern="0" dirty="0" smtClean="0">
                <a:solidFill>
                  <a:srgbClr val="1B232A"/>
                </a:solidFill>
                <a:latin typeface="+mn-lt"/>
                <a:ea typeface="ＭＳ Ｐゴシック" charset="0"/>
              </a:rPr>
              <a:t>When FGT receives the client credentials, FGT starts the Auth. phase</a:t>
            </a:r>
            <a:endParaRPr lang="en-US" sz="1600" dirty="0" smtClean="0"/>
          </a:p>
        </p:txBody>
      </p:sp>
    </p:spTree>
    <p:extLst>
      <p:ext uri="{BB962C8B-B14F-4D97-AF65-F5344CB8AC3E}">
        <p14:creationId xmlns:p14="http://schemas.microsoft.com/office/powerpoint/2010/main" val="3132456877"/>
      </p:ext>
    </p:extLst>
  </p:cSld>
  <p:clrMapOvr>
    <a:masterClrMapping/>
  </p:clrMapOvr>
  <p:transition>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External captive portal setting – SSID configuration</a:t>
            </a:r>
            <a:endParaRPr lang="en-US" dirty="0">
              <a:solidFill>
                <a:schemeClr val="tx1"/>
              </a:solidFill>
            </a:endParaRPr>
          </a:p>
        </p:txBody>
      </p:sp>
      <p:sp>
        <p:nvSpPr>
          <p:cNvPr id="4" name="Text Placeholder 7"/>
          <p:cNvSpPr txBox="1">
            <a:spLocks/>
          </p:cNvSpPr>
          <p:nvPr/>
        </p:nvSpPr>
        <p:spPr>
          <a:xfrm>
            <a:off x="334851" y="1347413"/>
            <a:ext cx="8809149" cy="6560886"/>
          </a:xfrm>
          <a:prstGeom prst="rect">
            <a:avLst/>
          </a:prstGeom>
        </p:spPr>
        <p:txBody>
          <a:bodyPr/>
          <a:lstStyle/>
          <a:p>
            <a:pPr marL="457200" marR="0" lvl="0" indent="-457200" algn="l" defTabSz="914400" rtl="0" eaLnBrk="0" fontAlgn="base" latinLnBrk="0" hangingPunct="0">
              <a:lnSpc>
                <a:spcPct val="100000"/>
              </a:lnSpc>
              <a:spcBef>
                <a:spcPct val="20000"/>
              </a:spcBef>
              <a:spcAft>
                <a:spcPct val="0"/>
              </a:spcAft>
              <a:buClr>
                <a:schemeClr val="accent4"/>
              </a:buClr>
              <a:buSzPct val="100000"/>
              <a:buFont typeface="+mj-lt"/>
              <a:buAutoNum type="arabicPeriod"/>
              <a:tabLst/>
              <a:defRPr/>
            </a:pPr>
            <a:r>
              <a:rPr kumimoji="0" lang="en-US" sz="2000" b="1" i="0" u="none" strike="noStrike" kern="0" cap="none" spc="0" normalizeH="0" baseline="0" noProof="0" dirty="0" smtClean="0">
                <a:ln>
                  <a:noFill/>
                </a:ln>
                <a:solidFill>
                  <a:srgbClr val="C00000"/>
                </a:solidFill>
                <a:effectLst/>
                <a:uLnTx/>
                <a:uFillTx/>
                <a:latin typeface="+mn-lt"/>
                <a:ea typeface="ＭＳ Ｐゴシック" charset="0"/>
                <a:cs typeface="ＭＳ Ｐゴシック" charset="0"/>
              </a:rPr>
              <a:t>Create a</a:t>
            </a:r>
            <a:r>
              <a:rPr kumimoji="0" lang="en-US" sz="2000" b="1" i="0" u="none" strike="noStrike" kern="0" cap="none" spc="0" normalizeH="0" noProof="0" dirty="0" smtClean="0">
                <a:ln>
                  <a:noFill/>
                </a:ln>
                <a:solidFill>
                  <a:srgbClr val="C00000"/>
                </a:solidFill>
                <a:effectLst/>
                <a:uLnTx/>
                <a:uFillTx/>
                <a:latin typeface="+mn-lt"/>
                <a:ea typeface="ＭＳ Ｐゴシック" charset="0"/>
                <a:cs typeface="ＭＳ Ｐゴシック" charset="0"/>
              </a:rPr>
              <a:t> SSID with external-web enabled</a:t>
            </a:r>
            <a:endParaRPr kumimoji="0" lang="en-US" sz="2000" b="1" i="0" u="none" strike="noStrike" kern="0" cap="none" spc="0" normalizeH="0" baseline="0" noProof="0" dirty="0" smtClean="0">
              <a:ln>
                <a:noFill/>
              </a:ln>
              <a:solidFill>
                <a:srgbClr val="C00000"/>
              </a:solidFill>
              <a:effectLst/>
              <a:uLnTx/>
              <a:uFillTx/>
              <a:latin typeface="+mn-lt"/>
              <a:ea typeface="ＭＳ Ｐゴシック" charset="0"/>
              <a:cs typeface="ＭＳ Ｐゴシック" charset="0"/>
            </a:endParaRPr>
          </a:p>
          <a:p>
            <a:pPr marL="173038" lvl="0" indent="-173038" eaLnBrk="0" hangingPunct="0">
              <a:spcBef>
                <a:spcPct val="20000"/>
              </a:spcBef>
              <a:buClr>
                <a:schemeClr val="accent4"/>
              </a:buClr>
              <a:buSzPct val="100000"/>
              <a:defRPr/>
            </a:pPr>
            <a:r>
              <a:rPr lang="en-US" sz="1200" kern="0" dirty="0" err="1" smtClean="0">
                <a:solidFill>
                  <a:srgbClr val="1B232A"/>
                </a:solidFill>
                <a:latin typeface="+mn-lt"/>
                <a:ea typeface="ＭＳ Ｐゴシック" charset="0"/>
                <a:cs typeface="ＭＳ Ｐゴシック" charset="0"/>
              </a:rPr>
              <a:t>config</a:t>
            </a:r>
            <a:r>
              <a:rPr lang="en-US" sz="1200" kern="0" dirty="0" smtClean="0">
                <a:solidFill>
                  <a:srgbClr val="1B232A"/>
                </a:solidFill>
                <a:latin typeface="+mn-lt"/>
                <a:ea typeface="ＭＳ Ｐゴシック" charset="0"/>
                <a:cs typeface="ＭＳ Ｐゴシック" charset="0"/>
              </a:rPr>
              <a:t> wireless-controller </a:t>
            </a:r>
            <a:r>
              <a:rPr lang="en-US" sz="1200" kern="0" dirty="0" err="1" smtClean="0">
                <a:solidFill>
                  <a:srgbClr val="1B232A"/>
                </a:solidFill>
                <a:latin typeface="+mn-lt"/>
                <a:ea typeface="ＭＳ Ｐゴシック" charset="0"/>
                <a:cs typeface="ＭＳ Ｐゴシック" charset="0"/>
              </a:rPr>
              <a:t>vap</a:t>
            </a:r>
            <a:endParaRPr lang="en-US" sz="1200" kern="0" dirty="0" smtClean="0">
              <a:solidFill>
                <a:srgbClr val="1B232A"/>
              </a:solidFill>
              <a:latin typeface="+mn-lt"/>
              <a:ea typeface="ＭＳ Ｐゴシック" charset="0"/>
              <a:cs typeface="ＭＳ Ｐゴシック" charset="0"/>
            </a:endParaRP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    edit "web-ext"</a:t>
            </a: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        set </a:t>
            </a:r>
            <a:r>
              <a:rPr lang="en-US" sz="1200" kern="0" dirty="0" err="1" smtClean="0">
                <a:solidFill>
                  <a:srgbClr val="1B232A"/>
                </a:solidFill>
                <a:latin typeface="+mn-lt"/>
                <a:ea typeface="ＭＳ Ｐゴシック" charset="0"/>
                <a:cs typeface="ＭＳ Ｐゴシック" charset="0"/>
              </a:rPr>
              <a:t>vdom</a:t>
            </a:r>
            <a:r>
              <a:rPr lang="en-US" sz="1200" kern="0" dirty="0" smtClean="0">
                <a:solidFill>
                  <a:srgbClr val="1B232A"/>
                </a:solidFill>
                <a:latin typeface="+mn-lt"/>
                <a:ea typeface="ＭＳ Ｐゴシック" charset="0"/>
                <a:cs typeface="ＭＳ Ｐゴシック" charset="0"/>
              </a:rPr>
              <a:t> "root"</a:t>
            </a: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        set </a:t>
            </a:r>
            <a:r>
              <a:rPr lang="en-US" sz="1200" kern="0" dirty="0" err="1" smtClean="0">
                <a:solidFill>
                  <a:srgbClr val="1B232A"/>
                </a:solidFill>
                <a:latin typeface="+mn-lt"/>
                <a:ea typeface="ＭＳ Ｐゴシック" charset="0"/>
                <a:cs typeface="ＭＳ Ｐゴシック" charset="0"/>
              </a:rPr>
              <a:t>ssid</a:t>
            </a:r>
            <a:r>
              <a:rPr lang="en-US" sz="1200" kern="0" dirty="0" smtClean="0">
                <a:solidFill>
                  <a:srgbClr val="1B232A"/>
                </a:solidFill>
                <a:latin typeface="+mn-lt"/>
                <a:ea typeface="ＭＳ Ｐゴシック" charset="0"/>
                <a:cs typeface="ＭＳ Ｐゴシック" charset="0"/>
              </a:rPr>
              <a:t> "web-ext"</a:t>
            </a: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        set security captive-portal</a:t>
            </a: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        set selected-</a:t>
            </a:r>
            <a:r>
              <a:rPr lang="en-US" sz="1200" kern="0" dirty="0" err="1" smtClean="0">
                <a:solidFill>
                  <a:srgbClr val="1B232A"/>
                </a:solidFill>
                <a:latin typeface="+mn-lt"/>
                <a:ea typeface="ＭＳ Ｐゴシック" charset="0"/>
                <a:cs typeface="ＭＳ Ｐゴシック" charset="0"/>
              </a:rPr>
              <a:t>usergroups</a:t>
            </a:r>
            <a:r>
              <a:rPr lang="en-US" sz="1200" kern="0" dirty="0" smtClean="0">
                <a:solidFill>
                  <a:srgbClr val="1B232A"/>
                </a:solidFill>
                <a:latin typeface="+mn-lt"/>
                <a:ea typeface="ＭＳ Ｐゴシック" charset="0"/>
                <a:cs typeface="ＭＳ Ｐゴシック" charset="0"/>
              </a:rPr>
              <a:t> "</a:t>
            </a:r>
            <a:r>
              <a:rPr lang="en-US" sz="1200" kern="0" dirty="0" err="1" smtClean="0">
                <a:solidFill>
                  <a:srgbClr val="1B232A"/>
                </a:solidFill>
                <a:latin typeface="+mn-lt"/>
                <a:ea typeface="ＭＳ Ｐゴシック" charset="0"/>
                <a:cs typeface="ＭＳ Ｐゴシック" charset="0"/>
              </a:rPr>
              <a:t>qnap</a:t>
            </a:r>
            <a:r>
              <a:rPr lang="en-US" sz="1200" kern="0" dirty="0" smtClean="0">
                <a:solidFill>
                  <a:srgbClr val="1B232A"/>
                </a:solidFill>
                <a:latin typeface="+mn-lt"/>
                <a:ea typeface="ＭＳ Ｐゴシック" charset="0"/>
                <a:cs typeface="ＭＳ Ｐゴシック" charset="0"/>
              </a:rPr>
              <a:t>“</a:t>
            </a: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        set </a:t>
            </a:r>
            <a:r>
              <a:rPr lang="en-US" sz="1200" b="1" dirty="0" smtClean="0"/>
              <a:t>security-exempt-list</a:t>
            </a:r>
            <a:r>
              <a:rPr lang="en-US" sz="1200" dirty="0" smtClean="0"/>
              <a:t> "</a:t>
            </a:r>
            <a:r>
              <a:rPr lang="en-US" sz="1200" dirty="0" err="1" smtClean="0"/>
              <a:t>wifi</a:t>
            </a:r>
            <a:r>
              <a:rPr lang="en-US" sz="1200" dirty="0" smtClean="0"/>
              <a:t>"</a:t>
            </a:r>
            <a:endParaRPr lang="en-US" sz="1200" kern="0" dirty="0" smtClean="0">
              <a:solidFill>
                <a:srgbClr val="1B232A"/>
              </a:solidFill>
              <a:latin typeface="+mn-lt"/>
              <a:ea typeface="ＭＳ Ｐゴシック" charset="0"/>
              <a:cs typeface="ＭＳ Ｐゴシック" charset="0"/>
            </a:endParaRP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	   </a:t>
            </a:r>
            <a:r>
              <a:rPr lang="en-US" sz="1200" dirty="0" smtClean="0"/>
              <a:t> set </a:t>
            </a:r>
            <a:r>
              <a:rPr lang="en-US" sz="1200" b="1" dirty="0" smtClean="0"/>
              <a:t>security-redirect-</a:t>
            </a:r>
            <a:r>
              <a:rPr lang="en-US" sz="1200" b="1" dirty="0" err="1" smtClean="0"/>
              <a:t>url</a:t>
            </a:r>
            <a:r>
              <a:rPr lang="en-US" sz="1200" b="1" dirty="0" smtClean="0"/>
              <a:t>  “ http://www.fortinet.com”</a:t>
            </a:r>
            <a:endParaRPr lang="en-US" sz="1200" kern="0" dirty="0" smtClean="0">
              <a:solidFill>
                <a:srgbClr val="1B232A"/>
              </a:solidFill>
              <a:latin typeface="+mn-lt"/>
              <a:ea typeface="ＭＳ Ｐゴシック" charset="0"/>
              <a:cs typeface="ＭＳ Ｐゴシック" charset="0"/>
            </a:endParaRP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        set intra-</a:t>
            </a:r>
            <a:r>
              <a:rPr lang="en-US" sz="1200" kern="0" dirty="0" err="1" smtClean="0">
                <a:solidFill>
                  <a:srgbClr val="1B232A"/>
                </a:solidFill>
                <a:latin typeface="+mn-lt"/>
                <a:ea typeface="ＭＳ Ｐゴシック" charset="0"/>
                <a:cs typeface="ＭＳ Ｐゴシック" charset="0"/>
              </a:rPr>
              <a:t>vap</a:t>
            </a:r>
            <a:r>
              <a:rPr lang="en-US" sz="1200" kern="0" dirty="0" smtClean="0">
                <a:solidFill>
                  <a:srgbClr val="1B232A"/>
                </a:solidFill>
                <a:latin typeface="+mn-lt"/>
                <a:ea typeface="ＭＳ Ｐゴシック" charset="0"/>
                <a:cs typeface="ＭＳ Ｐゴシック" charset="0"/>
              </a:rPr>
              <a:t>-privacy enable</a:t>
            </a: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        set local-switching disable</a:t>
            </a: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        set </a:t>
            </a:r>
            <a:r>
              <a:rPr lang="en-US" sz="1200" b="1" kern="0" dirty="0" smtClean="0">
                <a:solidFill>
                  <a:srgbClr val="1B232A"/>
                </a:solidFill>
                <a:latin typeface="+mn-lt"/>
                <a:ea typeface="ＭＳ Ｐゴシック" charset="0"/>
                <a:cs typeface="ＭＳ Ｐゴシック" charset="0"/>
              </a:rPr>
              <a:t>external-web </a:t>
            </a:r>
            <a:r>
              <a:rPr lang="en-US" sz="1200" kern="0" dirty="0" smtClean="0">
                <a:solidFill>
                  <a:srgbClr val="1B232A"/>
                </a:solidFill>
                <a:latin typeface="+mn-lt"/>
                <a:ea typeface="ＭＳ Ｐゴシック" charset="0"/>
                <a:cs typeface="ＭＳ Ｐゴシック" charset="0"/>
              </a:rPr>
              <a:t>"192.168.234.51/portal.php"</a:t>
            </a: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    next</a:t>
            </a:r>
          </a:p>
          <a:p>
            <a:pPr marL="173038" lvl="0" indent="-173038" eaLnBrk="0" hangingPunct="0">
              <a:spcBef>
                <a:spcPct val="20000"/>
              </a:spcBef>
              <a:buClr>
                <a:schemeClr val="accent4"/>
              </a:buClr>
              <a:buSzPct val="100000"/>
              <a:defRPr/>
            </a:pPr>
            <a:r>
              <a:rPr lang="en-US" sz="1200" kern="0" dirty="0" smtClean="0">
                <a:solidFill>
                  <a:srgbClr val="1B232A"/>
                </a:solidFill>
                <a:latin typeface="+mn-lt"/>
                <a:ea typeface="ＭＳ Ｐゴシック" charset="0"/>
                <a:cs typeface="ＭＳ Ｐゴシック" charset="0"/>
              </a:rPr>
              <a:t>End</a:t>
            </a:r>
          </a:p>
          <a:p>
            <a:pPr marL="173038" lvl="0" indent="-173038" eaLnBrk="0" hangingPunct="0">
              <a:spcBef>
                <a:spcPct val="20000"/>
              </a:spcBef>
              <a:buClr>
                <a:schemeClr val="accent4"/>
              </a:buClr>
              <a:buSzPct val="100000"/>
              <a:buFont typeface="Arial" pitchFamily="34" charset="0"/>
              <a:buChar char="•"/>
              <a:defRPr/>
            </a:pPr>
            <a:r>
              <a:rPr kumimoji="0" lang="en-US" sz="1800" b="0" i="0" u="none" strike="noStrike" kern="0" cap="none" spc="0" normalizeH="0" baseline="0" noProof="0" dirty="0" smtClean="0">
                <a:ln>
                  <a:noFill/>
                </a:ln>
                <a:solidFill>
                  <a:srgbClr val="1B232A"/>
                </a:solidFill>
                <a:effectLst/>
                <a:uLnTx/>
                <a:uFillTx/>
                <a:latin typeface="+mn-lt"/>
                <a:ea typeface="ＭＳ Ｐゴシック" charset="0"/>
                <a:cs typeface="ＭＳ Ｐゴシック" charset="0"/>
              </a:rPr>
              <a:t>“</a:t>
            </a:r>
            <a:r>
              <a:rPr kumimoji="0" lang="en-US" sz="1400" b="0" i="0" u="none" strike="noStrike" kern="0" cap="none" spc="0" normalizeH="0" baseline="0" noProof="0" dirty="0" smtClean="0">
                <a:ln>
                  <a:noFill/>
                </a:ln>
                <a:solidFill>
                  <a:srgbClr val="1B232A"/>
                </a:solidFill>
                <a:effectLst/>
                <a:uLnTx/>
                <a:uFillTx/>
                <a:latin typeface="+mn-lt"/>
                <a:ea typeface="ＭＳ Ｐゴシック" charset="0"/>
                <a:cs typeface="ＭＳ Ｐゴシック" charset="0"/>
              </a:rPr>
              <a:t>external-web” </a:t>
            </a:r>
            <a:r>
              <a:rPr lang="en-US" sz="1400" dirty="0" smtClean="0">
                <a:latin typeface="+mn-lt"/>
              </a:rPr>
              <a:t>is to set the URL of external authentication web server</a:t>
            </a:r>
          </a:p>
          <a:p>
            <a:pPr marL="630238" lvl="1" indent="-173038" eaLnBrk="0" hangingPunct="0">
              <a:spcBef>
                <a:spcPct val="20000"/>
              </a:spcBef>
              <a:buClr>
                <a:schemeClr val="accent4"/>
              </a:buClr>
              <a:buSzPct val="100000"/>
              <a:buFont typeface="Arial" pitchFamily="34" charset="0"/>
              <a:buChar char="•"/>
              <a:defRPr/>
            </a:pPr>
            <a:r>
              <a:rPr lang="en-US" sz="1100" dirty="0" smtClean="0">
                <a:latin typeface="+mn-lt"/>
              </a:rPr>
              <a:t>When empty, FGT local web server hosting the local login/splash page</a:t>
            </a:r>
          </a:p>
          <a:p>
            <a:pPr marL="630238" lvl="1" indent="-173038" eaLnBrk="0" hangingPunct="0">
              <a:spcBef>
                <a:spcPct val="20000"/>
              </a:spcBef>
              <a:buClr>
                <a:schemeClr val="accent4"/>
              </a:buClr>
              <a:buSzPct val="100000"/>
              <a:buFont typeface="Arial" pitchFamily="34" charset="0"/>
              <a:buChar char="•"/>
              <a:defRPr/>
            </a:pPr>
            <a:r>
              <a:rPr lang="en-US" sz="1100" dirty="0" smtClean="0">
                <a:latin typeface="+mn-lt"/>
              </a:rPr>
              <a:t>“external-web" URL is not explicitly set with http/https, FGT uses the setting </a:t>
            </a:r>
            <a:r>
              <a:rPr lang="en-US" sz="1100" dirty="0" err="1" smtClean="0">
                <a:latin typeface="+mn-lt"/>
              </a:rPr>
              <a:t>of"auth</a:t>
            </a:r>
            <a:r>
              <a:rPr lang="en-US" sz="1100" dirty="0" smtClean="0">
                <a:latin typeface="+mn-lt"/>
              </a:rPr>
              <a:t>-secure-http" in "</a:t>
            </a:r>
            <a:r>
              <a:rPr lang="en-US" sz="1100" dirty="0" err="1" smtClean="0">
                <a:latin typeface="+mn-lt"/>
              </a:rPr>
              <a:t>user.setting</a:t>
            </a:r>
            <a:r>
              <a:rPr lang="en-US" sz="1100" dirty="0" smtClean="0">
                <a:latin typeface="+mn-lt"/>
              </a:rPr>
              <a:t>“</a:t>
            </a:r>
            <a:r>
              <a:rPr lang="en-US" sz="1400" dirty="0" smtClean="0">
                <a:latin typeface="+mn-lt"/>
              </a:rPr>
              <a:t>.</a:t>
            </a:r>
            <a:r>
              <a:rPr lang="en-US" sz="900" dirty="0" smtClean="0">
                <a:latin typeface="+mn-lt"/>
              </a:rPr>
              <a:t/>
            </a:r>
            <a:br>
              <a:rPr lang="en-US" sz="900" dirty="0" smtClean="0">
                <a:latin typeface="+mn-lt"/>
              </a:rPr>
            </a:br>
            <a:endParaRPr lang="en-US" sz="900" dirty="0" smtClean="0">
              <a:latin typeface="+mn-lt"/>
            </a:endParaRPr>
          </a:p>
          <a:p>
            <a:pPr marL="630238" lvl="1" indent="-173038" eaLnBrk="0" hangingPunct="0">
              <a:spcBef>
                <a:spcPct val="20000"/>
              </a:spcBef>
              <a:buClr>
                <a:schemeClr val="accent4"/>
              </a:buClr>
              <a:buSzPct val="100000"/>
              <a:defRPr/>
            </a:pPr>
            <a:r>
              <a:rPr lang="en-US" sz="900" dirty="0" err="1" smtClean="0">
                <a:latin typeface="+mn-lt"/>
              </a:rPr>
              <a:t>config</a:t>
            </a:r>
            <a:r>
              <a:rPr lang="en-US" sz="900" dirty="0" smtClean="0">
                <a:latin typeface="+mn-lt"/>
              </a:rPr>
              <a:t> user setting</a:t>
            </a:r>
            <a:br>
              <a:rPr lang="en-US" sz="900" dirty="0" smtClean="0">
                <a:latin typeface="+mn-lt"/>
              </a:rPr>
            </a:br>
            <a:r>
              <a:rPr lang="en-US" sz="900" dirty="0" smtClean="0">
                <a:latin typeface="+mn-lt"/>
              </a:rPr>
              <a:t>    set auth-secure-http disable | enable</a:t>
            </a:r>
          </a:p>
          <a:p>
            <a:pPr marL="630238" lvl="1" indent="-173038" eaLnBrk="0" hangingPunct="0">
              <a:spcBef>
                <a:spcPct val="20000"/>
              </a:spcBef>
              <a:buClr>
                <a:schemeClr val="accent4"/>
              </a:buClr>
              <a:buSzPct val="100000"/>
              <a:defRPr/>
            </a:pPr>
            <a:r>
              <a:rPr lang="en-US" sz="900" dirty="0" smtClean="0">
                <a:latin typeface="+mn-lt"/>
              </a:rPr>
              <a:t>end</a:t>
            </a:r>
          </a:p>
          <a:p>
            <a:pPr marL="173038" lvl="0" indent="-173038" eaLnBrk="0" hangingPunct="0">
              <a:spcBef>
                <a:spcPct val="20000"/>
              </a:spcBef>
              <a:buClr>
                <a:schemeClr val="accent4"/>
              </a:buClr>
              <a:buSzPct val="100000"/>
              <a:buFont typeface="Arial" pitchFamily="34" charset="0"/>
              <a:buChar char="•"/>
              <a:defRPr/>
            </a:pPr>
            <a:endParaRPr lang="en-US" sz="1400" dirty="0" smtClean="0">
              <a:latin typeface="+mn-lt"/>
            </a:endParaRPr>
          </a:p>
        </p:txBody>
      </p:sp>
      <p:pic>
        <p:nvPicPr>
          <p:cNvPr id="5" name="Picture 4" descr="GuyWithMagnifyingGlass.png"/>
          <p:cNvPicPr>
            <a:picLocks noChangeAspect="1"/>
          </p:cNvPicPr>
          <p:nvPr/>
        </p:nvPicPr>
        <p:blipFill>
          <a:blip r:embed="rId2" cstate="print"/>
          <a:srcRect/>
          <a:stretch>
            <a:fillRect/>
          </a:stretch>
        </p:blipFill>
        <p:spPr bwMode="auto">
          <a:xfrm>
            <a:off x="6959689" y="824248"/>
            <a:ext cx="1927232" cy="3543813"/>
          </a:xfrm>
          <a:prstGeom prst="rect">
            <a:avLst/>
          </a:prstGeom>
          <a:noFill/>
          <a:ln w="9525">
            <a:noFill/>
            <a:miter lim="800000"/>
            <a:headEnd/>
            <a:tailEnd/>
          </a:ln>
        </p:spPr>
      </p:pic>
      <p:sp>
        <p:nvSpPr>
          <p:cNvPr id="6" name="Rectangle 5"/>
          <p:cNvSpPr/>
          <p:nvPr/>
        </p:nvSpPr>
        <p:spPr bwMode="auto">
          <a:xfrm>
            <a:off x="646401" y="3906179"/>
            <a:ext cx="3719245" cy="205483"/>
          </a:xfrm>
          <a:prstGeom prst="rect">
            <a:avLst/>
          </a:prstGeom>
          <a:noFill/>
          <a:ln w="2857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Tree>
    <p:extLst>
      <p:ext uri="{BB962C8B-B14F-4D97-AF65-F5344CB8AC3E}">
        <p14:creationId xmlns:p14="http://schemas.microsoft.com/office/powerpoint/2010/main" val="2885481134"/>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Collateral Updates</a:t>
            </a:r>
            <a:endParaRPr lang="en-US" dirty="0"/>
          </a:p>
        </p:txBody>
      </p:sp>
      <p:sp>
        <p:nvSpPr>
          <p:cNvPr id="3" name="Content Placeholder 2"/>
          <p:cNvSpPr>
            <a:spLocks noGrp="1"/>
          </p:cNvSpPr>
          <p:nvPr>
            <p:ph type="body" sz="quarter" idx="11"/>
          </p:nvPr>
        </p:nvSpPr>
        <p:spPr>
          <a:xfrm>
            <a:off x="457199" y="1184804"/>
            <a:ext cx="8168641" cy="5151086"/>
          </a:xfrm>
        </p:spPr>
        <p:txBody>
          <a:bodyPr numCol="1"/>
          <a:lstStyle/>
          <a:p>
            <a:pPr marL="0" indent="0">
              <a:buNone/>
            </a:pPr>
            <a:r>
              <a:rPr lang="en-US" b="1" dirty="0" smtClean="0">
                <a:solidFill>
                  <a:srgbClr val="C00000"/>
                </a:solidFill>
              </a:rPr>
              <a:t>Datasheet:</a:t>
            </a:r>
            <a:endParaRPr lang="en-US" b="1" dirty="0">
              <a:solidFill>
                <a:srgbClr val="C00000"/>
              </a:solidFill>
            </a:endParaRPr>
          </a:p>
          <a:p>
            <a:r>
              <a:rPr lang="en-US" dirty="0" smtClean="0">
                <a:solidFill>
                  <a:schemeClr val="tx1"/>
                </a:solidFill>
              </a:rPr>
              <a:t>New Specifications: CAPWAP HTTP Throughput</a:t>
            </a:r>
          </a:p>
          <a:p>
            <a:endParaRPr lang="en-US" dirty="0">
              <a:solidFill>
                <a:schemeClr val="tx1"/>
              </a:solidFill>
            </a:endParaRPr>
          </a:p>
          <a:p>
            <a:endParaRPr lang="en-US" dirty="0">
              <a:solidFill>
                <a:schemeClr val="tx2"/>
              </a:solidFill>
            </a:endParaRPr>
          </a:p>
          <a:p>
            <a:endParaRPr lang="en-US" dirty="0" smtClean="0">
              <a:solidFill>
                <a:schemeClr val="tx2"/>
              </a:solidFill>
            </a:endParaRPr>
          </a:p>
          <a:p>
            <a:endParaRPr lang="en-US" dirty="0" smtClean="0">
              <a:solidFill>
                <a:schemeClr val="tx2"/>
              </a:solidFill>
            </a:endParaRPr>
          </a:p>
          <a:p>
            <a:endParaRPr lang="en-US" dirty="0">
              <a:solidFill>
                <a:schemeClr val="tx2"/>
              </a:solidFill>
            </a:endParaRPr>
          </a:p>
          <a:p>
            <a:endParaRPr lang="en-US" dirty="0" smtClean="0">
              <a:solidFill>
                <a:schemeClr val="tx2"/>
              </a:solidFill>
            </a:endParaRPr>
          </a:p>
          <a:p>
            <a:r>
              <a:rPr lang="en-US" dirty="0" smtClean="0">
                <a:solidFill>
                  <a:schemeClr val="tx2"/>
                </a:solidFill>
              </a:rPr>
              <a:t>New Wireless Product Matrix</a:t>
            </a:r>
            <a:endParaRPr lang="en-US" dirty="0">
              <a:solidFill>
                <a:schemeClr val="tx2"/>
              </a:solidFill>
            </a:endParaRPr>
          </a:p>
          <a:p>
            <a:endParaRPr lang="en-US" b="1" dirty="0" smtClean="0">
              <a:solidFill>
                <a:srgbClr val="C00000"/>
              </a:solidFill>
            </a:endParaRPr>
          </a:p>
          <a:p>
            <a:endParaRPr lang="en-US" dirty="0" smtClean="0">
              <a:solidFill>
                <a:schemeClr val="tx2"/>
              </a:solidFill>
            </a:endParaRPr>
          </a:p>
          <a:p>
            <a:pPr lvl="1"/>
            <a:endParaRPr lang="en-US" dirty="0" smtClean="0">
              <a:solidFill>
                <a:schemeClr val="tx2"/>
              </a:solidFill>
            </a:endParaRPr>
          </a:p>
          <a:p>
            <a:pPr marL="0" indent="0">
              <a:buNone/>
            </a:pPr>
            <a:endParaRPr lang="en-US" dirty="0"/>
          </a:p>
          <a:p>
            <a:endParaRPr lang="en-US" dirty="0"/>
          </a:p>
          <a:p>
            <a:pPr marL="287337" lvl="1" indent="0">
              <a:buNone/>
            </a:pPr>
            <a:endParaRPr lang="en-US" dirty="0" smtClean="0"/>
          </a:p>
          <a:p>
            <a:pPr marL="0" indent="0">
              <a:buNone/>
            </a:pPr>
            <a:endParaRPr lang="en-US" dirty="0"/>
          </a:p>
          <a:p>
            <a:endParaRPr lang="en-US"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730" y="2457450"/>
            <a:ext cx="8103870"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7348136"/>
      </p:ext>
    </p:extLst>
  </p:cSld>
  <p:clrMapOvr>
    <a:masterClrMapping/>
  </p:clrMapOvr>
  <p:transition>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External captive-portal login page</a:t>
            </a:r>
            <a:endParaRPr lang="en-US" dirty="0">
              <a:solidFill>
                <a:schemeClr val="tx1"/>
              </a:solidFill>
            </a:endParaRPr>
          </a:p>
        </p:txBody>
      </p:sp>
      <p:pic>
        <p:nvPicPr>
          <p:cNvPr id="5" name="Picture 4" descr="GuyWithMagnifyingGlass.png"/>
          <p:cNvPicPr>
            <a:picLocks noChangeAspect="1"/>
          </p:cNvPicPr>
          <p:nvPr/>
        </p:nvPicPr>
        <p:blipFill>
          <a:blip r:embed="rId3" cstate="print"/>
          <a:srcRect/>
          <a:stretch>
            <a:fillRect/>
          </a:stretch>
        </p:blipFill>
        <p:spPr bwMode="auto">
          <a:xfrm>
            <a:off x="7517936" y="3225353"/>
            <a:ext cx="1626064" cy="2990022"/>
          </a:xfrm>
          <a:prstGeom prst="rect">
            <a:avLst/>
          </a:prstGeom>
          <a:noFill/>
          <a:ln w="9525">
            <a:noFill/>
            <a:miter lim="800000"/>
            <a:headEnd/>
            <a:tailEnd/>
          </a:ln>
        </p:spPr>
      </p:pic>
      <p:sp>
        <p:nvSpPr>
          <p:cNvPr id="6" name="Text Placeholder 7"/>
          <p:cNvSpPr txBox="1">
            <a:spLocks/>
          </p:cNvSpPr>
          <p:nvPr/>
        </p:nvSpPr>
        <p:spPr>
          <a:xfrm>
            <a:off x="182342" y="1193961"/>
            <a:ext cx="8687337" cy="726279"/>
          </a:xfrm>
          <a:prstGeom prst="rect">
            <a:avLst/>
          </a:prstGeom>
        </p:spPr>
        <p:txBody>
          <a:bodyPr/>
          <a:lstStyle/>
          <a:p>
            <a:pPr marL="457200" indent="-457200" eaLnBrk="0" hangingPunct="0">
              <a:spcBef>
                <a:spcPct val="20000"/>
              </a:spcBef>
              <a:buClr>
                <a:schemeClr val="accent4"/>
              </a:buClr>
              <a:buSzPct val="100000"/>
              <a:buFont typeface="+mj-lt"/>
              <a:buAutoNum type="arabicPeriod"/>
              <a:defRPr/>
            </a:pPr>
            <a:r>
              <a:rPr lang="en-US" sz="2000" b="1" kern="0" dirty="0" smtClean="0">
                <a:solidFill>
                  <a:srgbClr val="C00000"/>
                </a:solidFill>
                <a:latin typeface="+mn-lt"/>
                <a:ea typeface="ＭＳ Ｐゴシック" charset="0"/>
                <a:cs typeface="ＭＳ Ｐゴシック" charset="0"/>
              </a:rPr>
              <a:t>Create a Walled garden policy to allow the access to external web</a:t>
            </a:r>
          </a:p>
          <a:p>
            <a:pPr marL="914400" lvl="1" indent="-457200" eaLnBrk="0" hangingPunct="0">
              <a:spcBef>
                <a:spcPct val="20000"/>
              </a:spcBef>
              <a:buClr>
                <a:schemeClr val="accent4"/>
              </a:buClr>
              <a:buSzPct val="100000"/>
              <a:defRPr/>
            </a:pPr>
            <a:r>
              <a:rPr lang="en-US" sz="2000" b="1" kern="0" dirty="0" smtClean="0">
                <a:latin typeface="+mn-lt"/>
                <a:ea typeface="ＭＳ Ｐゴシック" charset="0"/>
                <a:cs typeface="ＭＳ Ｐゴシック" charset="0"/>
              </a:rPr>
              <a:t>Note: </a:t>
            </a:r>
            <a:r>
              <a:rPr lang="en-US" sz="2000" dirty="0" smtClean="0"/>
              <a:t> "set captive-portal-exempt enable" by CLI</a:t>
            </a:r>
            <a:endParaRPr lang="en-US" sz="2000" b="1" kern="0" dirty="0" smtClean="0">
              <a:latin typeface="+mn-lt"/>
              <a:ea typeface="ＭＳ Ｐゴシック" charset="0"/>
              <a:cs typeface="ＭＳ Ｐゴシック" charset="0"/>
            </a:endParaRPr>
          </a:p>
          <a:p>
            <a:pPr marL="914400" lvl="1" indent="-457200" eaLnBrk="0" hangingPunct="0">
              <a:spcBef>
                <a:spcPct val="20000"/>
              </a:spcBef>
              <a:buClr>
                <a:schemeClr val="accent4"/>
              </a:buClr>
              <a:buSzPct val="100000"/>
              <a:defRPr/>
            </a:pPr>
            <a:endParaRPr lang="en-US" sz="2000" b="1" kern="0" dirty="0" smtClean="0">
              <a:solidFill>
                <a:srgbClr val="C00000"/>
              </a:solidFill>
              <a:latin typeface="+mn-lt"/>
              <a:ea typeface="ＭＳ Ｐゴシック" charset="0"/>
              <a:cs typeface="ＭＳ Ｐゴシック" charset="0"/>
            </a:endParaRPr>
          </a:p>
          <a:p>
            <a:pPr marL="457200" indent="-457200" eaLnBrk="0" hangingPunct="0">
              <a:spcBef>
                <a:spcPct val="20000"/>
              </a:spcBef>
              <a:buClr>
                <a:schemeClr val="accent4"/>
              </a:buClr>
              <a:buSzPct val="100000"/>
              <a:defRPr/>
            </a:pPr>
            <a:r>
              <a:rPr lang="en-US" sz="1800" kern="0" dirty="0" smtClean="0">
                <a:solidFill>
                  <a:srgbClr val="1B232A"/>
                </a:solidFill>
                <a:latin typeface="+mn-lt"/>
                <a:ea typeface="ＭＳ Ｐゴシック" charset="0"/>
              </a:rPr>
              <a:t>.</a:t>
            </a:r>
          </a:p>
        </p:txBody>
      </p:sp>
      <p:pic>
        <p:nvPicPr>
          <p:cNvPr id="40962" name="Picture 2"/>
          <p:cNvPicPr>
            <a:picLocks noChangeAspect="1" noChangeArrowheads="1"/>
          </p:cNvPicPr>
          <p:nvPr/>
        </p:nvPicPr>
        <p:blipFill>
          <a:blip r:embed="rId4"/>
          <a:srcRect/>
          <a:stretch>
            <a:fillRect/>
          </a:stretch>
        </p:blipFill>
        <p:spPr bwMode="auto">
          <a:xfrm>
            <a:off x="1517333" y="2050733"/>
            <a:ext cx="5057775" cy="3876675"/>
          </a:xfrm>
          <a:prstGeom prst="rect">
            <a:avLst/>
          </a:prstGeom>
          <a:noFill/>
          <a:ln w="9525">
            <a:noFill/>
            <a:miter lim="800000"/>
            <a:headEnd/>
            <a:tailEnd/>
          </a:ln>
        </p:spPr>
      </p:pic>
      <p:sp>
        <p:nvSpPr>
          <p:cNvPr id="7" name="Rectangle 6"/>
          <p:cNvSpPr/>
          <p:nvPr/>
        </p:nvSpPr>
        <p:spPr bwMode="auto">
          <a:xfrm>
            <a:off x="1880841" y="5403509"/>
            <a:ext cx="3719245" cy="205483"/>
          </a:xfrm>
          <a:prstGeom prst="rect">
            <a:avLst/>
          </a:prstGeom>
          <a:noFill/>
          <a:ln w="2857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Tree>
    <p:extLst>
      <p:ext uri="{BB962C8B-B14F-4D97-AF65-F5344CB8AC3E}">
        <p14:creationId xmlns:p14="http://schemas.microsoft.com/office/powerpoint/2010/main" val="3423930514"/>
      </p:ext>
    </p:extLst>
  </p:cSld>
  <p:clrMapOvr>
    <a:masterClrMapping/>
  </p:clrMapOvr>
  <p:transition>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External captive portal setting – FW Policy</a:t>
            </a:r>
            <a:endParaRPr lang="en-US" dirty="0">
              <a:solidFill>
                <a:schemeClr val="tx1"/>
              </a:solidFill>
            </a:endParaRPr>
          </a:p>
        </p:txBody>
      </p:sp>
      <p:sp>
        <p:nvSpPr>
          <p:cNvPr id="4" name="Text Placeholder 7"/>
          <p:cNvSpPr txBox="1">
            <a:spLocks/>
          </p:cNvSpPr>
          <p:nvPr/>
        </p:nvSpPr>
        <p:spPr>
          <a:xfrm>
            <a:off x="167425" y="1063406"/>
            <a:ext cx="8976575" cy="4573701"/>
          </a:xfrm>
          <a:prstGeom prst="rect">
            <a:avLst/>
          </a:prstGeom>
        </p:spPr>
        <p:txBody>
          <a:bodyPr/>
          <a:lstStyle/>
          <a:p>
            <a:pPr marL="0" marR="0" lvl="0" indent="0" algn="l" defTabSz="914400" rtl="0" eaLnBrk="0" fontAlgn="base" latinLnBrk="0" hangingPunct="0">
              <a:lnSpc>
                <a:spcPct val="100000"/>
              </a:lnSpc>
              <a:spcBef>
                <a:spcPct val="20000"/>
              </a:spcBef>
              <a:spcAft>
                <a:spcPct val="0"/>
              </a:spcAft>
              <a:buClr>
                <a:schemeClr val="accent4"/>
              </a:buClr>
              <a:buSzPct val="100000"/>
              <a:buFont typeface="Arial" pitchFamily="34" charset="0"/>
              <a:buNone/>
              <a:tabLst/>
              <a:defRPr/>
            </a:pPr>
            <a:r>
              <a:rPr lang="en-US" sz="2000" b="1" kern="0" dirty="0" smtClean="0">
                <a:solidFill>
                  <a:srgbClr val="C00000"/>
                </a:solidFill>
                <a:latin typeface="+mn-lt"/>
                <a:ea typeface="ＭＳ Ｐゴシック" charset="0"/>
                <a:cs typeface="ＭＳ Ｐゴシック" charset="0"/>
              </a:rPr>
              <a:t>Allow Wi-Fi client to visit some selected resources without  passing Authentication.</a:t>
            </a:r>
            <a:endParaRPr kumimoji="0" lang="en-US" sz="2000" b="1" i="0" u="none" strike="noStrike" kern="0" cap="none" spc="0" normalizeH="0" baseline="0" noProof="0" dirty="0" smtClean="0">
              <a:ln>
                <a:noFill/>
              </a:ln>
              <a:solidFill>
                <a:srgbClr val="C00000"/>
              </a:solidFill>
              <a:effectLst/>
              <a:uLnTx/>
              <a:uFillTx/>
              <a:latin typeface="+mn-lt"/>
              <a:ea typeface="ＭＳ Ｐゴシック" charset="0"/>
              <a:cs typeface="ＭＳ Ｐゴシック" charset="0"/>
            </a:endParaRPr>
          </a:p>
          <a:p>
            <a:pPr marL="173038" indent="-173038" eaLnBrk="0" hangingPunct="0">
              <a:spcBef>
                <a:spcPct val="20000"/>
              </a:spcBef>
              <a:buClr>
                <a:schemeClr val="accent4"/>
              </a:buClr>
              <a:buSzPct val="100000"/>
              <a:buFont typeface="Arial" pitchFamily="34" charset="0"/>
              <a:buChar char="•"/>
              <a:defRPr/>
            </a:pPr>
            <a:r>
              <a:rPr kumimoji="0" lang="en-US" sz="1800" b="0" i="0" u="none" strike="noStrike" kern="0" cap="none" spc="0" normalizeH="0" baseline="0" noProof="0" dirty="0" smtClean="0">
                <a:ln>
                  <a:noFill/>
                </a:ln>
                <a:solidFill>
                  <a:srgbClr val="1B232A"/>
                </a:solidFill>
                <a:effectLst/>
                <a:uLnTx/>
                <a:uFillTx/>
                <a:latin typeface="+mn-lt"/>
                <a:ea typeface="ＭＳ Ｐゴシック" charset="0"/>
                <a:cs typeface="ＭＳ Ｐゴシック" charset="0"/>
              </a:rPr>
              <a:t>New setting</a:t>
            </a:r>
            <a:r>
              <a:rPr kumimoji="0" lang="en-US" sz="1800" b="0" i="0" u="none" strike="noStrike" kern="0" cap="none" spc="0" normalizeH="0" noProof="0" dirty="0" smtClean="0">
                <a:ln>
                  <a:noFill/>
                </a:ln>
                <a:solidFill>
                  <a:srgbClr val="1B232A"/>
                </a:solidFill>
                <a:effectLst/>
                <a:uLnTx/>
                <a:uFillTx/>
                <a:latin typeface="+mn-lt"/>
                <a:ea typeface="ＭＳ Ｐゴシック" charset="0"/>
                <a:cs typeface="ＭＳ Ｐゴシック" charset="0"/>
              </a:rPr>
              <a:t> in FW </a:t>
            </a:r>
            <a:r>
              <a:rPr lang="en-US" sz="1800" kern="0" dirty="0" smtClean="0">
                <a:solidFill>
                  <a:srgbClr val="1B232A"/>
                </a:solidFill>
                <a:latin typeface="+mn-lt"/>
                <a:ea typeface="ＭＳ Ｐゴシック" charset="0"/>
                <a:cs typeface="ＭＳ Ｐゴシック" charset="0"/>
              </a:rPr>
              <a:t>policy “captive-portal-exempt”</a:t>
            </a:r>
          </a:p>
          <a:p>
            <a:pPr lvl="4" eaLnBrk="0" hangingPunct="0">
              <a:spcBef>
                <a:spcPct val="20000"/>
              </a:spcBef>
              <a:buClr>
                <a:schemeClr val="accent4"/>
              </a:buClr>
              <a:buSzPct val="100000"/>
              <a:defRPr/>
            </a:pPr>
            <a:r>
              <a:rPr lang="en-US" sz="1200" kern="0" dirty="0" err="1" smtClean="0">
                <a:solidFill>
                  <a:srgbClr val="1B232A"/>
                </a:solidFill>
                <a:latin typeface="+mn-lt"/>
                <a:ea typeface="ＭＳ Ｐゴシック" charset="0"/>
                <a:cs typeface="ＭＳ Ｐゴシック" charset="0"/>
              </a:rPr>
              <a:t>config</a:t>
            </a:r>
            <a:r>
              <a:rPr lang="en-US" sz="1200" kern="0" dirty="0" smtClean="0">
                <a:solidFill>
                  <a:srgbClr val="1B232A"/>
                </a:solidFill>
                <a:latin typeface="+mn-lt"/>
                <a:ea typeface="ＭＳ Ｐゴシック" charset="0"/>
                <a:cs typeface="ＭＳ Ｐゴシック" charset="0"/>
              </a:rPr>
              <a:t> firewall policy</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edit 4</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set </a:t>
            </a:r>
            <a:r>
              <a:rPr lang="en-US" sz="1200" kern="0" dirty="0" err="1" smtClean="0">
                <a:solidFill>
                  <a:srgbClr val="1B232A"/>
                </a:solidFill>
                <a:latin typeface="+mn-lt"/>
                <a:ea typeface="ＭＳ Ｐゴシック" charset="0"/>
                <a:cs typeface="ＭＳ Ｐゴシック" charset="0"/>
              </a:rPr>
              <a:t>srcintf</a:t>
            </a:r>
            <a:r>
              <a:rPr lang="en-US" sz="1200" kern="0" dirty="0" smtClean="0">
                <a:solidFill>
                  <a:srgbClr val="1B232A"/>
                </a:solidFill>
                <a:latin typeface="+mn-lt"/>
                <a:ea typeface="ＭＳ Ｐゴシック" charset="0"/>
                <a:cs typeface="ＭＳ Ｐゴシック" charset="0"/>
              </a:rPr>
              <a:t> “web-ext "</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set </a:t>
            </a:r>
            <a:r>
              <a:rPr lang="en-US" sz="1200" kern="0" dirty="0" err="1" smtClean="0">
                <a:solidFill>
                  <a:srgbClr val="1B232A"/>
                </a:solidFill>
                <a:latin typeface="+mn-lt"/>
                <a:ea typeface="ＭＳ Ｐゴシック" charset="0"/>
                <a:cs typeface="ＭＳ Ｐゴシック" charset="0"/>
              </a:rPr>
              <a:t>dstintf</a:t>
            </a:r>
            <a:r>
              <a:rPr lang="en-US" sz="1200" kern="0" dirty="0" smtClean="0">
                <a:solidFill>
                  <a:srgbClr val="1B232A"/>
                </a:solidFill>
                <a:latin typeface="+mn-lt"/>
                <a:ea typeface="ＭＳ Ｐゴシック" charset="0"/>
                <a:cs typeface="ＭＳ Ｐゴシック" charset="0"/>
              </a:rPr>
              <a:t> "wan2"</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set </a:t>
            </a:r>
            <a:r>
              <a:rPr lang="en-US" sz="1200" kern="0" dirty="0" err="1" smtClean="0">
                <a:solidFill>
                  <a:srgbClr val="1B232A"/>
                </a:solidFill>
                <a:latin typeface="+mn-lt"/>
                <a:ea typeface="ＭＳ Ｐゴシック" charset="0"/>
                <a:cs typeface="ＭＳ Ｐゴシック" charset="0"/>
              </a:rPr>
              <a:t>srcaddr</a:t>
            </a:r>
            <a:r>
              <a:rPr lang="en-US" sz="1200" kern="0" dirty="0" smtClean="0">
                <a:solidFill>
                  <a:srgbClr val="1B232A"/>
                </a:solidFill>
                <a:latin typeface="+mn-lt"/>
                <a:ea typeface="ＭＳ Ｐゴシック" charset="0"/>
                <a:cs typeface="ＭＳ Ｐゴシック" charset="0"/>
              </a:rPr>
              <a:t> "all"</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set </a:t>
            </a:r>
            <a:r>
              <a:rPr lang="en-US" sz="1200" kern="0" dirty="0" err="1" smtClean="0">
                <a:solidFill>
                  <a:srgbClr val="1B232A"/>
                </a:solidFill>
                <a:latin typeface="+mn-lt"/>
                <a:ea typeface="ＭＳ Ｐゴシック" charset="0"/>
                <a:cs typeface="ＭＳ Ｐゴシック" charset="0"/>
              </a:rPr>
              <a:t>dstaddr</a:t>
            </a:r>
            <a:r>
              <a:rPr lang="en-US" sz="1200" kern="0" dirty="0" smtClean="0">
                <a:solidFill>
                  <a:srgbClr val="1B232A"/>
                </a:solidFill>
                <a:latin typeface="+mn-lt"/>
                <a:ea typeface="ＭＳ Ｐゴシック" charset="0"/>
                <a:cs typeface="ＭＳ Ｐゴシック" charset="0"/>
              </a:rPr>
              <a:t> "URL-allowed"</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set action accept</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set schedule "always"</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set service "HTTP" "DNS"</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a:t>
            </a:r>
            <a:r>
              <a:rPr lang="en-US" sz="1200" kern="0" dirty="0" smtClean="0">
                <a:solidFill>
                  <a:srgbClr val="FF0000"/>
                </a:solidFill>
                <a:latin typeface="+mn-lt"/>
                <a:ea typeface="ＭＳ Ｐゴシック" charset="0"/>
                <a:cs typeface="ＭＳ Ｐゴシック" charset="0"/>
              </a:rPr>
              <a:t>set captive-portal-exempt enable</a:t>
            </a:r>
            <a:r>
              <a:rPr lang="en-US" sz="1200" kern="0" dirty="0" smtClean="0">
                <a:solidFill>
                  <a:srgbClr val="1B232A"/>
                </a:solidFill>
                <a:latin typeface="+mn-lt"/>
                <a:ea typeface="ＭＳ Ｐゴシック" charset="0"/>
                <a:cs typeface="ＭＳ Ｐゴシック" charset="0"/>
              </a:rPr>
              <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set </a:t>
            </a:r>
            <a:r>
              <a:rPr lang="en-US" sz="1200" kern="0" dirty="0" err="1" smtClean="0">
                <a:solidFill>
                  <a:srgbClr val="1B232A"/>
                </a:solidFill>
                <a:latin typeface="+mn-lt"/>
                <a:ea typeface="ＭＳ Ｐゴシック" charset="0"/>
                <a:cs typeface="ＭＳ Ｐゴシック" charset="0"/>
              </a:rPr>
              <a:t>nat</a:t>
            </a:r>
            <a:r>
              <a:rPr lang="en-US" sz="1200" kern="0" dirty="0" smtClean="0">
                <a:solidFill>
                  <a:srgbClr val="1B232A"/>
                </a:solidFill>
                <a:latin typeface="+mn-lt"/>
                <a:ea typeface="ＭＳ Ｐゴシック" charset="0"/>
                <a:cs typeface="ＭＳ Ｐゴシック" charset="0"/>
              </a:rPr>
              <a:t> enable</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a:t>
            </a:r>
          </a:p>
          <a:p>
            <a:pPr lvl="4" eaLnBrk="0" hangingPunct="0">
              <a:spcBef>
                <a:spcPct val="20000"/>
              </a:spcBef>
              <a:buClr>
                <a:schemeClr val="accent4"/>
              </a:buClr>
              <a:buSzPct val="100000"/>
              <a:defRPr/>
            </a:pPr>
            <a:r>
              <a:rPr lang="en-US" sz="1200" kern="0" dirty="0" err="1" smtClean="0">
                <a:solidFill>
                  <a:srgbClr val="1B232A"/>
                </a:solidFill>
                <a:latin typeface="+mn-lt"/>
                <a:ea typeface="ＭＳ Ｐゴシック" charset="0"/>
                <a:cs typeface="ＭＳ Ｐゴシック" charset="0"/>
              </a:rPr>
              <a:t>config</a:t>
            </a:r>
            <a:r>
              <a:rPr lang="en-US" sz="1200" kern="0" dirty="0" smtClean="0">
                <a:solidFill>
                  <a:srgbClr val="1B232A"/>
                </a:solidFill>
                <a:latin typeface="+mn-lt"/>
                <a:ea typeface="ＭＳ Ｐゴシック" charset="0"/>
                <a:cs typeface="ＭＳ Ｐゴシック" charset="0"/>
              </a:rPr>
              <a:t> firewall address</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edit "URL-allowed"</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set type </a:t>
            </a:r>
            <a:r>
              <a:rPr lang="en-US" sz="1200" kern="0" dirty="0" err="1" smtClean="0">
                <a:solidFill>
                  <a:srgbClr val="1B232A"/>
                </a:solidFill>
                <a:latin typeface="+mn-lt"/>
                <a:ea typeface="ＭＳ Ｐゴシック" charset="0"/>
                <a:cs typeface="ＭＳ Ｐゴシック" charset="0"/>
              </a:rPr>
              <a:t>fqdn</a:t>
            </a:r>
            <a:r>
              <a:rPr lang="en-US" sz="1200" kern="0" dirty="0" smtClean="0">
                <a:solidFill>
                  <a:srgbClr val="1B232A"/>
                </a:solidFill>
                <a:latin typeface="+mn-lt"/>
                <a:ea typeface="ＭＳ Ｐゴシック" charset="0"/>
                <a:cs typeface="ＭＳ Ｐゴシック" charset="0"/>
              </a:rPr>
              <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set </a:t>
            </a:r>
            <a:r>
              <a:rPr lang="en-US" sz="1200" kern="0" dirty="0" err="1" smtClean="0">
                <a:solidFill>
                  <a:srgbClr val="1B232A"/>
                </a:solidFill>
                <a:latin typeface="+mn-lt"/>
                <a:ea typeface="ＭＳ Ｐゴシック" charset="0"/>
                <a:cs typeface="ＭＳ Ｐゴシック" charset="0"/>
              </a:rPr>
              <a:t>fqdn</a:t>
            </a:r>
            <a:r>
              <a:rPr lang="en-US" sz="1200" kern="0" dirty="0" smtClean="0">
                <a:solidFill>
                  <a:srgbClr val="1B232A"/>
                </a:solidFill>
                <a:latin typeface="+mn-lt"/>
                <a:ea typeface="ＭＳ Ｐゴシック" charset="0"/>
                <a:cs typeface="ＭＳ Ｐゴシック" charset="0"/>
              </a:rPr>
              <a:t> "hotel.com"</a:t>
            </a:r>
            <a:br>
              <a:rPr lang="en-US" sz="1200" kern="0" dirty="0" smtClean="0">
                <a:solidFill>
                  <a:srgbClr val="1B232A"/>
                </a:solidFill>
                <a:latin typeface="+mn-lt"/>
                <a:ea typeface="ＭＳ Ｐゴシック" charset="0"/>
                <a:cs typeface="ＭＳ Ｐゴシック" charset="0"/>
              </a:rPr>
            </a:br>
            <a:r>
              <a:rPr lang="en-US" sz="1200" kern="0" dirty="0" smtClean="0">
                <a:solidFill>
                  <a:srgbClr val="1B232A"/>
                </a:solidFill>
                <a:latin typeface="+mn-lt"/>
                <a:ea typeface="ＭＳ Ｐゴシック" charset="0"/>
                <a:cs typeface="ＭＳ Ｐゴシック" charset="0"/>
              </a:rPr>
              <a:t>   </a:t>
            </a:r>
            <a:endParaRPr kumimoji="0" lang="en-US" sz="1200" b="0" i="0" u="none" strike="noStrike" kern="0" cap="none" spc="0" normalizeH="0" noProof="0" dirty="0" smtClean="0">
              <a:ln>
                <a:noFill/>
              </a:ln>
              <a:solidFill>
                <a:srgbClr val="1B232A"/>
              </a:solidFill>
              <a:effectLst/>
              <a:uLnTx/>
              <a:uFillTx/>
              <a:latin typeface="+mn-lt"/>
              <a:ea typeface="ＭＳ Ｐゴシック" charset="0"/>
              <a:cs typeface="ＭＳ Ｐゴシック" charset="0"/>
            </a:endParaRPr>
          </a:p>
        </p:txBody>
      </p:sp>
      <p:pic>
        <p:nvPicPr>
          <p:cNvPr id="5" name="Picture 4" descr="GuyWithMagnifyingGlass.png"/>
          <p:cNvPicPr>
            <a:picLocks noChangeAspect="1"/>
          </p:cNvPicPr>
          <p:nvPr/>
        </p:nvPicPr>
        <p:blipFill>
          <a:blip r:embed="rId2" cstate="print"/>
          <a:srcRect/>
          <a:stretch>
            <a:fillRect/>
          </a:stretch>
        </p:blipFill>
        <p:spPr bwMode="auto">
          <a:xfrm>
            <a:off x="7216768" y="2498501"/>
            <a:ext cx="1927232" cy="3543813"/>
          </a:xfrm>
          <a:prstGeom prst="rect">
            <a:avLst/>
          </a:prstGeom>
          <a:noFill/>
          <a:ln w="9525">
            <a:noFill/>
            <a:miter lim="800000"/>
            <a:headEnd/>
            <a:tailEnd/>
          </a:ln>
        </p:spPr>
      </p:pic>
      <p:sp>
        <p:nvSpPr>
          <p:cNvPr id="7" name="Text Placeholder 7"/>
          <p:cNvSpPr txBox="1">
            <a:spLocks/>
          </p:cNvSpPr>
          <p:nvPr/>
        </p:nvSpPr>
        <p:spPr>
          <a:xfrm>
            <a:off x="90154" y="5298413"/>
            <a:ext cx="9144000" cy="677389"/>
          </a:xfrm>
          <a:prstGeom prst="rect">
            <a:avLst/>
          </a:prstGeom>
        </p:spPr>
        <p:txBody>
          <a:bodyPr/>
          <a:lstStyle/>
          <a:p>
            <a:pPr marL="0" marR="0" lvl="0" indent="0" algn="l" defTabSz="914400" rtl="0" eaLnBrk="0" fontAlgn="base" latinLnBrk="0" hangingPunct="0">
              <a:lnSpc>
                <a:spcPct val="100000"/>
              </a:lnSpc>
              <a:spcBef>
                <a:spcPct val="20000"/>
              </a:spcBef>
              <a:spcAft>
                <a:spcPct val="0"/>
              </a:spcAft>
              <a:buClr>
                <a:schemeClr val="accent4"/>
              </a:buClr>
              <a:buSzPct val="100000"/>
              <a:buFont typeface="Arial" pitchFamily="34" charset="0"/>
              <a:buNone/>
              <a:tabLst/>
              <a:defRPr/>
            </a:pPr>
            <a:r>
              <a:rPr lang="en-US" sz="2000" b="1" kern="0" dirty="0" smtClean="0">
                <a:solidFill>
                  <a:srgbClr val="C00000"/>
                </a:solidFill>
                <a:latin typeface="+mn-lt"/>
                <a:ea typeface="ＭＳ Ｐゴシック" charset="0"/>
                <a:cs typeface="ＭＳ Ｐゴシック" charset="0"/>
              </a:rPr>
              <a:t>FGT needs a FW policy for captive portal interface to allow </a:t>
            </a:r>
            <a:r>
              <a:rPr lang="en-US" sz="2000" b="1" kern="0" dirty="0" err="1" smtClean="0">
                <a:solidFill>
                  <a:srgbClr val="C00000"/>
                </a:solidFill>
                <a:latin typeface="+mn-lt"/>
                <a:ea typeface="ＭＳ Ｐゴシック" charset="0"/>
                <a:cs typeface="ＭＳ Ｐゴシック" charset="0"/>
              </a:rPr>
              <a:t>Tx</a:t>
            </a:r>
            <a:r>
              <a:rPr lang="en-US" sz="2000" b="1" kern="0" dirty="0" smtClean="0">
                <a:solidFill>
                  <a:srgbClr val="C00000"/>
                </a:solidFill>
                <a:latin typeface="+mn-lt"/>
                <a:ea typeface="ＭＳ Ｐゴシック" charset="0"/>
                <a:cs typeface="ＭＳ Ｐゴシック" charset="0"/>
              </a:rPr>
              <a:t>/RX traffic</a:t>
            </a:r>
            <a:endParaRPr kumimoji="0" lang="en-US" sz="2000" b="1" i="0" u="none" strike="noStrike" kern="0" cap="none" spc="0" normalizeH="0" baseline="0" noProof="0" dirty="0" smtClean="0">
              <a:ln>
                <a:noFill/>
              </a:ln>
              <a:solidFill>
                <a:srgbClr val="C00000"/>
              </a:solidFill>
              <a:effectLst/>
              <a:uLnTx/>
              <a:uFillTx/>
              <a:latin typeface="+mn-lt"/>
              <a:ea typeface="ＭＳ Ｐゴシック" charset="0"/>
              <a:cs typeface="ＭＳ Ｐゴシック" charset="0"/>
            </a:endParaRPr>
          </a:p>
        </p:txBody>
      </p:sp>
    </p:spTree>
    <p:extLst>
      <p:ext uri="{BB962C8B-B14F-4D97-AF65-F5344CB8AC3E}">
        <p14:creationId xmlns:p14="http://schemas.microsoft.com/office/powerpoint/2010/main" val="3820951072"/>
      </p:ext>
    </p:extLst>
  </p:cSld>
  <p:clrMapOvr>
    <a:masterClrMapping/>
  </p:clrMapOvr>
  <p:transition>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7371" y="3837161"/>
            <a:ext cx="3308804" cy="2419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solidFill>
                  <a:schemeClr val="tx1"/>
                </a:solidFill>
              </a:rPr>
              <a:t>External captive portal setting</a:t>
            </a:r>
            <a:endParaRPr lang="en-US" dirty="0">
              <a:solidFill>
                <a:schemeClr val="tx1"/>
              </a:solidFill>
            </a:endParaRPr>
          </a:p>
        </p:txBody>
      </p:sp>
      <p:sp>
        <p:nvSpPr>
          <p:cNvPr id="4" name="Text Placeholder 7"/>
          <p:cNvSpPr txBox="1">
            <a:spLocks/>
          </p:cNvSpPr>
          <p:nvPr/>
        </p:nvSpPr>
        <p:spPr>
          <a:xfrm>
            <a:off x="334851" y="1063406"/>
            <a:ext cx="8809149" cy="1576763"/>
          </a:xfrm>
          <a:prstGeom prst="rect">
            <a:avLst/>
          </a:prstGeom>
        </p:spPr>
        <p:txBody>
          <a:bodyPr/>
          <a:lstStyle/>
          <a:p>
            <a:pPr marL="0" marR="0" lvl="0" indent="0" algn="l" defTabSz="914400" rtl="0" eaLnBrk="0" fontAlgn="base" latinLnBrk="0" hangingPunct="0">
              <a:lnSpc>
                <a:spcPct val="100000"/>
              </a:lnSpc>
              <a:spcBef>
                <a:spcPct val="20000"/>
              </a:spcBef>
              <a:spcAft>
                <a:spcPct val="0"/>
              </a:spcAft>
              <a:buClr>
                <a:schemeClr val="accent4"/>
              </a:buClr>
              <a:buSzPct val="100000"/>
              <a:buFont typeface="Arial" pitchFamily="34" charset="0"/>
              <a:buNone/>
              <a:tabLst/>
              <a:defRPr/>
            </a:pPr>
            <a:r>
              <a:rPr lang="en-US" sz="2000" b="1" kern="0" dirty="0" smtClean="0">
                <a:solidFill>
                  <a:srgbClr val="C00000"/>
                </a:solidFill>
                <a:latin typeface="+mn-lt"/>
                <a:ea typeface="ＭＳ Ｐゴシック" charset="0"/>
                <a:cs typeface="ＭＳ Ｐゴシック" charset="0"/>
              </a:rPr>
              <a:t>Security-redirect-</a:t>
            </a:r>
            <a:r>
              <a:rPr lang="en-US" sz="2000" b="1" kern="0" dirty="0" err="1" smtClean="0">
                <a:solidFill>
                  <a:srgbClr val="C00000"/>
                </a:solidFill>
                <a:latin typeface="+mn-lt"/>
                <a:ea typeface="ＭＳ Ｐゴシック" charset="0"/>
                <a:cs typeface="ＭＳ Ｐゴシック" charset="0"/>
              </a:rPr>
              <a:t>url</a:t>
            </a:r>
            <a:r>
              <a:rPr lang="en-US" sz="2000" b="1" kern="0" dirty="0" smtClean="0">
                <a:solidFill>
                  <a:srgbClr val="C00000"/>
                </a:solidFill>
                <a:latin typeface="+mn-lt"/>
                <a:ea typeface="ＭＳ Ｐゴシック" charset="0"/>
                <a:cs typeface="ＭＳ Ｐゴシック" charset="0"/>
              </a:rPr>
              <a:t> setting</a:t>
            </a:r>
            <a:endParaRPr kumimoji="0" lang="en-US" sz="2000" b="1" i="0" u="none" strike="noStrike" kern="0" cap="none" spc="0" normalizeH="0" baseline="0" noProof="0" dirty="0" smtClean="0">
              <a:ln>
                <a:noFill/>
              </a:ln>
              <a:solidFill>
                <a:srgbClr val="C00000"/>
              </a:solidFill>
              <a:effectLst/>
              <a:uLnTx/>
              <a:uFillTx/>
              <a:latin typeface="+mn-lt"/>
              <a:ea typeface="ＭＳ Ｐゴシック" charset="0"/>
              <a:cs typeface="ＭＳ Ｐゴシック" charset="0"/>
            </a:endParaRPr>
          </a:p>
          <a:p>
            <a:pPr marL="173038" lvl="0" indent="-173038" eaLnBrk="0" hangingPunct="0">
              <a:spcBef>
                <a:spcPct val="20000"/>
              </a:spcBef>
              <a:buClr>
                <a:schemeClr val="accent4"/>
              </a:buClr>
              <a:buSzPct val="100000"/>
              <a:buFont typeface="Arial" pitchFamily="34" charset="0"/>
              <a:buChar char="•"/>
              <a:defRPr/>
            </a:pPr>
            <a:r>
              <a:rPr kumimoji="0" lang="en-US" sz="1800" b="0" i="0" u="none" strike="noStrike" kern="0" cap="none" spc="0" normalizeH="0" baseline="0" noProof="0" dirty="0" smtClean="0">
                <a:ln>
                  <a:noFill/>
                </a:ln>
                <a:solidFill>
                  <a:srgbClr val="1B232A"/>
                </a:solidFill>
                <a:effectLst/>
                <a:uLnTx/>
                <a:uFillTx/>
                <a:latin typeface="+mn-lt"/>
                <a:ea typeface="ＭＳ Ｐゴシック" charset="0"/>
                <a:cs typeface="ＭＳ Ｐゴシック" charset="0"/>
              </a:rPr>
              <a:t>When empty,</a:t>
            </a:r>
            <a:r>
              <a:rPr kumimoji="0" lang="en-US" sz="1800" b="0" i="0" u="none" strike="noStrike" kern="0" cap="none" spc="0" normalizeH="0" noProof="0" dirty="0" smtClean="0">
                <a:ln>
                  <a:noFill/>
                </a:ln>
                <a:solidFill>
                  <a:srgbClr val="1B232A"/>
                </a:solidFill>
                <a:effectLst/>
                <a:uLnTx/>
                <a:uFillTx/>
                <a:latin typeface="+mn-lt"/>
                <a:ea typeface="ＭＳ Ｐゴシック" charset="0"/>
                <a:cs typeface="ＭＳ Ｐゴシック" charset="0"/>
              </a:rPr>
              <a:t> Wi-Fi client will be bounced back to its original URL request</a:t>
            </a:r>
          </a:p>
          <a:p>
            <a:pPr marL="630238" lvl="1" indent="-173038" eaLnBrk="0" hangingPunct="0">
              <a:spcBef>
                <a:spcPct val="20000"/>
              </a:spcBef>
              <a:buClr>
                <a:schemeClr val="accent4"/>
              </a:buClr>
              <a:buSzPct val="100000"/>
              <a:buFont typeface="Wingdings" pitchFamily="2" charset="2"/>
              <a:buChar char="Ø"/>
              <a:defRPr/>
            </a:pPr>
            <a:r>
              <a:rPr kumimoji="0" lang="en-US" sz="1800" b="0" i="0" u="none" strike="noStrike" kern="0" cap="none" spc="0" normalizeH="0" noProof="0" dirty="0" smtClean="0">
                <a:ln>
                  <a:noFill/>
                </a:ln>
                <a:solidFill>
                  <a:srgbClr val="1B232A"/>
                </a:solidFill>
                <a:effectLst/>
                <a:uLnTx/>
                <a:uFillTx/>
                <a:latin typeface="+mn-lt"/>
                <a:ea typeface="ＭＳ Ｐゴシック" charset="0"/>
                <a:cs typeface="ＭＳ Ｐゴシック" charset="0"/>
              </a:rPr>
              <a:t> </a:t>
            </a:r>
            <a:r>
              <a:rPr kumimoji="0" lang="en-US" sz="1400" b="0" i="0" u="none" strike="noStrike" kern="0" cap="none" spc="0" normalizeH="0" noProof="0" dirty="0" smtClean="0">
                <a:ln>
                  <a:noFill/>
                </a:ln>
                <a:solidFill>
                  <a:srgbClr val="1B232A"/>
                </a:solidFill>
                <a:effectLst/>
                <a:uLnTx/>
                <a:uFillTx/>
                <a:latin typeface="+mn-lt"/>
                <a:ea typeface="ＭＳ Ｐゴシック" charset="0"/>
                <a:cs typeface="ＭＳ Ｐゴシック" charset="0"/>
              </a:rPr>
              <a:t>Landing page</a:t>
            </a:r>
          </a:p>
          <a:p>
            <a:pPr marL="173038" lvl="0" indent="-173038" eaLnBrk="0" hangingPunct="0">
              <a:spcBef>
                <a:spcPct val="20000"/>
              </a:spcBef>
              <a:buClr>
                <a:schemeClr val="accent4"/>
              </a:buClr>
              <a:buSzPct val="100000"/>
              <a:buFont typeface="Arial" pitchFamily="34" charset="0"/>
              <a:buChar char="•"/>
              <a:defRPr/>
            </a:pPr>
            <a:r>
              <a:rPr lang="en-US" sz="1800" kern="0" dirty="0" smtClean="0">
                <a:solidFill>
                  <a:srgbClr val="1B232A"/>
                </a:solidFill>
                <a:latin typeface="+mn-lt"/>
                <a:ea typeface="ＭＳ Ｐゴシック" charset="0"/>
                <a:cs typeface="ＭＳ Ｐゴシック" charset="0"/>
              </a:rPr>
              <a:t>When set to a pre-configured URL, Wi-Fi client will be bounced back to the pre-configured landing page after successful authentication</a:t>
            </a:r>
            <a:endParaRPr kumimoji="0" lang="en-US" sz="1800" b="0" i="0" u="none" strike="noStrike" kern="0" cap="none" spc="0" normalizeH="0" noProof="0" dirty="0" smtClean="0">
              <a:ln>
                <a:noFill/>
              </a:ln>
              <a:solidFill>
                <a:srgbClr val="1B232A"/>
              </a:solidFill>
              <a:effectLst/>
              <a:uLnTx/>
              <a:uFillTx/>
              <a:latin typeface="+mn-lt"/>
              <a:ea typeface="ＭＳ Ｐゴシック" charset="0"/>
              <a:cs typeface="ＭＳ Ｐゴシック" charset="0"/>
            </a:endParaRPr>
          </a:p>
        </p:txBody>
      </p:sp>
      <p:pic>
        <p:nvPicPr>
          <p:cNvPr id="5" name="Picture 4" descr="GuyWithMagnifyingGlass.png"/>
          <p:cNvPicPr>
            <a:picLocks noChangeAspect="1"/>
          </p:cNvPicPr>
          <p:nvPr/>
        </p:nvPicPr>
        <p:blipFill>
          <a:blip r:embed="rId4" cstate="print"/>
          <a:srcRect/>
          <a:stretch>
            <a:fillRect/>
          </a:stretch>
        </p:blipFill>
        <p:spPr bwMode="auto">
          <a:xfrm>
            <a:off x="7216768" y="2498501"/>
            <a:ext cx="1927232" cy="3543813"/>
          </a:xfrm>
          <a:prstGeom prst="rect">
            <a:avLst/>
          </a:prstGeom>
          <a:noFill/>
          <a:ln w="9525">
            <a:noFill/>
            <a:miter lim="800000"/>
            <a:headEnd/>
            <a:tailEnd/>
          </a:ln>
        </p:spPr>
      </p:pic>
      <p:sp>
        <p:nvSpPr>
          <p:cNvPr id="6" name="Text Placeholder 7"/>
          <p:cNvSpPr txBox="1">
            <a:spLocks/>
          </p:cNvSpPr>
          <p:nvPr/>
        </p:nvSpPr>
        <p:spPr>
          <a:xfrm>
            <a:off x="358461" y="2678525"/>
            <a:ext cx="8809149" cy="1576763"/>
          </a:xfrm>
          <a:prstGeom prst="rect">
            <a:avLst/>
          </a:prstGeom>
        </p:spPr>
        <p:txBody>
          <a:bodyPr/>
          <a:lstStyle/>
          <a:p>
            <a:pPr eaLnBrk="0" hangingPunct="0">
              <a:spcBef>
                <a:spcPct val="20000"/>
              </a:spcBef>
              <a:buClr>
                <a:schemeClr val="accent4"/>
              </a:buClr>
              <a:buSzPct val="100000"/>
              <a:defRPr/>
            </a:pPr>
            <a:r>
              <a:rPr lang="en-US" sz="2000" b="1" kern="0" dirty="0" smtClean="0">
                <a:solidFill>
                  <a:srgbClr val="C00000"/>
                </a:solidFill>
                <a:latin typeface="+mn-lt"/>
                <a:ea typeface="ＭＳ Ｐゴシック" charset="0"/>
                <a:cs typeface="ＭＳ Ｐゴシック" charset="0"/>
              </a:rPr>
              <a:t>Security-exempt-list setting</a:t>
            </a:r>
            <a:endParaRPr kumimoji="0" lang="en-US" sz="2000" b="1" i="0" u="none" strike="noStrike" kern="0" cap="none" spc="0" normalizeH="0" baseline="0" noProof="0" dirty="0" smtClean="0">
              <a:ln>
                <a:noFill/>
              </a:ln>
              <a:solidFill>
                <a:srgbClr val="C00000"/>
              </a:solidFill>
              <a:effectLst/>
              <a:uLnTx/>
              <a:uFillTx/>
              <a:latin typeface="+mn-lt"/>
              <a:ea typeface="ＭＳ Ｐゴシック" charset="0"/>
              <a:cs typeface="ＭＳ Ｐゴシック" charset="0"/>
            </a:endParaRPr>
          </a:p>
          <a:p>
            <a:pPr marL="173038" lvl="0" indent="-173038" eaLnBrk="0" hangingPunct="0">
              <a:spcBef>
                <a:spcPct val="20000"/>
              </a:spcBef>
              <a:buClr>
                <a:schemeClr val="accent4"/>
              </a:buClr>
              <a:buSzPct val="100000"/>
              <a:buFont typeface="Arial" pitchFamily="34" charset="0"/>
              <a:buChar char="•"/>
              <a:defRPr/>
            </a:pPr>
            <a:r>
              <a:rPr kumimoji="0" lang="en-US" sz="1800" b="0" i="0" u="none" strike="noStrike" kern="0" cap="none" spc="0" normalizeH="0" baseline="0" noProof="0" dirty="0" smtClean="0">
                <a:ln>
                  <a:noFill/>
                </a:ln>
                <a:solidFill>
                  <a:srgbClr val="1B232A"/>
                </a:solidFill>
                <a:effectLst/>
                <a:uLnTx/>
                <a:uFillTx/>
                <a:latin typeface="+mn-lt"/>
                <a:ea typeface="ＭＳ Ｐゴシック" charset="0"/>
                <a:cs typeface="ＭＳ Ｐゴシック" charset="0"/>
              </a:rPr>
              <a:t>Wi-Fi</a:t>
            </a:r>
            <a:r>
              <a:rPr kumimoji="0" lang="en-US" sz="1800" b="0" i="0" u="none" strike="noStrike" kern="0" cap="none" spc="0" normalizeH="0" noProof="0" dirty="0" smtClean="0">
                <a:ln>
                  <a:noFill/>
                </a:ln>
                <a:solidFill>
                  <a:srgbClr val="1B232A"/>
                </a:solidFill>
                <a:effectLst/>
                <a:uLnTx/>
                <a:uFillTx/>
                <a:latin typeface="+mn-lt"/>
                <a:ea typeface="ＭＳ Ｐゴシック" charset="0"/>
                <a:cs typeface="ＭＳ Ｐゴシック" charset="0"/>
              </a:rPr>
              <a:t> clients in </a:t>
            </a:r>
            <a:r>
              <a:rPr lang="en-US" sz="1800" dirty="0" smtClean="0"/>
              <a:t>the security exempt list will be exempted from captive-portal authentication. Basically, no Authentication</a:t>
            </a:r>
          </a:p>
          <a:p>
            <a:pPr marL="173038" lvl="0" indent="-173038" eaLnBrk="0" hangingPunct="0">
              <a:spcBef>
                <a:spcPct val="20000"/>
              </a:spcBef>
              <a:buClr>
                <a:schemeClr val="accent4"/>
              </a:buClr>
              <a:buSzPct val="100000"/>
              <a:buFont typeface="Arial" pitchFamily="34" charset="0"/>
              <a:buChar char="•"/>
              <a:defRPr/>
            </a:pPr>
            <a:r>
              <a:rPr kumimoji="0" lang="en-US" sz="1800" b="0" i="0" u="none" strike="noStrike" kern="0" cap="none" spc="0" normalizeH="0" noProof="0" dirty="0" smtClean="0">
                <a:ln>
                  <a:noFill/>
                </a:ln>
                <a:solidFill>
                  <a:srgbClr val="1B232A"/>
                </a:solidFill>
                <a:effectLst/>
                <a:uLnTx/>
                <a:uFillTx/>
                <a:latin typeface="+mn-lt"/>
                <a:ea typeface="ＭＳ Ｐゴシック" charset="0"/>
                <a:cs typeface="ＭＳ Ｐゴシック" charset="0"/>
              </a:rPr>
              <a:t>It relies on device identification</a:t>
            </a:r>
          </a:p>
          <a:p>
            <a:pPr marL="630238" lvl="1" indent="-173038" eaLnBrk="0" hangingPunct="0">
              <a:spcBef>
                <a:spcPct val="20000"/>
              </a:spcBef>
              <a:buClr>
                <a:schemeClr val="accent4"/>
              </a:buClr>
              <a:buSzPct val="100000"/>
              <a:defRPr/>
            </a:pPr>
            <a:r>
              <a:rPr lang="en-US" sz="800" kern="0" dirty="0" err="1" smtClean="0">
                <a:solidFill>
                  <a:srgbClr val="1B232A"/>
                </a:solidFill>
                <a:latin typeface="+mn-lt"/>
                <a:ea typeface="ＭＳ Ｐゴシック" charset="0"/>
                <a:cs typeface="ＭＳ Ｐゴシック" charset="0"/>
              </a:rPr>
              <a:t>config</a:t>
            </a:r>
            <a:r>
              <a:rPr lang="en-US" sz="800" kern="0" dirty="0" smtClean="0">
                <a:solidFill>
                  <a:srgbClr val="1B232A"/>
                </a:solidFill>
                <a:latin typeface="+mn-lt"/>
                <a:ea typeface="ＭＳ Ｐゴシック" charset="0"/>
                <a:cs typeface="ＭＳ Ｐゴシック" charset="0"/>
              </a:rPr>
              <a:t> system interface</a:t>
            </a:r>
          </a:p>
          <a:p>
            <a:pPr marL="630238" lvl="1" indent="-173038" eaLnBrk="0" hangingPunct="0">
              <a:spcBef>
                <a:spcPct val="20000"/>
              </a:spcBef>
              <a:buClr>
                <a:schemeClr val="accent4"/>
              </a:buClr>
              <a:buSzPct val="100000"/>
              <a:defRPr/>
            </a:pPr>
            <a:r>
              <a:rPr lang="en-US" sz="800" kern="0" dirty="0" smtClean="0">
                <a:solidFill>
                  <a:srgbClr val="1B232A"/>
                </a:solidFill>
                <a:latin typeface="+mn-lt"/>
                <a:ea typeface="ＭＳ Ｐゴシック" charset="0"/>
                <a:cs typeface="ＭＳ Ｐゴシック" charset="0"/>
              </a:rPr>
              <a:t>    edit “cap-</a:t>
            </a:r>
            <a:r>
              <a:rPr lang="en-US" sz="800" kern="0" dirty="0" err="1" smtClean="0">
                <a:solidFill>
                  <a:srgbClr val="1B232A"/>
                </a:solidFill>
                <a:latin typeface="+mn-lt"/>
                <a:ea typeface="ＭＳ Ｐゴシック" charset="0"/>
                <a:cs typeface="ＭＳ Ｐゴシック" charset="0"/>
              </a:rPr>
              <a:t>psk</a:t>
            </a:r>
            <a:r>
              <a:rPr lang="en-US" sz="800" kern="0" dirty="0" smtClean="0">
                <a:solidFill>
                  <a:srgbClr val="1B232A"/>
                </a:solidFill>
                <a:latin typeface="+mn-lt"/>
                <a:ea typeface="ＭＳ Ｐゴシック" charset="0"/>
                <a:cs typeface="ＭＳ Ｐゴシック" charset="0"/>
              </a:rPr>
              <a:t>"</a:t>
            </a:r>
          </a:p>
          <a:p>
            <a:pPr marL="630238" lvl="1" indent="-173038" eaLnBrk="0" hangingPunct="0">
              <a:spcBef>
                <a:spcPct val="20000"/>
              </a:spcBef>
              <a:buClr>
                <a:schemeClr val="accent4"/>
              </a:buClr>
              <a:buSzPct val="100000"/>
              <a:defRPr/>
            </a:pPr>
            <a:r>
              <a:rPr lang="en-US" sz="800" kern="0" dirty="0" smtClean="0">
                <a:solidFill>
                  <a:srgbClr val="1B232A"/>
                </a:solidFill>
                <a:latin typeface="+mn-lt"/>
                <a:ea typeface="ＭＳ Ｐゴシック" charset="0"/>
                <a:cs typeface="ＭＳ Ｐゴシック" charset="0"/>
              </a:rPr>
              <a:t>        set </a:t>
            </a:r>
            <a:r>
              <a:rPr lang="en-US" sz="800" kern="0" dirty="0" err="1" smtClean="0">
                <a:solidFill>
                  <a:srgbClr val="1B232A"/>
                </a:solidFill>
                <a:latin typeface="+mn-lt"/>
                <a:ea typeface="ＭＳ Ｐゴシック" charset="0"/>
                <a:cs typeface="ＭＳ Ｐゴシック" charset="0"/>
              </a:rPr>
              <a:t>vdom</a:t>
            </a:r>
            <a:r>
              <a:rPr lang="en-US" sz="800" kern="0" dirty="0" smtClean="0">
                <a:solidFill>
                  <a:srgbClr val="1B232A"/>
                </a:solidFill>
                <a:latin typeface="+mn-lt"/>
                <a:ea typeface="ＭＳ Ｐゴシック" charset="0"/>
                <a:cs typeface="ＭＳ Ｐゴシック" charset="0"/>
              </a:rPr>
              <a:t> "root"</a:t>
            </a:r>
          </a:p>
          <a:p>
            <a:pPr marL="630238" lvl="1" indent="-173038" eaLnBrk="0" hangingPunct="0">
              <a:spcBef>
                <a:spcPct val="20000"/>
              </a:spcBef>
              <a:buClr>
                <a:schemeClr val="accent4"/>
              </a:buClr>
              <a:buSzPct val="100000"/>
              <a:defRPr/>
            </a:pPr>
            <a:r>
              <a:rPr lang="en-US" sz="800" kern="0" dirty="0" smtClean="0">
                <a:solidFill>
                  <a:srgbClr val="1B232A"/>
                </a:solidFill>
                <a:latin typeface="+mn-lt"/>
                <a:ea typeface="ＭＳ Ｐゴシック" charset="0"/>
                <a:cs typeface="ＭＳ Ｐゴシック" charset="0"/>
              </a:rPr>
              <a:t>        set </a:t>
            </a:r>
            <a:r>
              <a:rPr lang="en-US" sz="800" kern="0" dirty="0" err="1" smtClean="0">
                <a:solidFill>
                  <a:srgbClr val="1B232A"/>
                </a:solidFill>
                <a:latin typeface="+mn-lt"/>
                <a:ea typeface="ＭＳ Ｐゴシック" charset="0"/>
                <a:cs typeface="ＭＳ Ｐゴシック" charset="0"/>
              </a:rPr>
              <a:t>ip</a:t>
            </a:r>
            <a:r>
              <a:rPr lang="en-US" sz="800" kern="0" dirty="0" smtClean="0">
                <a:solidFill>
                  <a:srgbClr val="1B232A"/>
                </a:solidFill>
                <a:latin typeface="+mn-lt"/>
                <a:ea typeface="ＭＳ Ｐゴシック" charset="0"/>
                <a:cs typeface="ＭＳ Ｐゴシック" charset="0"/>
              </a:rPr>
              <a:t> 192.168.234.193 255.255.255.224</a:t>
            </a:r>
          </a:p>
          <a:p>
            <a:pPr marL="630238" lvl="1" indent="-173038" eaLnBrk="0" hangingPunct="0">
              <a:spcBef>
                <a:spcPct val="20000"/>
              </a:spcBef>
              <a:buClr>
                <a:schemeClr val="accent4"/>
              </a:buClr>
              <a:buSzPct val="100000"/>
              <a:defRPr/>
            </a:pPr>
            <a:r>
              <a:rPr lang="en-US" sz="800" kern="0" dirty="0" smtClean="0">
                <a:solidFill>
                  <a:srgbClr val="1B232A"/>
                </a:solidFill>
                <a:latin typeface="+mn-lt"/>
                <a:ea typeface="ＭＳ Ｐゴシック" charset="0"/>
                <a:cs typeface="ＭＳ Ｐゴシック" charset="0"/>
              </a:rPr>
              <a:t>        set </a:t>
            </a:r>
            <a:r>
              <a:rPr lang="en-US" sz="800" kern="0" dirty="0" err="1" smtClean="0">
                <a:solidFill>
                  <a:srgbClr val="1B232A"/>
                </a:solidFill>
                <a:latin typeface="+mn-lt"/>
                <a:ea typeface="ＭＳ Ｐゴシック" charset="0"/>
                <a:cs typeface="ＭＳ Ｐゴシック" charset="0"/>
              </a:rPr>
              <a:t>allowaccess</a:t>
            </a:r>
            <a:r>
              <a:rPr lang="en-US" sz="800" kern="0" dirty="0" smtClean="0">
                <a:solidFill>
                  <a:srgbClr val="1B232A"/>
                </a:solidFill>
                <a:latin typeface="+mn-lt"/>
                <a:ea typeface="ＭＳ Ｐゴシック" charset="0"/>
                <a:cs typeface="ＭＳ Ｐゴシック" charset="0"/>
              </a:rPr>
              <a:t> ping https http</a:t>
            </a:r>
          </a:p>
          <a:p>
            <a:pPr marL="630238" lvl="1" indent="-173038" eaLnBrk="0" hangingPunct="0">
              <a:spcBef>
                <a:spcPct val="20000"/>
              </a:spcBef>
              <a:buClr>
                <a:schemeClr val="accent4"/>
              </a:buClr>
              <a:buSzPct val="100000"/>
              <a:defRPr/>
            </a:pPr>
            <a:r>
              <a:rPr lang="en-US" sz="800" kern="0" dirty="0" smtClean="0">
                <a:solidFill>
                  <a:srgbClr val="1B232A"/>
                </a:solidFill>
                <a:latin typeface="+mn-lt"/>
                <a:ea typeface="ＭＳ Ｐゴシック" charset="0"/>
                <a:cs typeface="ＭＳ Ｐゴシック" charset="0"/>
              </a:rPr>
              <a:t>        set type </a:t>
            </a:r>
            <a:r>
              <a:rPr lang="en-US" sz="800" kern="0" dirty="0" err="1" smtClean="0">
                <a:solidFill>
                  <a:srgbClr val="1B232A"/>
                </a:solidFill>
                <a:latin typeface="+mn-lt"/>
                <a:ea typeface="ＭＳ Ｐゴシック" charset="0"/>
                <a:cs typeface="ＭＳ Ｐゴシック" charset="0"/>
              </a:rPr>
              <a:t>vap</a:t>
            </a:r>
            <a:r>
              <a:rPr lang="en-US" sz="800" kern="0" dirty="0" smtClean="0">
                <a:solidFill>
                  <a:srgbClr val="1B232A"/>
                </a:solidFill>
                <a:latin typeface="+mn-lt"/>
                <a:ea typeface="ＭＳ Ｐゴシック" charset="0"/>
                <a:cs typeface="ＭＳ Ｐゴシック" charset="0"/>
              </a:rPr>
              <a:t>-switch</a:t>
            </a:r>
          </a:p>
          <a:p>
            <a:pPr marL="630238" lvl="1" indent="-173038" eaLnBrk="0" hangingPunct="0">
              <a:spcBef>
                <a:spcPct val="20000"/>
              </a:spcBef>
              <a:buClr>
                <a:schemeClr val="accent4"/>
              </a:buClr>
              <a:buSzPct val="100000"/>
              <a:defRPr/>
            </a:pPr>
            <a:r>
              <a:rPr lang="en-US" sz="800" kern="0" dirty="0" smtClean="0">
                <a:solidFill>
                  <a:srgbClr val="1B232A"/>
                </a:solidFill>
                <a:latin typeface="+mn-lt"/>
                <a:ea typeface="ＭＳ Ｐゴシック" charset="0"/>
                <a:cs typeface="ＭＳ Ｐゴシック" charset="0"/>
              </a:rPr>
              <a:t>        set </a:t>
            </a:r>
            <a:r>
              <a:rPr lang="en-US" sz="800" kern="0" dirty="0" smtClean="0">
                <a:solidFill>
                  <a:srgbClr val="FF0000"/>
                </a:solidFill>
                <a:latin typeface="+mn-lt"/>
                <a:ea typeface="ＭＳ Ｐゴシック" charset="0"/>
                <a:cs typeface="ＭＳ Ｐゴシック" charset="0"/>
              </a:rPr>
              <a:t>device-identification enable</a:t>
            </a:r>
          </a:p>
        </p:txBody>
      </p:sp>
      <p:sp>
        <p:nvSpPr>
          <p:cNvPr id="8" name="Text Placeholder 7"/>
          <p:cNvSpPr txBox="1">
            <a:spLocks/>
          </p:cNvSpPr>
          <p:nvPr/>
        </p:nvSpPr>
        <p:spPr>
          <a:xfrm>
            <a:off x="4297257" y="3761004"/>
            <a:ext cx="4529818" cy="1576763"/>
          </a:xfrm>
          <a:prstGeom prst="rect">
            <a:avLst/>
          </a:prstGeom>
        </p:spPr>
        <p:txBody>
          <a:bodyPr/>
          <a:lstStyle/>
          <a:p>
            <a:pPr eaLnBrk="0" hangingPunct="0">
              <a:spcBef>
                <a:spcPct val="20000"/>
              </a:spcBef>
              <a:buClr>
                <a:schemeClr val="accent4"/>
              </a:buClr>
              <a:buSzPct val="100000"/>
              <a:defRPr/>
            </a:pPr>
            <a:endParaRPr lang="en-US" sz="800" kern="0" dirty="0" smtClean="0">
              <a:solidFill>
                <a:srgbClr val="1B232A"/>
              </a:solidFill>
              <a:latin typeface="+mn-lt"/>
              <a:ea typeface="ＭＳ Ｐゴシック" charset="0"/>
              <a:cs typeface="ＭＳ Ｐゴシック" charset="0"/>
            </a:endParaRPr>
          </a:p>
        </p:txBody>
      </p:sp>
      <p:sp>
        <p:nvSpPr>
          <p:cNvPr id="9" name="Rectangle 8"/>
          <p:cNvSpPr/>
          <p:nvPr/>
        </p:nvSpPr>
        <p:spPr bwMode="auto">
          <a:xfrm>
            <a:off x="4187371" y="3855869"/>
            <a:ext cx="1993286" cy="205483"/>
          </a:xfrm>
          <a:prstGeom prst="rect">
            <a:avLst/>
          </a:prstGeom>
          <a:noFill/>
          <a:ln w="2857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474" y="5172618"/>
            <a:ext cx="3745014" cy="10647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Straight Arrow Connector 9"/>
          <p:cNvCxnSpPr/>
          <p:nvPr/>
        </p:nvCxnSpPr>
        <p:spPr bwMode="auto">
          <a:xfrm flipH="1">
            <a:off x="2473195" y="4114800"/>
            <a:ext cx="1824062" cy="1826460"/>
          </a:xfrm>
          <a:prstGeom prst="straightConnector1">
            <a:avLst/>
          </a:prstGeom>
          <a:solidFill>
            <a:schemeClr val="accent2">
              <a:alpha val="42000"/>
            </a:schemeClr>
          </a:solidFill>
          <a:ln w="1905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79692896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Authentication success replacement message</a:t>
            </a:r>
            <a:endParaRPr lang="en-US" dirty="0">
              <a:solidFill>
                <a:schemeClr val="tx1"/>
              </a:solidFill>
            </a:endParaRPr>
          </a:p>
        </p:txBody>
      </p:sp>
      <p:sp>
        <p:nvSpPr>
          <p:cNvPr id="4" name="Text Placeholder 7"/>
          <p:cNvSpPr txBox="1">
            <a:spLocks/>
          </p:cNvSpPr>
          <p:nvPr/>
        </p:nvSpPr>
        <p:spPr>
          <a:xfrm>
            <a:off x="70830" y="1050527"/>
            <a:ext cx="8364828" cy="1615399"/>
          </a:xfrm>
          <a:prstGeom prst="rect">
            <a:avLst/>
          </a:prstGeom>
        </p:spPr>
        <p:txBody>
          <a:bodyPr/>
          <a:lstStyle/>
          <a:p>
            <a:pPr marL="0" marR="0" lvl="0" indent="0" algn="l" defTabSz="914400" rtl="0" eaLnBrk="0" fontAlgn="base" latinLnBrk="0" hangingPunct="0">
              <a:lnSpc>
                <a:spcPct val="100000"/>
              </a:lnSpc>
              <a:spcBef>
                <a:spcPct val="20000"/>
              </a:spcBef>
              <a:spcAft>
                <a:spcPct val="0"/>
              </a:spcAft>
              <a:buClr>
                <a:schemeClr val="accent4"/>
              </a:buClr>
              <a:buSzPct val="100000"/>
              <a:buFont typeface="Arial" pitchFamily="34" charset="0"/>
              <a:buNone/>
              <a:tabLst/>
              <a:defRPr/>
            </a:pPr>
            <a:r>
              <a:rPr lang="en-US" sz="2000" b="1" kern="0" dirty="0" smtClean="0">
                <a:solidFill>
                  <a:srgbClr val="C00000"/>
                </a:solidFill>
                <a:latin typeface="+mn-lt"/>
                <a:ea typeface="ＭＳ Ｐゴシック" charset="0"/>
                <a:cs typeface="ＭＳ Ｐゴシック" charset="0"/>
              </a:rPr>
              <a:t>Replacement page for successful FW authentication</a:t>
            </a:r>
            <a:endParaRPr kumimoji="0" lang="en-US" sz="2000" b="1" i="0" u="none" strike="noStrike" kern="0" cap="none" spc="0" normalizeH="0" baseline="0" noProof="0" dirty="0" smtClean="0">
              <a:ln>
                <a:noFill/>
              </a:ln>
              <a:solidFill>
                <a:srgbClr val="C00000"/>
              </a:solidFill>
              <a:effectLst/>
              <a:uLnTx/>
              <a:uFillTx/>
              <a:latin typeface="+mn-lt"/>
              <a:ea typeface="ＭＳ Ｐゴシック" charset="0"/>
              <a:cs typeface="ＭＳ Ｐゴシック" charset="0"/>
            </a:endParaRPr>
          </a:p>
          <a:p>
            <a:pPr marL="173038" lvl="0" indent="-173038" eaLnBrk="0" hangingPunct="0">
              <a:spcBef>
                <a:spcPct val="20000"/>
              </a:spcBef>
              <a:buClr>
                <a:schemeClr val="accent4"/>
              </a:buClr>
              <a:buSzPct val="100000"/>
              <a:buFont typeface="Arial" pitchFamily="34" charset="0"/>
              <a:buChar char="•"/>
              <a:defRPr/>
            </a:pPr>
            <a:r>
              <a:rPr lang="en-US" sz="1600" kern="0" dirty="0" smtClean="0">
                <a:solidFill>
                  <a:srgbClr val="1B232A"/>
                </a:solidFill>
                <a:latin typeface="+mn-lt"/>
                <a:ea typeface="ＭＳ Ｐゴシック" charset="0"/>
              </a:rPr>
              <a:t>To redirect the user to its original URL request, FOS introduces the concept of tags</a:t>
            </a:r>
          </a:p>
          <a:p>
            <a:pPr marL="173038" lvl="0" indent="-173038" eaLnBrk="0" hangingPunct="0">
              <a:spcBef>
                <a:spcPct val="20000"/>
              </a:spcBef>
              <a:buClr>
                <a:schemeClr val="accent4"/>
              </a:buClr>
              <a:buSzPct val="100000"/>
              <a:buFont typeface="Arial" pitchFamily="34" charset="0"/>
              <a:buChar char="•"/>
              <a:defRPr/>
            </a:pPr>
            <a:r>
              <a:rPr lang="en-US" sz="1600" kern="0" dirty="0" smtClean="0">
                <a:solidFill>
                  <a:srgbClr val="1B232A"/>
                </a:solidFill>
                <a:latin typeface="+mn-lt"/>
                <a:ea typeface="ＭＳ Ｐゴシック" charset="0"/>
              </a:rPr>
              <a:t>Here is an example of the customized page </a:t>
            </a:r>
          </a:p>
        </p:txBody>
      </p:sp>
      <p:pic>
        <p:nvPicPr>
          <p:cNvPr id="5" name="Picture 4" descr="GuyWithMagnifyingGlass.png"/>
          <p:cNvPicPr>
            <a:picLocks noChangeAspect="1"/>
          </p:cNvPicPr>
          <p:nvPr/>
        </p:nvPicPr>
        <p:blipFill>
          <a:blip r:embed="rId2" cstate="print"/>
          <a:srcRect/>
          <a:stretch>
            <a:fillRect/>
          </a:stretch>
        </p:blipFill>
        <p:spPr bwMode="auto">
          <a:xfrm>
            <a:off x="7517936" y="1918953"/>
            <a:ext cx="1626064" cy="2990022"/>
          </a:xfrm>
          <a:prstGeom prst="rect">
            <a:avLst/>
          </a:prstGeom>
          <a:noFill/>
          <a:ln w="9525">
            <a:noFill/>
            <a:miter lim="800000"/>
            <a:headEnd/>
            <a:tailEnd/>
          </a:ln>
        </p:spPr>
      </p:pic>
      <p:sp>
        <p:nvSpPr>
          <p:cNvPr id="6" name="Text Placeholder 7"/>
          <p:cNvSpPr txBox="1">
            <a:spLocks/>
          </p:cNvSpPr>
          <p:nvPr/>
        </p:nvSpPr>
        <p:spPr>
          <a:xfrm>
            <a:off x="180304" y="1782466"/>
            <a:ext cx="8755487" cy="1615399"/>
          </a:xfrm>
          <a:prstGeom prst="rect">
            <a:avLst/>
          </a:prstGeom>
        </p:spPr>
        <p:txBody>
          <a:bodyPr/>
          <a:lstStyle/>
          <a:p>
            <a:pPr eaLnBrk="0" hangingPunct="0">
              <a:spcBef>
                <a:spcPct val="20000"/>
              </a:spcBef>
              <a:buClr>
                <a:schemeClr val="accent4"/>
              </a:buClr>
              <a:buSzPct val="100000"/>
              <a:defRPr/>
            </a:pPr>
            <a:endParaRPr lang="en-US" sz="1100" kern="0" dirty="0" smtClean="0">
              <a:solidFill>
                <a:srgbClr val="1B232A"/>
              </a:solidFill>
              <a:latin typeface="+mn-lt"/>
              <a:ea typeface="ＭＳ Ｐゴシック" charset="0"/>
            </a:endParaRPr>
          </a:p>
          <a:p>
            <a:pPr marL="173038" indent="-173038" eaLnBrk="0" hangingPunct="0">
              <a:spcBef>
                <a:spcPct val="20000"/>
              </a:spcBef>
              <a:buClr>
                <a:schemeClr val="accent4"/>
              </a:buClr>
              <a:buSzPct val="100000"/>
              <a:defRPr/>
            </a:pPr>
            <a:r>
              <a:rPr lang="en-US" sz="900" dirty="0" err="1" smtClean="0"/>
              <a:t>config</a:t>
            </a:r>
            <a:r>
              <a:rPr lang="en-US" sz="900" dirty="0" smtClean="0"/>
              <a:t> system </a:t>
            </a:r>
            <a:r>
              <a:rPr lang="en-US" sz="900" dirty="0" err="1" smtClean="0"/>
              <a:t>replacemsg</a:t>
            </a:r>
            <a:r>
              <a:rPr lang="en-US" sz="900" dirty="0" smtClean="0"/>
              <a:t> auth "auth-success-page"</a:t>
            </a:r>
          </a:p>
          <a:p>
            <a:pPr marL="173038" indent="-173038" eaLnBrk="0" hangingPunct="0">
              <a:spcBef>
                <a:spcPct val="20000"/>
              </a:spcBef>
              <a:buClr>
                <a:schemeClr val="accent4"/>
              </a:buClr>
              <a:buSzPct val="100000"/>
              <a:defRPr/>
            </a:pPr>
            <a:r>
              <a:rPr lang="en-US" sz="900" dirty="0" smtClean="0"/>
              <a:t>    set buffer "&lt;html&gt;</a:t>
            </a:r>
          </a:p>
          <a:p>
            <a:pPr marL="173038" indent="-173038" eaLnBrk="0" hangingPunct="0">
              <a:spcBef>
                <a:spcPct val="20000"/>
              </a:spcBef>
              <a:buClr>
                <a:schemeClr val="accent4"/>
              </a:buClr>
              <a:buSzPct val="100000"/>
              <a:defRPr/>
            </a:pPr>
            <a:r>
              <a:rPr lang="en-US" sz="900" dirty="0" smtClean="0"/>
              <a:t>  &lt;head&gt;</a:t>
            </a:r>
          </a:p>
          <a:p>
            <a:pPr marL="173038" indent="-173038" eaLnBrk="0" hangingPunct="0">
              <a:spcBef>
                <a:spcPct val="20000"/>
              </a:spcBef>
              <a:buClr>
                <a:schemeClr val="accent4"/>
              </a:buClr>
              <a:buSzPct val="100000"/>
              <a:defRPr/>
            </a:pPr>
            <a:r>
              <a:rPr lang="en-US" sz="900" dirty="0" smtClean="0"/>
              <a:t>    &lt;title&gt;</a:t>
            </a:r>
          </a:p>
          <a:p>
            <a:pPr marL="173038" indent="-173038" eaLnBrk="0" hangingPunct="0">
              <a:spcBef>
                <a:spcPct val="20000"/>
              </a:spcBef>
              <a:buClr>
                <a:schemeClr val="accent4"/>
              </a:buClr>
              <a:buSzPct val="100000"/>
              <a:defRPr/>
            </a:pPr>
            <a:r>
              <a:rPr lang="en-US" sz="900" dirty="0" smtClean="0"/>
              <a:t>      Firewall Authentication</a:t>
            </a:r>
          </a:p>
          <a:p>
            <a:pPr marL="173038" indent="-173038" eaLnBrk="0" hangingPunct="0">
              <a:spcBef>
                <a:spcPct val="20000"/>
              </a:spcBef>
              <a:buClr>
                <a:schemeClr val="accent4"/>
              </a:buClr>
              <a:buSzPct val="100000"/>
              <a:defRPr/>
            </a:pPr>
            <a:r>
              <a:rPr lang="en-US" sz="900" dirty="0" smtClean="0"/>
              <a:t>    &lt;/title&gt;</a:t>
            </a:r>
          </a:p>
          <a:p>
            <a:pPr marL="173038" indent="-173038" eaLnBrk="0" hangingPunct="0">
              <a:spcBef>
                <a:spcPct val="20000"/>
              </a:spcBef>
              <a:buClr>
                <a:schemeClr val="accent4"/>
              </a:buClr>
              <a:buSzPct val="100000"/>
              <a:defRPr/>
            </a:pPr>
            <a:r>
              <a:rPr lang="en-US" sz="900" dirty="0" smtClean="0"/>
              <a:t>  &lt;/head&gt;</a:t>
            </a:r>
          </a:p>
          <a:p>
            <a:pPr marL="173038" indent="-173038" eaLnBrk="0" hangingPunct="0">
              <a:spcBef>
                <a:spcPct val="20000"/>
              </a:spcBef>
              <a:buClr>
                <a:schemeClr val="accent4"/>
              </a:buClr>
              <a:buSzPct val="100000"/>
              <a:defRPr/>
            </a:pPr>
            <a:r>
              <a:rPr lang="en-US" sz="900" dirty="0" smtClean="0"/>
              <a:t>  &lt;body&gt;</a:t>
            </a:r>
          </a:p>
          <a:p>
            <a:pPr marL="173038" indent="-173038" eaLnBrk="0" hangingPunct="0">
              <a:spcBef>
                <a:spcPct val="20000"/>
              </a:spcBef>
              <a:buClr>
                <a:schemeClr val="accent4"/>
              </a:buClr>
              <a:buSzPct val="100000"/>
              <a:defRPr/>
            </a:pPr>
            <a:r>
              <a:rPr lang="en-US" sz="900" dirty="0" smtClean="0"/>
              <a:t>    If JavaScript is not enabled, please</a:t>
            </a:r>
          </a:p>
          <a:p>
            <a:pPr marL="173038" indent="-173038" eaLnBrk="0" hangingPunct="0">
              <a:spcBef>
                <a:spcPct val="20000"/>
              </a:spcBef>
              <a:buClr>
                <a:schemeClr val="accent4"/>
              </a:buClr>
              <a:buSzPct val="100000"/>
              <a:defRPr/>
            </a:pPr>
            <a:r>
              <a:rPr lang="en-US" sz="900" dirty="0" smtClean="0"/>
              <a:t>   &lt;a </a:t>
            </a:r>
            <a:r>
              <a:rPr lang="en-US" sz="900" dirty="0" err="1" smtClean="0"/>
              <a:t>href</a:t>
            </a:r>
            <a:r>
              <a:rPr lang="en-US" sz="900" dirty="0" smtClean="0"/>
              <a:t>=\"%%AUTH_REDIR_URL%%\"&gt;</a:t>
            </a:r>
          </a:p>
          <a:p>
            <a:pPr marL="173038" indent="-173038" eaLnBrk="0" hangingPunct="0">
              <a:spcBef>
                <a:spcPct val="20000"/>
              </a:spcBef>
              <a:buClr>
                <a:schemeClr val="accent4"/>
              </a:buClr>
              <a:buSzPct val="100000"/>
              <a:defRPr/>
            </a:pPr>
            <a:r>
              <a:rPr lang="en-US" sz="900" dirty="0" smtClean="0"/>
              <a:t>      click here</a:t>
            </a:r>
          </a:p>
          <a:p>
            <a:pPr marL="173038" indent="-173038" eaLnBrk="0" hangingPunct="0">
              <a:spcBef>
                <a:spcPct val="20000"/>
              </a:spcBef>
              <a:buClr>
                <a:schemeClr val="accent4"/>
              </a:buClr>
              <a:buSzPct val="100000"/>
              <a:defRPr/>
            </a:pPr>
            <a:r>
              <a:rPr lang="en-US" sz="900" dirty="0" smtClean="0"/>
              <a:t>    &lt;/a&gt;</a:t>
            </a:r>
          </a:p>
          <a:p>
            <a:pPr marL="173038" indent="-173038" eaLnBrk="0" hangingPunct="0">
              <a:spcBef>
                <a:spcPct val="20000"/>
              </a:spcBef>
              <a:buClr>
                <a:schemeClr val="accent4"/>
              </a:buClr>
              <a:buSzPct val="100000"/>
              <a:defRPr/>
            </a:pPr>
            <a:r>
              <a:rPr lang="en-US" sz="900" dirty="0" smtClean="0"/>
              <a:t>    to continue.</a:t>
            </a:r>
          </a:p>
          <a:p>
            <a:pPr marL="173038" indent="-173038" eaLnBrk="0" hangingPunct="0">
              <a:spcBef>
                <a:spcPct val="20000"/>
              </a:spcBef>
              <a:buClr>
                <a:schemeClr val="accent4"/>
              </a:buClr>
              <a:buSzPct val="100000"/>
              <a:defRPr/>
            </a:pPr>
            <a:r>
              <a:rPr lang="en-US" sz="900" dirty="0" smtClean="0"/>
              <a:t>    &lt;script language=\\\"JavaScript\\\"&gt;</a:t>
            </a:r>
          </a:p>
          <a:p>
            <a:pPr marL="173038" indent="-173038" eaLnBrk="0" hangingPunct="0">
              <a:spcBef>
                <a:spcPct val="20000"/>
              </a:spcBef>
              <a:buClr>
                <a:schemeClr val="accent4"/>
              </a:buClr>
              <a:buSzPct val="100000"/>
              <a:defRPr/>
            </a:pPr>
            <a:r>
              <a:rPr lang="en-US" sz="900" dirty="0" smtClean="0"/>
              <a:t>      </a:t>
            </a:r>
            <a:r>
              <a:rPr lang="en-US" sz="900" dirty="0" err="1" smtClean="0"/>
              <a:t>window.location</a:t>
            </a:r>
            <a:r>
              <a:rPr lang="en-US" sz="900" dirty="0" smtClean="0"/>
              <a:t>=\\\"%%AUTH_REDIR_URL%%?</a:t>
            </a:r>
            <a:r>
              <a:rPr lang="en-US" sz="900" dirty="0" err="1" smtClean="0"/>
              <a:t>usermac</a:t>
            </a:r>
            <a:r>
              <a:rPr lang="en-US" sz="900" dirty="0" smtClean="0"/>
              <a:t>=%%USER_MAC%%&amp;</a:t>
            </a:r>
            <a:r>
              <a:rPr lang="en-US" sz="900" dirty="0" err="1" smtClean="0"/>
              <a:t>apmac</a:t>
            </a:r>
            <a:r>
              <a:rPr lang="en-US" sz="900" dirty="0" smtClean="0"/>
              <a:t>=%%AP_MAC%%&amp;</a:t>
            </a:r>
            <a:r>
              <a:rPr lang="en-US" sz="900" dirty="0" err="1" smtClean="0"/>
              <a:t>apip</a:t>
            </a:r>
            <a:r>
              <a:rPr lang="en-US" sz="900" dirty="0" smtClean="0"/>
              <a:t>=%%AP_IP%%&amp;</a:t>
            </a:r>
            <a:r>
              <a:rPr lang="en-US" sz="900" dirty="0" err="1" smtClean="0"/>
              <a:t>userip</a:t>
            </a:r>
            <a:r>
              <a:rPr lang="en-US" sz="900" dirty="0" smtClean="0"/>
              <a:t>=%%USER_IP%%&amp;</a:t>
            </a:r>
            <a:r>
              <a:rPr lang="en-US" sz="900" dirty="0" err="1" smtClean="0"/>
              <a:t>device_type</a:t>
            </a:r>
            <a:r>
              <a:rPr lang="en-US" sz="900" dirty="0" smtClean="0"/>
              <a:t>=%%DEVICE_TYPE%%&amp;</a:t>
            </a:r>
            <a:r>
              <a:rPr lang="en-US" sz="900" dirty="0" err="1" smtClean="0"/>
              <a:t>continueURL</a:t>
            </a:r>
            <a:r>
              <a:rPr lang="en-US" sz="900" dirty="0" smtClean="0"/>
              <a:t>=%%PROTURI%%&amp;</a:t>
            </a:r>
            <a:r>
              <a:rPr lang="en-US" sz="900" dirty="0" err="1" smtClean="0"/>
              <a:t>portalAddr</a:t>
            </a:r>
            <a:r>
              <a:rPr lang="en-US" sz="900" dirty="0" smtClean="0"/>
              <a:t>=%%PORTAL_ADDR%%&amp;</a:t>
            </a:r>
            <a:r>
              <a:rPr lang="en-US" sz="900" dirty="0" err="1" smtClean="0"/>
              <a:t>redirectURL</a:t>
            </a:r>
            <a:r>
              <a:rPr lang="en-US" sz="900" dirty="0" smtClean="0"/>
              <a:t>=%%AUTH_REDIR_URL%%\\\";</a:t>
            </a:r>
          </a:p>
          <a:p>
            <a:pPr marL="173038" indent="-173038" eaLnBrk="0" hangingPunct="0">
              <a:spcBef>
                <a:spcPct val="20000"/>
              </a:spcBef>
              <a:buClr>
                <a:schemeClr val="accent4"/>
              </a:buClr>
              <a:buSzPct val="100000"/>
              <a:defRPr/>
            </a:pPr>
            <a:r>
              <a:rPr lang="en-US" sz="900" dirty="0" smtClean="0"/>
              <a:t>    &lt;/script&gt;</a:t>
            </a:r>
          </a:p>
          <a:p>
            <a:pPr marL="173038" indent="-173038" eaLnBrk="0" hangingPunct="0">
              <a:spcBef>
                <a:spcPct val="20000"/>
              </a:spcBef>
              <a:buClr>
                <a:schemeClr val="accent4"/>
              </a:buClr>
              <a:buSzPct val="100000"/>
              <a:defRPr/>
            </a:pPr>
            <a:r>
              <a:rPr lang="en-US" sz="900" dirty="0" smtClean="0"/>
              <a:t>  &lt;/body&gt;</a:t>
            </a:r>
          </a:p>
          <a:p>
            <a:pPr marL="173038" indent="-173038" eaLnBrk="0" hangingPunct="0">
              <a:spcBef>
                <a:spcPct val="20000"/>
              </a:spcBef>
              <a:buClr>
                <a:schemeClr val="accent4"/>
              </a:buClr>
              <a:buSzPct val="100000"/>
              <a:defRPr/>
            </a:pPr>
            <a:r>
              <a:rPr lang="en-US" sz="900" dirty="0" smtClean="0"/>
              <a:t>&lt;/html&gt;"</a:t>
            </a:r>
          </a:p>
          <a:p>
            <a:pPr marL="173038" indent="-173038" eaLnBrk="0" hangingPunct="0">
              <a:spcBef>
                <a:spcPct val="20000"/>
              </a:spcBef>
              <a:buClr>
                <a:schemeClr val="accent4"/>
              </a:buClr>
              <a:buSzPct val="100000"/>
              <a:defRPr/>
            </a:pPr>
            <a:r>
              <a:rPr lang="en-US" sz="900" dirty="0" smtClean="0"/>
              <a:t>end</a:t>
            </a:r>
          </a:p>
        </p:txBody>
      </p:sp>
    </p:spTree>
    <p:extLst>
      <p:ext uri="{BB962C8B-B14F-4D97-AF65-F5344CB8AC3E}">
        <p14:creationId xmlns:p14="http://schemas.microsoft.com/office/powerpoint/2010/main" val="2681462406"/>
      </p:ext>
    </p:extLst>
  </p:cSld>
  <p:clrMapOvr>
    <a:masterClrMapping/>
  </p:clrMapOvr>
  <p:transition>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2"/>
          <p:cNvSpPr>
            <a:spLocks noGrp="1" noChangeArrowheads="1"/>
          </p:cNvSpPr>
          <p:nvPr>
            <p:ph type="title"/>
          </p:nvPr>
        </p:nvSpPr>
        <p:spPr bwMode="auto">
          <a:xfrm>
            <a:off x="457200" y="274638"/>
            <a:ext cx="8229600" cy="565150"/>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solidFill>
                  <a:schemeClr val="tx1"/>
                </a:solidFill>
                <a:latin typeface="Arial" pitchFamily="34" charset="0"/>
                <a:ea typeface="ＭＳ Ｐゴシック" pitchFamily="34" charset="-128"/>
              </a:rPr>
              <a:t>Split tunneling</a:t>
            </a:r>
          </a:p>
        </p:txBody>
      </p:sp>
      <p:sp>
        <p:nvSpPr>
          <p:cNvPr id="171010" name="Rectangle 3"/>
          <p:cNvSpPr>
            <a:spLocks noGrp="1" noChangeArrowheads="1"/>
          </p:cNvSpPr>
          <p:nvPr>
            <p:ph type="body" sz="quarter" idx="11"/>
          </p:nvPr>
        </p:nvSpPr>
        <p:spPr bwMode="auto">
          <a:xfrm>
            <a:off x="457200" y="1128332"/>
            <a:ext cx="8229600" cy="1730776"/>
          </a:xfrm>
          <a:noFill/>
          <a:ln>
            <a:miter lim="800000"/>
            <a:headEnd/>
            <a:tailEnd/>
          </a:ln>
        </p:spPr>
        <p:txBody>
          <a:bodyPr vert="horz" wrap="square" lIns="91440" tIns="45720" rIns="91440" bIns="45720" numCol="1" anchor="t" anchorCtr="0" compatLnSpc="1">
            <a:prstTxWarp prst="textNoShape">
              <a:avLst/>
            </a:prstTxWarp>
          </a:bodyPr>
          <a:lstStyle/>
          <a:p>
            <a:r>
              <a:rPr lang="en-US" sz="1400" dirty="0" smtClean="0">
                <a:latin typeface="Arial Narrow" pitchFamily="34" charset="0"/>
                <a:ea typeface="ＭＳ Ｐゴシック" pitchFamily="34" charset="-128"/>
                <a:cs typeface="Arial Narrow" pitchFamily="34" charset="0"/>
              </a:rPr>
              <a:t>Remote user associates with a single SSID can access to corporate and local resources</a:t>
            </a:r>
          </a:p>
          <a:p>
            <a:r>
              <a:rPr lang="en-US" sz="1400" dirty="0" smtClean="0">
                <a:latin typeface="Arial Narrow" pitchFamily="34" charset="0"/>
                <a:ea typeface="ＭＳ Ｐゴシック" pitchFamily="34" charset="-128"/>
                <a:cs typeface="Arial Narrow" pitchFamily="34" charset="0"/>
              </a:rPr>
              <a:t>Local AP examines ACLs to distinguish between corporate traffic destined for the controller and local traffic.</a:t>
            </a:r>
          </a:p>
          <a:p>
            <a:pPr>
              <a:buFont typeface="Wingdings" pitchFamily="2" charset="2"/>
              <a:buChar char="Ø"/>
            </a:pPr>
            <a:r>
              <a:rPr lang="en-US" sz="1400" dirty="0" smtClean="0">
                <a:latin typeface="Arial Narrow" pitchFamily="34" charset="0"/>
                <a:ea typeface="ＭＳ Ｐゴシック" pitchFamily="34" charset="-128"/>
                <a:cs typeface="Arial Narrow" pitchFamily="34" charset="0"/>
              </a:rPr>
              <a:t> Traffic  matching AP ACL rules are switched locally and NAT operation is performed changing the client’s source IP address to the AP’s interface IP address which is routable at the local site/network.</a:t>
            </a:r>
          </a:p>
          <a:p>
            <a:pPr>
              <a:buFont typeface="Wingdings" pitchFamily="2" charset="2"/>
              <a:buChar char="Ø"/>
            </a:pPr>
            <a:r>
              <a:rPr lang="en-US" sz="1400" dirty="0" smtClean="0">
                <a:latin typeface="Arial Narrow" pitchFamily="34" charset="0"/>
                <a:ea typeface="ＭＳ Ｐゴシック" pitchFamily="34" charset="-128"/>
                <a:cs typeface="Arial Narrow" pitchFamily="34" charset="0"/>
              </a:rPr>
              <a:t> The rest of the packets are centrally switched over data tunnel.</a:t>
            </a:r>
          </a:p>
          <a:p>
            <a:endParaRPr lang="en-US" sz="1400" dirty="0" smtClean="0">
              <a:latin typeface="Arial Narrow" pitchFamily="34" charset="0"/>
              <a:ea typeface="ＭＳ Ｐゴシック" pitchFamily="34" charset="-128"/>
              <a:cs typeface="Arial Narrow" pitchFamily="34" charset="0"/>
            </a:endParaRPr>
          </a:p>
          <a:p>
            <a:endParaRPr lang="en-US" sz="1400" dirty="0" smtClean="0">
              <a:latin typeface="Arial Narrow" pitchFamily="34" charset="0"/>
              <a:ea typeface="ＭＳ Ｐゴシック" pitchFamily="34" charset="-128"/>
              <a:cs typeface="Arial Narrow" pitchFamily="34" charset="0"/>
            </a:endParaRPr>
          </a:p>
          <a:p>
            <a:endParaRPr lang="en-US" sz="1400" dirty="0" smtClean="0">
              <a:latin typeface="Arial Narrow" pitchFamily="34" charset="0"/>
              <a:ea typeface="ＭＳ Ｐゴシック" pitchFamily="34" charset="-128"/>
              <a:cs typeface="Arial Narrow" pitchFamily="34" charset="0"/>
            </a:endParaRPr>
          </a:p>
          <a:p>
            <a:r>
              <a:rPr lang="en-US" sz="1400" dirty="0" err="1" smtClean="0">
                <a:latin typeface="Arial Narrow" pitchFamily="34" charset="0"/>
                <a:ea typeface="ＭＳ Ｐゴシック" pitchFamily="34" charset="-128"/>
                <a:cs typeface="Arial Narrow" pitchFamily="34" charset="0"/>
              </a:rPr>
              <a:t>config</a:t>
            </a:r>
            <a:r>
              <a:rPr lang="en-US" sz="1400" dirty="0" smtClean="0">
                <a:latin typeface="Arial Narrow" pitchFamily="34" charset="0"/>
                <a:ea typeface="ＭＳ Ｐゴシック" pitchFamily="34" charset="-128"/>
                <a:cs typeface="Arial Narrow" pitchFamily="34" charset="0"/>
              </a:rPr>
              <a:t> wireless-controller </a:t>
            </a:r>
            <a:r>
              <a:rPr lang="en-US" sz="1400" dirty="0" err="1" smtClean="0">
                <a:latin typeface="Arial Narrow" pitchFamily="34" charset="0"/>
                <a:ea typeface="ＭＳ Ｐゴシック" pitchFamily="34" charset="-128"/>
                <a:cs typeface="Arial Narrow" pitchFamily="34" charset="0"/>
              </a:rPr>
              <a:t>vap</a:t>
            </a:r>
            <a:r>
              <a:rPr lang="en-US" sz="1400" dirty="0" smtClean="0">
                <a:latin typeface="Arial Narrow" pitchFamily="34" charset="0"/>
                <a:ea typeface="ＭＳ Ｐゴシック" pitchFamily="34" charset="-128"/>
                <a:cs typeface="Arial Narrow" pitchFamily="34" charset="0"/>
              </a:rPr>
              <a:t/>
            </a:r>
            <a:br>
              <a:rPr lang="en-US" sz="1400" dirty="0" smtClean="0">
                <a:latin typeface="Arial Narrow" pitchFamily="34" charset="0"/>
                <a:ea typeface="ＭＳ Ｐゴシック" pitchFamily="34" charset="-128"/>
                <a:cs typeface="Arial Narrow" pitchFamily="34" charset="0"/>
              </a:rPr>
            </a:br>
            <a:r>
              <a:rPr lang="en-US" sz="1400" dirty="0" smtClean="0">
                <a:latin typeface="Arial Narrow" pitchFamily="34" charset="0"/>
                <a:ea typeface="ＭＳ Ｐゴシック" pitchFamily="34" charset="-128"/>
                <a:cs typeface="Arial Narrow" pitchFamily="34" charset="0"/>
              </a:rPr>
              <a:t>    edit "</a:t>
            </a:r>
            <a:r>
              <a:rPr lang="en-US" sz="1400" dirty="0" err="1" smtClean="0">
                <a:latin typeface="Arial Narrow" pitchFamily="34" charset="0"/>
                <a:ea typeface="ＭＳ Ｐゴシック" pitchFamily="34" charset="-128"/>
                <a:cs typeface="Arial Narrow" pitchFamily="34" charset="0"/>
              </a:rPr>
              <a:t>wifi</a:t>
            </a:r>
            <a:r>
              <a:rPr lang="en-US" sz="1400" dirty="0" smtClean="0">
                <a:latin typeface="Arial Narrow" pitchFamily="34" charset="0"/>
                <a:ea typeface="ＭＳ Ｐゴシック" pitchFamily="34" charset="-128"/>
                <a:cs typeface="Arial Narrow" pitchFamily="34" charset="0"/>
              </a:rPr>
              <a:t>"</a:t>
            </a:r>
            <a:br>
              <a:rPr lang="en-US" sz="1400" dirty="0" smtClean="0">
                <a:latin typeface="Arial Narrow" pitchFamily="34" charset="0"/>
                <a:ea typeface="ＭＳ Ｐゴシック" pitchFamily="34" charset="-128"/>
                <a:cs typeface="Arial Narrow" pitchFamily="34" charset="0"/>
              </a:rPr>
            </a:br>
            <a:r>
              <a:rPr lang="en-US" sz="1400" dirty="0" smtClean="0">
                <a:latin typeface="Arial Narrow" pitchFamily="34" charset="0"/>
                <a:ea typeface="ＭＳ Ｐゴシック" pitchFamily="34" charset="-128"/>
                <a:cs typeface="Arial Narrow" pitchFamily="34" charset="0"/>
              </a:rPr>
              <a:t>           </a:t>
            </a:r>
            <a:r>
              <a:rPr lang="en-US" sz="1400" dirty="0" smtClean="0">
                <a:solidFill>
                  <a:srgbClr val="FF0000"/>
                </a:solidFill>
                <a:latin typeface="Arial Narrow" pitchFamily="34" charset="0"/>
                <a:ea typeface="ＭＳ Ｐゴシック" pitchFamily="34" charset="-128"/>
                <a:cs typeface="Arial Narrow" pitchFamily="34" charset="0"/>
              </a:rPr>
              <a:t> set split-tunneling enable | disable</a:t>
            </a:r>
            <a:r>
              <a:rPr lang="en-US" sz="1400" dirty="0" smtClean="0">
                <a:latin typeface="Arial Narrow" pitchFamily="34" charset="0"/>
                <a:ea typeface="ＭＳ Ｐゴシック" pitchFamily="34" charset="-128"/>
                <a:cs typeface="Arial Narrow" pitchFamily="34" charset="0"/>
              </a:rPr>
              <a:t/>
            </a:r>
            <a:br>
              <a:rPr lang="en-US" sz="1400" dirty="0" smtClean="0">
                <a:latin typeface="Arial Narrow" pitchFamily="34" charset="0"/>
                <a:ea typeface="ＭＳ Ｐゴシック" pitchFamily="34" charset="-128"/>
                <a:cs typeface="Arial Narrow" pitchFamily="34" charset="0"/>
              </a:rPr>
            </a:br>
            <a:r>
              <a:rPr lang="en-US" sz="1400" dirty="0" smtClean="0">
                <a:latin typeface="Arial Narrow" pitchFamily="34" charset="0"/>
                <a:ea typeface="ＭＳ Ｐゴシック" pitchFamily="34" charset="-128"/>
                <a:cs typeface="Arial Narrow" pitchFamily="34" charset="0"/>
              </a:rPr>
              <a:t> </a:t>
            </a:r>
            <a:r>
              <a:rPr lang="en-US" sz="1400" dirty="0" err="1" smtClean="0">
                <a:latin typeface="Arial Narrow" pitchFamily="34" charset="0"/>
                <a:ea typeface="ＭＳ Ｐゴシック" pitchFamily="34" charset="-128"/>
                <a:cs typeface="Arial Narrow" pitchFamily="34" charset="0"/>
              </a:rPr>
              <a:t>config</a:t>
            </a:r>
            <a:r>
              <a:rPr lang="en-US" sz="1400" dirty="0" smtClean="0">
                <a:latin typeface="Arial Narrow" pitchFamily="34" charset="0"/>
                <a:ea typeface="ＭＳ Ｐゴシック" pitchFamily="34" charset="-128"/>
                <a:cs typeface="Arial Narrow" pitchFamily="34" charset="0"/>
              </a:rPr>
              <a:t> wireless-controller </a:t>
            </a:r>
            <a:r>
              <a:rPr lang="en-US" sz="1400" dirty="0" err="1" smtClean="0">
                <a:latin typeface="Arial Narrow" pitchFamily="34" charset="0"/>
                <a:ea typeface="ＭＳ Ｐゴシック" pitchFamily="34" charset="-128"/>
                <a:cs typeface="Arial Narrow" pitchFamily="34" charset="0"/>
              </a:rPr>
              <a:t>wtp</a:t>
            </a:r>
            <a:r>
              <a:rPr lang="en-US" sz="1400" dirty="0" smtClean="0">
                <a:latin typeface="Arial Narrow" pitchFamily="34" charset="0"/>
                <a:ea typeface="ＭＳ Ｐゴシック" pitchFamily="34" charset="-128"/>
                <a:cs typeface="Arial Narrow" pitchFamily="34" charset="0"/>
              </a:rPr>
              <a:t>-profile</a:t>
            </a:r>
            <a:br>
              <a:rPr lang="en-US" sz="1400" dirty="0" smtClean="0">
                <a:latin typeface="Arial Narrow" pitchFamily="34" charset="0"/>
                <a:ea typeface="ＭＳ Ｐゴシック" pitchFamily="34" charset="-128"/>
                <a:cs typeface="Arial Narrow" pitchFamily="34" charset="0"/>
              </a:rPr>
            </a:br>
            <a:r>
              <a:rPr lang="en-US" sz="1400" dirty="0" smtClean="0">
                <a:latin typeface="Arial Narrow" pitchFamily="34" charset="0"/>
                <a:ea typeface="ＭＳ Ｐゴシック" pitchFamily="34" charset="-128"/>
                <a:cs typeface="Arial Narrow" pitchFamily="34" charset="0"/>
              </a:rPr>
              <a:t>    edit "FAP-223B"</a:t>
            </a:r>
            <a:br>
              <a:rPr lang="en-US" sz="1400" dirty="0" smtClean="0">
                <a:latin typeface="Arial Narrow" pitchFamily="34" charset="0"/>
                <a:ea typeface="ＭＳ Ｐゴシック" pitchFamily="34" charset="-128"/>
                <a:cs typeface="Arial Narrow" pitchFamily="34" charset="0"/>
              </a:rPr>
            </a:br>
            <a:r>
              <a:rPr lang="en-US" sz="1400" dirty="0" smtClean="0">
                <a:latin typeface="Arial Narrow" pitchFamily="34" charset="0"/>
                <a:ea typeface="ＭＳ Ｐゴシック" pitchFamily="34" charset="-128"/>
                <a:cs typeface="Arial Narrow" pitchFamily="34" charset="0"/>
              </a:rPr>
              <a:t>            </a:t>
            </a:r>
            <a:r>
              <a:rPr lang="en-US" sz="1400" dirty="0" err="1" smtClean="0">
                <a:latin typeface="Arial Narrow" pitchFamily="34" charset="0"/>
                <a:ea typeface="ＭＳ Ｐゴシック" pitchFamily="34" charset="-128"/>
                <a:cs typeface="Arial Narrow" pitchFamily="34" charset="0"/>
              </a:rPr>
              <a:t>config</a:t>
            </a:r>
            <a:r>
              <a:rPr lang="en-US" sz="1400" dirty="0" smtClean="0">
                <a:latin typeface="Arial Narrow" pitchFamily="34" charset="0"/>
                <a:ea typeface="ＭＳ Ｐゴシック" pitchFamily="34" charset="-128"/>
                <a:cs typeface="Arial Narrow" pitchFamily="34" charset="0"/>
              </a:rPr>
              <a:t> platform</a:t>
            </a:r>
            <a:br>
              <a:rPr lang="en-US" sz="1400" dirty="0" smtClean="0">
                <a:latin typeface="Arial Narrow" pitchFamily="34" charset="0"/>
                <a:ea typeface="ＭＳ Ｐゴシック" pitchFamily="34" charset="-128"/>
                <a:cs typeface="Arial Narrow" pitchFamily="34" charset="0"/>
              </a:rPr>
            </a:br>
            <a:r>
              <a:rPr lang="en-US" sz="1400" dirty="0" smtClean="0">
                <a:latin typeface="Arial Narrow" pitchFamily="34" charset="0"/>
                <a:ea typeface="ＭＳ Ｐゴシック" pitchFamily="34" charset="-128"/>
                <a:cs typeface="Arial Narrow" pitchFamily="34" charset="0"/>
              </a:rPr>
              <a:t>                set type 223B</a:t>
            </a:r>
            <a:br>
              <a:rPr lang="en-US" sz="1400" dirty="0" smtClean="0">
                <a:latin typeface="Arial Narrow" pitchFamily="34" charset="0"/>
                <a:ea typeface="ＭＳ Ｐゴシック" pitchFamily="34" charset="-128"/>
                <a:cs typeface="Arial Narrow" pitchFamily="34" charset="0"/>
              </a:rPr>
            </a:br>
            <a:r>
              <a:rPr lang="en-US" sz="1400" dirty="0" smtClean="0">
                <a:latin typeface="Arial Narrow" pitchFamily="34" charset="0"/>
                <a:ea typeface="ＭＳ Ｐゴシック" pitchFamily="34" charset="-128"/>
                <a:cs typeface="Arial Narrow" pitchFamily="34" charset="0"/>
              </a:rPr>
              <a:t>            end</a:t>
            </a:r>
            <a:br>
              <a:rPr lang="en-US" sz="1400" dirty="0" smtClean="0">
                <a:latin typeface="Arial Narrow" pitchFamily="34" charset="0"/>
                <a:ea typeface="ＭＳ Ｐゴシック" pitchFamily="34" charset="-128"/>
                <a:cs typeface="Arial Narrow" pitchFamily="34" charset="0"/>
              </a:rPr>
            </a:br>
            <a:r>
              <a:rPr lang="en-US" sz="1400" dirty="0" smtClean="0">
                <a:latin typeface="Arial Narrow" pitchFamily="34" charset="0"/>
                <a:ea typeface="ＭＳ Ｐゴシック" pitchFamily="34" charset="-128"/>
                <a:cs typeface="Arial Narrow" pitchFamily="34" charset="0"/>
              </a:rPr>
              <a:t>              </a:t>
            </a:r>
            <a:r>
              <a:rPr lang="en-US" sz="1400" dirty="0" smtClean="0">
                <a:solidFill>
                  <a:srgbClr val="FF0000"/>
                </a:solidFill>
                <a:latin typeface="Arial Narrow" pitchFamily="34" charset="0"/>
                <a:ea typeface="ＭＳ Ｐゴシック" pitchFamily="34" charset="-128"/>
                <a:cs typeface="Arial Narrow" pitchFamily="34" charset="0"/>
              </a:rPr>
              <a:t>set split-tunneling-</a:t>
            </a:r>
            <a:r>
              <a:rPr lang="en-US" sz="1400" dirty="0" err="1" smtClean="0">
                <a:solidFill>
                  <a:srgbClr val="FF0000"/>
                </a:solidFill>
                <a:latin typeface="Arial Narrow" pitchFamily="34" charset="0"/>
                <a:ea typeface="ＭＳ Ｐゴシック" pitchFamily="34" charset="-128"/>
                <a:cs typeface="Arial Narrow" pitchFamily="34" charset="0"/>
              </a:rPr>
              <a:t>acl</a:t>
            </a:r>
            <a:r>
              <a:rPr lang="en-US" sz="1400" dirty="0" smtClean="0">
                <a:solidFill>
                  <a:srgbClr val="FF0000"/>
                </a:solidFill>
                <a:latin typeface="Arial Narrow" pitchFamily="34" charset="0"/>
                <a:ea typeface="ＭＳ Ｐゴシック" pitchFamily="34" charset="-128"/>
                <a:cs typeface="Arial Narrow" pitchFamily="34" charset="0"/>
              </a:rPr>
              <a:t>-local-</a:t>
            </a:r>
            <a:r>
              <a:rPr lang="en-US" sz="1400" dirty="0" err="1" smtClean="0">
                <a:solidFill>
                  <a:srgbClr val="FF0000"/>
                </a:solidFill>
                <a:latin typeface="Arial Narrow" pitchFamily="34" charset="0"/>
                <a:ea typeface="ＭＳ Ｐゴシック" pitchFamily="34" charset="-128"/>
                <a:cs typeface="Arial Narrow" pitchFamily="34" charset="0"/>
              </a:rPr>
              <a:t>ap</a:t>
            </a:r>
            <a:r>
              <a:rPr lang="en-US" sz="1400" dirty="0" smtClean="0">
                <a:solidFill>
                  <a:srgbClr val="FF0000"/>
                </a:solidFill>
                <a:latin typeface="Arial Narrow" pitchFamily="34" charset="0"/>
                <a:ea typeface="ＭＳ Ｐゴシック" pitchFamily="34" charset="-128"/>
                <a:cs typeface="Arial Narrow" pitchFamily="34" charset="0"/>
              </a:rPr>
              <a:t>-subnet enable </a:t>
            </a:r>
            <a:r>
              <a:rPr lang="en-US" sz="1400" dirty="0" smtClean="0">
                <a:latin typeface="Arial Narrow" pitchFamily="34" charset="0"/>
                <a:ea typeface="ＭＳ Ｐゴシック" pitchFamily="34" charset="-128"/>
                <a:cs typeface="Arial Narrow" pitchFamily="34" charset="0"/>
              </a:rPr>
              <a:t>(to add the entire subnet where AP is connected into ACL list)</a:t>
            </a:r>
            <a:br>
              <a:rPr lang="en-US" sz="1400" dirty="0" smtClean="0">
                <a:latin typeface="Arial Narrow" pitchFamily="34" charset="0"/>
                <a:ea typeface="ＭＳ Ｐゴシック" pitchFamily="34" charset="-128"/>
                <a:cs typeface="Arial Narrow" pitchFamily="34" charset="0"/>
              </a:rPr>
            </a:br>
            <a:r>
              <a:rPr lang="en-US" sz="1400" dirty="0" smtClean="0">
                <a:latin typeface="Arial Narrow" pitchFamily="34" charset="0"/>
                <a:ea typeface="ＭＳ Ｐゴシック" pitchFamily="34" charset="-128"/>
                <a:cs typeface="Arial Narrow" pitchFamily="34" charset="0"/>
              </a:rPr>
              <a:t>           </a:t>
            </a:r>
            <a:r>
              <a:rPr lang="en-US" sz="1400" dirty="0" smtClean="0">
                <a:solidFill>
                  <a:srgbClr val="FF0000"/>
                </a:solidFill>
                <a:latin typeface="Arial Narrow" pitchFamily="34" charset="0"/>
                <a:ea typeface="ＭＳ Ｐゴシック" pitchFamily="34" charset="-128"/>
                <a:cs typeface="Arial Narrow" pitchFamily="34" charset="0"/>
              </a:rPr>
              <a:t> </a:t>
            </a:r>
            <a:r>
              <a:rPr lang="en-US" sz="1400" dirty="0" err="1" smtClean="0">
                <a:solidFill>
                  <a:srgbClr val="FF0000"/>
                </a:solidFill>
                <a:latin typeface="Arial Narrow" pitchFamily="34" charset="0"/>
                <a:ea typeface="ＭＳ Ｐゴシック" pitchFamily="34" charset="-128"/>
                <a:cs typeface="Arial Narrow" pitchFamily="34" charset="0"/>
              </a:rPr>
              <a:t>config</a:t>
            </a:r>
            <a:r>
              <a:rPr lang="en-US" sz="1400" dirty="0" smtClean="0">
                <a:solidFill>
                  <a:srgbClr val="FF0000"/>
                </a:solidFill>
                <a:latin typeface="Arial Narrow" pitchFamily="34" charset="0"/>
                <a:ea typeface="ＭＳ Ｐゴシック" pitchFamily="34" charset="-128"/>
                <a:cs typeface="Arial Narrow" pitchFamily="34" charset="0"/>
              </a:rPr>
              <a:t> split-tunneling-</a:t>
            </a:r>
            <a:r>
              <a:rPr lang="en-US" sz="1400" dirty="0" err="1" smtClean="0">
                <a:solidFill>
                  <a:srgbClr val="FF0000"/>
                </a:solidFill>
                <a:latin typeface="Arial Narrow" pitchFamily="34" charset="0"/>
                <a:ea typeface="ＭＳ Ｐゴシック" pitchFamily="34" charset="-128"/>
                <a:cs typeface="Arial Narrow" pitchFamily="34" charset="0"/>
              </a:rPr>
              <a:t>acl</a:t>
            </a:r>
            <a:r>
              <a:rPr lang="en-US" sz="1400" dirty="0" smtClean="0">
                <a:latin typeface="Arial Narrow" pitchFamily="34" charset="0"/>
                <a:ea typeface="ＭＳ Ｐゴシック" pitchFamily="34" charset="-128"/>
                <a:cs typeface="Arial Narrow" pitchFamily="34" charset="0"/>
              </a:rPr>
              <a:t/>
            </a:r>
            <a:br>
              <a:rPr lang="en-US" sz="1400" dirty="0" smtClean="0">
                <a:latin typeface="Arial Narrow" pitchFamily="34" charset="0"/>
                <a:ea typeface="ＭＳ Ｐゴシック" pitchFamily="34" charset="-128"/>
                <a:cs typeface="Arial Narrow" pitchFamily="34" charset="0"/>
              </a:rPr>
            </a:br>
            <a:r>
              <a:rPr lang="en-US" sz="1400" dirty="0" smtClean="0">
                <a:latin typeface="Arial Narrow" pitchFamily="34" charset="0"/>
                <a:ea typeface="ＭＳ Ｐゴシック" pitchFamily="34" charset="-128"/>
                <a:cs typeface="Arial Narrow" pitchFamily="34" charset="0"/>
              </a:rPr>
              <a:t>                edit 1</a:t>
            </a:r>
            <a:br>
              <a:rPr lang="en-US" sz="1400" dirty="0" smtClean="0">
                <a:latin typeface="Arial Narrow" pitchFamily="34" charset="0"/>
                <a:ea typeface="ＭＳ Ｐゴシック" pitchFamily="34" charset="-128"/>
                <a:cs typeface="Arial Narrow" pitchFamily="34" charset="0"/>
              </a:rPr>
            </a:br>
            <a:r>
              <a:rPr lang="en-US" sz="1400" dirty="0" smtClean="0">
                <a:latin typeface="Arial Narrow" pitchFamily="34" charset="0"/>
                <a:ea typeface="ＭＳ Ｐゴシック" pitchFamily="34" charset="-128"/>
                <a:cs typeface="Arial Narrow" pitchFamily="34" charset="0"/>
              </a:rPr>
              <a:t>                    set </a:t>
            </a:r>
            <a:r>
              <a:rPr lang="en-US" sz="1400" dirty="0" err="1" smtClean="0">
                <a:latin typeface="Arial Narrow" pitchFamily="34" charset="0"/>
                <a:ea typeface="ＭＳ Ｐゴシック" pitchFamily="34" charset="-128"/>
                <a:cs typeface="Arial Narrow" pitchFamily="34" charset="0"/>
              </a:rPr>
              <a:t>dest-ip</a:t>
            </a:r>
            <a:r>
              <a:rPr lang="en-US" sz="1400" dirty="0" smtClean="0">
                <a:latin typeface="Arial Narrow" pitchFamily="34" charset="0"/>
                <a:ea typeface="ＭＳ Ｐゴシック" pitchFamily="34" charset="-128"/>
                <a:cs typeface="Arial Narrow" pitchFamily="34" charset="0"/>
              </a:rPr>
              <a:t> 1.1.1.0 255.255.255.0</a:t>
            </a:r>
            <a:r>
              <a:rPr lang="en-US" sz="1400" dirty="0" smtClean="0"/>
              <a:t>.</a:t>
            </a:r>
            <a:endParaRPr lang="en-US" sz="1400" dirty="0" smtClean="0">
              <a:latin typeface="Arial Narrow" pitchFamily="34" charset="0"/>
              <a:ea typeface="ＭＳ Ｐゴシック" pitchFamily="34" charset="-128"/>
              <a:cs typeface="Arial Narrow" pitchFamily="34" charset="0"/>
            </a:endParaRPr>
          </a:p>
        </p:txBody>
      </p:sp>
      <p:sp>
        <p:nvSpPr>
          <p:cNvPr id="2050" name="AutoShape 2" descr="imap://emouque@mail.fortinet.com:993/fetch%3EUID%3E/Sent%3E2018?part=1.2.2&amp;filename=cjccfgia.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imap://emouque@mail.fortinet.com:993/fetch%3EUID%3E/Sent%3E2018?part=1.2.2&amp;filename=cjccfgia.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grpSp>
        <p:nvGrpSpPr>
          <p:cNvPr id="2" name="Group 10"/>
          <p:cNvGrpSpPr/>
          <p:nvPr/>
        </p:nvGrpSpPr>
        <p:grpSpPr>
          <a:xfrm>
            <a:off x="4172755" y="2485623"/>
            <a:ext cx="4380290" cy="2203160"/>
            <a:chOff x="4658792" y="1493950"/>
            <a:chExt cx="6418513" cy="3194833"/>
          </a:xfrm>
        </p:grpSpPr>
        <p:pic>
          <p:nvPicPr>
            <p:cNvPr id="111620" name="Picture 4"/>
            <p:cNvPicPr>
              <a:picLocks noChangeAspect="1" noChangeArrowheads="1"/>
            </p:cNvPicPr>
            <p:nvPr/>
          </p:nvPicPr>
          <p:blipFill>
            <a:blip r:embed="rId3"/>
            <a:srcRect/>
            <a:stretch>
              <a:fillRect/>
            </a:stretch>
          </p:blipFill>
          <p:spPr bwMode="auto">
            <a:xfrm>
              <a:off x="4658792" y="1493950"/>
              <a:ext cx="6418513" cy="3194833"/>
            </a:xfrm>
            <a:prstGeom prst="rect">
              <a:avLst/>
            </a:prstGeom>
            <a:noFill/>
            <a:ln w="9525">
              <a:noFill/>
              <a:miter lim="800000"/>
              <a:headEnd/>
              <a:tailEnd/>
            </a:ln>
          </p:spPr>
        </p:pic>
        <p:pic>
          <p:nvPicPr>
            <p:cNvPr id="8" name="Picture 7"/>
            <p:cNvPicPr>
              <a:picLocks noChangeAspect="1"/>
            </p:cNvPicPr>
            <p:nvPr/>
          </p:nvPicPr>
          <p:blipFill rotWithShape="1">
            <a:blip r:embed="rId4"/>
            <a:srcRect b="54502"/>
            <a:stretch/>
          </p:blipFill>
          <p:spPr>
            <a:xfrm>
              <a:off x="5810915" y="2137893"/>
              <a:ext cx="974446" cy="734096"/>
            </a:xfrm>
            <a:prstGeom prst="rect">
              <a:avLst/>
            </a:prstGeom>
          </p:spPr>
        </p:pic>
      </p:grpSp>
    </p:spTree>
    <p:extLst>
      <p:ext uri="{BB962C8B-B14F-4D97-AF65-F5344CB8AC3E}">
        <p14:creationId xmlns:p14="http://schemas.microsoft.com/office/powerpoint/2010/main" val="3774965500"/>
      </p:ext>
    </p:extLst>
  </p:cSld>
  <p:clrMapOvr>
    <a:masterClrMapping/>
  </p:clrMapOvr>
  <p:transition>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Split Tunnel in the remote FAPs</a:t>
            </a:r>
            <a:endParaRPr lang="en-US" dirty="0">
              <a:solidFill>
                <a:schemeClr val="tx1"/>
              </a:solidFill>
            </a:endParaRPr>
          </a:p>
        </p:txBody>
      </p:sp>
      <p:sp>
        <p:nvSpPr>
          <p:cNvPr id="3" name="Text Placeholder 2"/>
          <p:cNvSpPr>
            <a:spLocks noGrp="1"/>
          </p:cNvSpPr>
          <p:nvPr>
            <p:ph type="body" sz="quarter" idx="11"/>
          </p:nvPr>
        </p:nvSpPr>
        <p:spPr/>
        <p:txBody>
          <a:bodyPr/>
          <a:lstStyle/>
          <a:p>
            <a:r>
              <a:rPr lang="en-US" sz="1800" dirty="0" smtClean="0"/>
              <a:t>Note:</a:t>
            </a:r>
            <a:r>
              <a:rPr lang="en-US" dirty="0" smtClean="0"/>
              <a:t> </a:t>
            </a:r>
            <a:r>
              <a:rPr lang="en-US" sz="1400" dirty="0" smtClean="0"/>
              <a:t>set </a:t>
            </a:r>
            <a:r>
              <a:rPr lang="en-US" sz="1400" dirty="0" err="1" smtClean="0"/>
              <a:t>gui</a:t>
            </a:r>
            <a:r>
              <a:rPr lang="en-US" sz="1400" dirty="0" smtClean="0"/>
              <a:t>-</a:t>
            </a:r>
            <a:r>
              <a:rPr lang="en-US" sz="1400" dirty="0" err="1" smtClean="0"/>
              <a:t>fortiap</a:t>
            </a:r>
            <a:r>
              <a:rPr lang="en-US" sz="1400" dirty="0" smtClean="0"/>
              <a:t>-split-tunneling enable</a:t>
            </a:r>
            <a:endParaRPr lang="en-US" sz="1400" dirty="0"/>
          </a:p>
        </p:txBody>
      </p:sp>
      <p:pic>
        <p:nvPicPr>
          <p:cNvPr id="7170" name="Picture 2"/>
          <p:cNvPicPr>
            <a:picLocks noChangeAspect="1" noChangeArrowheads="1"/>
          </p:cNvPicPr>
          <p:nvPr/>
        </p:nvPicPr>
        <p:blipFill>
          <a:blip r:embed="rId3"/>
          <a:srcRect/>
          <a:stretch>
            <a:fillRect/>
          </a:stretch>
        </p:blipFill>
        <p:spPr bwMode="auto">
          <a:xfrm>
            <a:off x="3881888" y="1174805"/>
            <a:ext cx="4764028" cy="2709867"/>
          </a:xfrm>
          <a:prstGeom prst="rect">
            <a:avLst/>
          </a:prstGeom>
          <a:noFill/>
          <a:ln w="9525">
            <a:noFill/>
            <a:miter lim="800000"/>
            <a:headEnd/>
            <a:tailEnd/>
          </a:ln>
        </p:spPr>
      </p:pic>
      <p:pic>
        <p:nvPicPr>
          <p:cNvPr id="7171" name="Picture 3"/>
          <p:cNvPicPr>
            <a:picLocks noChangeAspect="1" noChangeArrowheads="1"/>
          </p:cNvPicPr>
          <p:nvPr/>
        </p:nvPicPr>
        <p:blipFill>
          <a:blip r:embed="rId4"/>
          <a:srcRect/>
          <a:stretch>
            <a:fillRect/>
          </a:stretch>
        </p:blipFill>
        <p:spPr bwMode="auto">
          <a:xfrm>
            <a:off x="1078301" y="4024301"/>
            <a:ext cx="6292341" cy="2038542"/>
          </a:xfrm>
          <a:prstGeom prst="rect">
            <a:avLst/>
          </a:prstGeom>
          <a:noFill/>
          <a:ln w="9525">
            <a:noFill/>
            <a:miter lim="800000"/>
            <a:headEnd/>
            <a:tailEnd/>
          </a:ln>
        </p:spPr>
      </p:pic>
      <p:cxnSp>
        <p:nvCxnSpPr>
          <p:cNvPr id="6" name="Straight Arrow Connector 5"/>
          <p:cNvCxnSpPr/>
          <p:nvPr/>
        </p:nvCxnSpPr>
        <p:spPr bwMode="auto">
          <a:xfrm flipH="1">
            <a:off x="6987400" y="3615397"/>
            <a:ext cx="301921" cy="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cxnSp>
        <p:nvCxnSpPr>
          <p:cNvPr id="10" name="Straight Arrow Connector 9"/>
          <p:cNvCxnSpPr/>
          <p:nvPr/>
        </p:nvCxnSpPr>
        <p:spPr bwMode="auto">
          <a:xfrm flipH="1">
            <a:off x="5736570" y="4900732"/>
            <a:ext cx="301921" cy="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227978883"/>
      </p:ext>
    </p:extLst>
  </p:cSld>
  <p:clrMapOvr>
    <a:masterClrMapping/>
  </p:clrMapOvr>
  <p:transition>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Automatic AP configuration</a:t>
            </a:r>
            <a:endParaRPr lang="en-US" dirty="0">
              <a:solidFill>
                <a:schemeClr val="tx1"/>
              </a:solidFill>
            </a:endParaRPr>
          </a:p>
        </p:txBody>
      </p:sp>
      <p:sp>
        <p:nvSpPr>
          <p:cNvPr id="3" name="Text Placeholder 2"/>
          <p:cNvSpPr>
            <a:spLocks noGrp="1"/>
          </p:cNvSpPr>
          <p:nvPr>
            <p:ph type="body" sz="quarter" idx="11"/>
          </p:nvPr>
        </p:nvSpPr>
        <p:spPr>
          <a:xfrm>
            <a:off x="457200" y="1269470"/>
            <a:ext cx="8229600" cy="490319"/>
          </a:xfrm>
        </p:spPr>
        <p:txBody>
          <a:bodyPr/>
          <a:lstStyle/>
          <a:p>
            <a:pPr lvl="0"/>
            <a:r>
              <a:rPr lang="en-US" dirty="0" smtClean="0"/>
              <a:t>Automatic AP configuration disappears and it needs an AP profile now</a:t>
            </a:r>
          </a:p>
          <a:p>
            <a:endParaRPr lang="en-US" dirty="0"/>
          </a:p>
        </p:txBody>
      </p:sp>
      <p:pic>
        <p:nvPicPr>
          <p:cNvPr id="8194" name="Picture 2"/>
          <p:cNvPicPr>
            <a:picLocks noChangeAspect="1" noChangeArrowheads="1"/>
          </p:cNvPicPr>
          <p:nvPr/>
        </p:nvPicPr>
        <p:blipFill>
          <a:blip r:embed="rId3"/>
          <a:srcRect/>
          <a:stretch>
            <a:fillRect/>
          </a:stretch>
        </p:blipFill>
        <p:spPr bwMode="auto">
          <a:xfrm>
            <a:off x="4502989" y="2113506"/>
            <a:ext cx="4641011" cy="2327841"/>
          </a:xfrm>
          <a:prstGeom prst="rect">
            <a:avLst/>
          </a:prstGeom>
          <a:noFill/>
          <a:ln w="9525">
            <a:noFill/>
            <a:miter lim="800000"/>
            <a:headEnd/>
            <a:tailEnd/>
          </a:ln>
        </p:spPr>
      </p:pic>
      <p:pic>
        <p:nvPicPr>
          <p:cNvPr id="8195" name="Picture 3"/>
          <p:cNvPicPr>
            <a:picLocks noChangeAspect="1" noChangeArrowheads="1"/>
          </p:cNvPicPr>
          <p:nvPr/>
        </p:nvPicPr>
        <p:blipFill>
          <a:blip r:embed="rId4"/>
          <a:srcRect/>
          <a:stretch>
            <a:fillRect/>
          </a:stretch>
        </p:blipFill>
        <p:spPr bwMode="auto">
          <a:xfrm>
            <a:off x="1" y="2130763"/>
            <a:ext cx="4299372" cy="2058927"/>
          </a:xfrm>
          <a:prstGeom prst="rect">
            <a:avLst/>
          </a:prstGeom>
          <a:noFill/>
          <a:ln w="9525">
            <a:noFill/>
            <a:miter lim="800000"/>
            <a:headEnd/>
            <a:tailEnd/>
          </a:ln>
        </p:spPr>
      </p:pic>
      <p:sp>
        <p:nvSpPr>
          <p:cNvPr id="7" name="TextBox 6"/>
          <p:cNvSpPr txBox="1"/>
          <p:nvPr/>
        </p:nvSpPr>
        <p:spPr>
          <a:xfrm>
            <a:off x="1923690" y="1716679"/>
            <a:ext cx="433132" cy="307777"/>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en-US" sz="1400" b="1" dirty="0" smtClean="0">
                <a:solidFill>
                  <a:schemeClr val="accent1">
                    <a:lumMod val="50000"/>
                  </a:schemeClr>
                </a:solidFill>
                <a:latin typeface="Helvetica 55 Roman"/>
                <a:cs typeface="Helvetica 55 Roman"/>
              </a:rPr>
              <a:t>5.0</a:t>
            </a:r>
          </a:p>
        </p:txBody>
      </p:sp>
      <p:sp>
        <p:nvSpPr>
          <p:cNvPr id="8" name="TextBox 7"/>
          <p:cNvSpPr txBox="1"/>
          <p:nvPr/>
        </p:nvSpPr>
        <p:spPr>
          <a:xfrm>
            <a:off x="6547448" y="1716679"/>
            <a:ext cx="433132" cy="307777"/>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en-US" sz="1400" b="1" dirty="0" smtClean="0">
                <a:solidFill>
                  <a:schemeClr val="accent1">
                    <a:lumMod val="50000"/>
                  </a:schemeClr>
                </a:solidFill>
                <a:latin typeface="Helvetica 55 Roman"/>
                <a:cs typeface="Helvetica 55 Roman"/>
              </a:rPr>
              <a:t>5.2</a:t>
            </a:r>
          </a:p>
        </p:txBody>
      </p:sp>
      <p:sp>
        <p:nvSpPr>
          <p:cNvPr id="9" name="Text Placeholder 2"/>
          <p:cNvSpPr txBox="1">
            <a:spLocks/>
          </p:cNvSpPr>
          <p:nvPr/>
        </p:nvSpPr>
        <p:spPr>
          <a:xfrm>
            <a:off x="474453" y="4340474"/>
            <a:ext cx="8229600" cy="490319"/>
          </a:xfrm>
          <a:prstGeom prst="rect">
            <a:avLst/>
          </a:prstGeom>
        </p:spPr>
        <p:txBody>
          <a:bodyPr/>
          <a:lstStyle/>
          <a:p>
            <a:pPr marL="173038" marR="0" lvl="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a:pPr>
            <a:r>
              <a:rPr kumimoji="0" lang="en-US" sz="2400" b="0" i="0" u="none" strike="noStrike" kern="0" cap="none" spc="0" normalizeH="0" baseline="0" noProof="0" dirty="0" smtClean="0">
                <a:ln>
                  <a:noFill/>
                </a:ln>
                <a:solidFill>
                  <a:srgbClr val="1B232A"/>
                </a:solidFill>
                <a:effectLst/>
                <a:uLnTx/>
                <a:uFillTx/>
                <a:latin typeface="Arial Narrow"/>
                <a:ea typeface="+mn-ea"/>
                <a:cs typeface="Arial Narrow"/>
              </a:rPr>
              <a:t>Option</a:t>
            </a:r>
            <a:r>
              <a:rPr kumimoji="0" lang="en-US" sz="2400" b="0" i="0" u="none" strike="noStrike" kern="0" cap="none" spc="0" normalizeH="0" noProof="0" dirty="0" smtClean="0">
                <a:ln>
                  <a:noFill/>
                </a:ln>
                <a:solidFill>
                  <a:srgbClr val="1B232A"/>
                </a:solidFill>
                <a:effectLst/>
                <a:uLnTx/>
                <a:uFillTx/>
                <a:latin typeface="Arial Narrow"/>
                <a:ea typeface="+mn-ea"/>
                <a:cs typeface="Arial Narrow"/>
              </a:rPr>
              <a:t> to Override parameters from the AP profile</a:t>
            </a:r>
            <a:endParaRPr kumimoji="0" lang="en-US" sz="2400" b="0" i="0" u="none" strike="noStrike" kern="0" cap="none" spc="0" normalizeH="0" baseline="0" noProof="0" dirty="0" smtClean="0">
              <a:ln>
                <a:noFill/>
              </a:ln>
              <a:solidFill>
                <a:srgbClr val="1B232A"/>
              </a:solidFill>
              <a:effectLst/>
              <a:uLnTx/>
              <a:uFillTx/>
              <a:latin typeface="Arial Narrow"/>
              <a:ea typeface="+mn-ea"/>
              <a:cs typeface="Arial Narrow"/>
            </a:endParaRPr>
          </a:p>
          <a:p>
            <a:pPr marL="173038" marR="0" lvl="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a:pPr>
            <a:endParaRPr kumimoji="0" lang="en-US" sz="2400" b="0" i="0" u="none" strike="noStrike" kern="0" cap="none" spc="0" normalizeH="0" baseline="0" noProof="0" dirty="0">
              <a:ln>
                <a:noFill/>
              </a:ln>
              <a:solidFill>
                <a:srgbClr val="1B232A"/>
              </a:solidFill>
              <a:effectLst/>
              <a:uLnTx/>
              <a:uFillTx/>
              <a:latin typeface="Arial Narrow"/>
              <a:ea typeface="+mn-ea"/>
              <a:cs typeface="Arial Narrow"/>
            </a:endParaRPr>
          </a:p>
        </p:txBody>
      </p:sp>
      <p:pic>
        <p:nvPicPr>
          <p:cNvPr id="8196" name="Picture 4"/>
          <p:cNvPicPr>
            <a:picLocks noChangeAspect="1" noChangeArrowheads="1"/>
          </p:cNvPicPr>
          <p:nvPr/>
        </p:nvPicPr>
        <p:blipFill>
          <a:blip r:embed="rId5"/>
          <a:srcRect/>
          <a:stretch>
            <a:fillRect/>
          </a:stretch>
        </p:blipFill>
        <p:spPr bwMode="auto">
          <a:xfrm>
            <a:off x="1984075" y="4786160"/>
            <a:ext cx="4118125" cy="1841353"/>
          </a:xfrm>
          <a:prstGeom prst="rect">
            <a:avLst/>
          </a:prstGeom>
          <a:noFill/>
          <a:ln w="9525">
            <a:noFill/>
            <a:miter lim="800000"/>
            <a:headEnd/>
            <a:tailEnd/>
          </a:ln>
        </p:spPr>
      </p:pic>
      <p:cxnSp>
        <p:nvCxnSpPr>
          <p:cNvPr id="11" name="Straight Arrow Connector 10"/>
          <p:cNvCxnSpPr/>
          <p:nvPr/>
        </p:nvCxnSpPr>
        <p:spPr bwMode="auto">
          <a:xfrm flipH="1">
            <a:off x="5615800" y="4848974"/>
            <a:ext cx="301921" cy="0"/>
          </a:xfrm>
          <a:prstGeom prst="straightConnector1">
            <a:avLst/>
          </a:prstGeom>
          <a:ln>
            <a:headEnd type="none" w="med" len="med"/>
            <a:tailEnd type="arrow"/>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433491249"/>
      </p:ext>
    </p:extLst>
  </p:cSld>
  <p:clrMapOvr>
    <a:masterClrMapping/>
  </p:clrMapOvr>
  <p:transition>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FOS 5.2.1 new Wireless Features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112583176"/>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FOS 5.2.1 and above updates</a:t>
            </a:r>
            <a:endParaRPr lang="fr-FR" dirty="0"/>
          </a:p>
        </p:txBody>
      </p:sp>
      <p:sp>
        <p:nvSpPr>
          <p:cNvPr id="3" name="Espace réservé du texte 2"/>
          <p:cNvSpPr>
            <a:spLocks noGrp="1"/>
          </p:cNvSpPr>
          <p:nvPr>
            <p:ph type="body" sz="quarter" idx="11"/>
          </p:nvPr>
        </p:nvSpPr>
        <p:spPr>
          <a:xfrm>
            <a:off x="129540" y="976312"/>
            <a:ext cx="8793480" cy="4676775"/>
          </a:xfrm>
        </p:spPr>
        <p:txBody>
          <a:bodyPr>
            <a:normAutofit/>
          </a:bodyPr>
          <a:lstStyle/>
          <a:p>
            <a:r>
              <a:rPr lang="fr-FR" dirty="0" smtClean="0"/>
              <a:t>New </a:t>
            </a:r>
            <a:r>
              <a:rPr lang="fr-FR" dirty="0" err="1" smtClean="0"/>
              <a:t>features</a:t>
            </a:r>
            <a:r>
              <a:rPr lang="fr-FR" dirty="0" smtClean="0"/>
              <a:t> </a:t>
            </a:r>
            <a:r>
              <a:rPr lang="fr-FR" dirty="0" err="1" smtClean="0"/>
              <a:t>introduced</a:t>
            </a:r>
            <a:r>
              <a:rPr lang="fr-FR" dirty="0" smtClean="0"/>
              <a:t> in FOS 5.2.1</a:t>
            </a:r>
          </a:p>
          <a:p>
            <a:pPr lvl="1"/>
            <a:r>
              <a:rPr lang="fr-FR" dirty="0" err="1" smtClean="0"/>
              <a:t>Better</a:t>
            </a:r>
            <a:r>
              <a:rPr lang="fr-FR" dirty="0" smtClean="0"/>
              <a:t> handling of the probe </a:t>
            </a:r>
            <a:r>
              <a:rPr lang="fr-FR" dirty="0" err="1" smtClean="0"/>
              <a:t>requests</a:t>
            </a:r>
            <a:r>
              <a:rPr lang="fr-FR" dirty="0" smtClean="0"/>
              <a:t> (</a:t>
            </a:r>
            <a:r>
              <a:rPr lang="fr-FR" dirty="0" err="1" smtClean="0"/>
              <a:t>useful</a:t>
            </a:r>
            <a:r>
              <a:rPr lang="fr-FR" dirty="0" smtClean="0"/>
              <a:t> for high </a:t>
            </a:r>
            <a:r>
              <a:rPr lang="fr-FR" dirty="0" err="1" smtClean="0"/>
              <a:t>density</a:t>
            </a:r>
            <a:r>
              <a:rPr lang="fr-FR" dirty="0" smtClean="0"/>
              <a:t> </a:t>
            </a:r>
            <a:r>
              <a:rPr lang="fr-FR" dirty="0" err="1" smtClean="0"/>
              <a:t>environnment</a:t>
            </a:r>
            <a:r>
              <a:rPr lang="fr-FR" dirty="0" smtClean="0"/>
              <a:t>)</a:t>
            </a:r>
          </a:p>
          <a:p>
            <a:pPr lvl="1"/>
            <a:r>
              <a:rPr lang="fr-FR" dirty="0" smtClean="0"/>
              <a:t>Broadcast suppression/</a:t>
            </a:r>
            <a:r>
              <a:rPr lang="fr-FR" dirty="0" err="1" smtClean="0"/>
              <a:t>optimization</a:t>
            </a:r>
            <a:r>
              <a:rPr lang="fr-FR" dirty="0" smtClean="0"/>
              <a:t> in Tunnel mode</a:t>
            </a:r>
          </a:p>
          <a:p>
            <a:pPr lvl="1"/>
            <a:r>
              <a:rPr lang="en-US" dirty="0" err="1" smtClean="0"/>
              <a:t>Ekahau</a:t>
            </a:r>
            <a:r>
              <a:rPr lang="fr-FR" dirty="0" smtClean="0"/>
              <a:t> </a:t>
            </a:r>
            <a:r>
              <a:rPr lang="fr-FR" dirty="0"/>
              <a:t>RTLS </a:t>
            </a:r>
            <a:r>
              <a:rPr lang="fr-FR" dirty="0" err="1"/>
              <a:t>Blink</a:t>
            </a:r>
            <a:r>
              <a:rPr lang="fr-FR" dirty="0"/>
              <a:t> </a:t>
            </a:r>
            <a:r>
              <a:rPr lang="fr-FR" dirty="0" err="1"/>
              <a:t>protocol</a:t>
            </a:r>
            <a:r>
              <a:rPr lang="fr-FR" dirty="0"/>
              <a:t> support (Passive tag</a:t>
            </a:r>
            <a:r>
              <a:rPr lang="fr-FR" dirty="0" smtClean="0"/>
              <a:t>)</a:t>
            </a:r>
          </a:p>
          <a:p>
            <a:r>
              <a:rPr lang="fr-FR" dirty="0"/>
              <a:t>New </a:t>
            </a:r>
            <a:r>
              <a:rPr lang="fr-FR" dirty="0" err="1"/>
              <a:t>features</a:t>
            </a:r>
            <a:r>
              <a:rPr lang="fr-FR" dirty="0"/>
              <a:t> </a:t>
            </a:r>
            <a:r>
              <a:rPr lang="fr-FR" dirty="0" err="1"/>
              <a:t>introduced</a:t>
            </a:r>
            <a:r>
              <a:rPr lang="fr-FR" dirty="0"/>
              <a:t> in FOS </a:t>
            </a:r>
            <a:r>
              <a:rPr lang="fr-FR" dirty="0" smtClean="0"/>
              <a:t>5.2.2</a:t>
            </a:r>
            <a:endParaRPr lang="fr-FR" dirty="0"/>
          </a:p>
          <a:p>
            <a:pPr lvl="1"/>
            <a:r>
              <a:rPr lang="fr-FR" dirty="0" smtClean="0"/>
              <a:t>Broadcast </a:t>
            </a:r>
            <a:r>
              <a:rPr lang="fr-FR" dirty="0"/>
              <a:t>suppression/</a:t>
            </a:r>
            <a:r>
              <a:rPr lang="fr-FR" dirty="0" err="1"/>
              <a:t>optimization</a:t>
            </a:r>
            <a:r>
              <a:rPr lang="fr-FR" dirty="0"/>
              <a:t> in </a:t>
            </a:r>
            <a:r>
              <a:rPr lang="fr-FR" dirty="0" smtClean="0"/>
              <a:t>bridge mode</a:t>
            </a:r>
            <a:endParaRPr lang="fr-FR" dirty="0"/>
          </a:p>
          <a:p>
            <a:pPr lvl="1"/>
            <a:r>
              <a:rPr lang="en-US" dirty="0" err="1" smtClean="0"/>
              <a:t>FortiCloud</a:t>
            </a:r>
            <a:r>
              <a:rPr lang="en-US" dirty="0" smtClean="0"/>
              <a:t> AP support</a:t>
            </a:r>
            <a:endParaRPr lang="fr-FR" dirty="0" smtClean="0"/>
          </a:p>
          <a:p>
            <a:r>
              <a:rPr lang="fr-FR" dirty="0" smtClean="0"/>
              <a:t>FAP-221C &amp; FAP-320C are </a:t>
            </a:r>
            <a:r>
              <a:rPr lang="fr-FR" dirty="0" err="1" smtClean="0"/>
              <a:t>both</a:t>
            </a:r>
            <a:r>
              <a:rPr lang="fr-FR" dirty="0" smtClean="0"/>
              <a:t> </a:t>
            </a:r>
            <a:r>
              <a:rPr lang="fr-FR" dirty="0" err="1" smtClean="0"/>
              <a:t>WiFi</a:t>
            </a:r>
            <a:r>
              <a:rPr lang="fr-FR" dirty="0" smtClean="0"/>
              <a:t> Alliance </a:t>
            </a:r>
            <a:r>
              <a:rPr lang="fr-FR" dirty="0" err="1" smtClean="0"/>
              <a:t>certified</a:t>
            </a:r>
            <a:endParaRPr lang="fr-FR" dirty="0" smtClean="0"/>
          </a:p>
          <a:p>
            <a:pPr lvl="1"/>
            <a:endParaRPr lang="en-US" dirty="0" smtClean="0"/>
          </a:p>
          <a:p>
            <a:pPr lvl="1"/>
            <a:endParaRPr lang="fr-FR" dirty="0" smtClean="0"/>
          </a:p>
          <a:p>
            <a:pPr>
              <a:buNone/>
            </a:pPr>
            <a:endParaRPr lang="fr-FR" dirty="0" smtClean="0"/>
          </a:p>
          <a:p>
            <a:pPr lvl="1"/>
            <a:endParaRPr lang="fr-FR" dirty="0"/>
          </a:p>
          <a:p>
            <a:endParaRPr lang="fr-FR"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6119" y="4053840"/>
            <a:ext cx="2433473" cy="2238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7133691"/>
      </p:ext>
    </p:extLst>
  </p:cSld>
  <p:clrMapOvr>
    <a:masterClrMapping/>
  </p:clrMapOvr>
  <p:transition>
    <p:wipe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Probe Request management</a:t>
            </a:r>
            <a:endParaRPr lang="en-US" b="0" i="0" dirty="0"/>
          </a:p>
        </p:txBody>
      </p:sp>
      <p:sp>
        <p:nvSpPr>
          <p:cNvPr id="3" name="Content Placeholder 2"/>
          <p:cNvSpPr>
            <a:spLocks noGrp="1"/>
          </p:cNvSpPr>
          <p:nvPr>
            <p:ph sz="half" idx="1"/>
          </p:nvPr>
        </p:nvSpPr>
        <p:spPr>
          <a:xfrm>
            <a:off x="381000" y="1295400"/>
            <a:ext cx="8360665" cy="4688112"/>
          </a:xfrm>
        </p:spPr>
        <p:txBody>
          <a:bodyPr/>
          <a:lstStyle/>
          <a:p>
            <a:pPr lvl="1"/>
            <a:endParaRPr lang="en-US" sz="1600" dirty="0" smtClean="0"/>
          </a:p>
          <a:p>
            <a:pPr lvl="1"/>
            <a:endParaRPr lang="en-US" sz="1800" dirty="0" smtClean="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6893" y="3790950"/>
            <a:ext cx="4514850" cy="232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bwMode="auto">
          <a:xfrm>
            <a:off x="4758870" y="5196296"/>
            <a:ext cx="2857665" cy="321277"/>
          </a:xfrm>
          <a:prstGeom prst="rect">
            <a:avLst/>
          </a:prstGeom>
          <a:noFill/>
          <a:ln w="2857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12" name="Content Placeholder 2"/>
          <p:cNvSpPr>
            <a:spLocks noGrp="1"/>
          </p:cNvSpPr>
          <p:nvPr>
            <p:ph sz="half" idx="1"/>
          </p:nvPr>
        </p:nvSpPr>
        <p:spPr>
          <a:xfrm>
            <a:off x="200887" y="1343890"/>
            <a:ext cx="6781803" cy="4688112"/>
          </a:xfrm>
        </p:spPr>
        <p:txBody>
          <a:bodyPr/>
          <a:lstStyle/>
          <a:p>
            <a:r>
              <a:rPr lang="en-US" sz="2000" dirty="0"/>
              <a:t>Prevent client associations with far off APs</a:t>
            </a:r>
          </a:p>
          <a:p>
            <a:r>
              <a:rPr lang="en-US" sz="2000" dirty="0" smtClean="0"/>
              <a:t>Suppress probe responses based on a RSSI threshold</a:t>
            </a:r>
          </a:p>
          <a:p>
            <a:r>
              <a:rPr lang="en-US" sz="2000" dirty="0" smtClean="0"/>
              <a:t>Lowering </a:t>
            </a:r>
            <a:r>
              <a:rPr lang="en-US" sz="2000" dirty="0"/>
              <a:t>the probe response threshold allows the APs to ignore probe requests from clients that are farther </a:t>
            </a:r>
            <a:r>
              <a:rPr lang="en-US" sz="2000" dirty="0" smtClean="0"/>
              <a:t>away.</a:t>
            </a:r>
          </a:p>
          <a:p>
            <a:pPr lvl="1"/>
            <a:r>
              <a:rPr lang="en-US" sz="1600" dirty="0" smtClean="0"/>
              <a:t>Client signal level must be lower than the configured value (default value is -80)</a:t>
            </a:r>
            <a:endParaRPr lang="en-US" sz="1600" dirty="0"/>
          </a:p>
        </p:txBody>
      </p:sp>
    </p:spTree>
    <p:extLst>
      <p:ext uri="{BB962C8B-B14F-4D97-AF65-F5344CB8AC3E}">
        <p14:creationId xmlns:p14="http://schemas.microsoft.com/office/powerpoint/2010/main" val="3482475192"/>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Typical deployments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942329256"/>
      </p:ext>
    </p:extLst>
  </p:cSld>
  <p:clrMapOvr>
    <a:masterClrMapping/>
  </p:clrMapOvr>
  <p:transition spd="slow">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Broadcast optimization for high density en</a:t>
            </a:r>
            <a:r>
              <a:rPr lang="en-US" dirty="0" smtClean="0"/>
              <a:t>vironment</a:t>
            </a:r>
            <a:endParaRPr lang="en-US" b="0" i="0" dirty="0"/>
          </a:p>
        </p:txBody>
      </p:sp>
      <p:sp>
        <p:nvSpPr>
          <p:cNvPr id="3" name="Content Placeholder 2"/>
          <p:cNvSpPr>
            <a:spLocks noGrp="1"/>
          </p:cNvSpPr>
          <p:nvPr>
            <p:ph sz="half" idx="1"/>
          </p:nvPr>
        </p:nvSpPr>
        <p:spPr>
          <a:xfrm>
            <a:off x="381000" y="1295400"/>
            <a:ext cx="8360665" cy="4688112"/>
          </a:xfrm>
        </p:spPr>
        <p:txBody>
          <a:bodyPr/>
          <a:lstStyle/>
          <a:p>
            <a:pPr lvl="1"/>
            <a:endParaRPr lang="en-US" sz="1600" dirty="0" smtClean="0"/>
          </a:p>
          <a:p>
            <a:pPr lvl="1"/>
            <a:endParaRPr lang="en-US" sz="1800" dirty="0" smtClean="0"/>
          </a:p>
        </p:txBody>
      </p:sp>
      <p:sp>
        <p:nvSpPr>
          <p:cNvPr id="12" name="Content Placeholder 2"/>
          <p:cNvSpPr>
            <a:spLocks noGrp="1"/>
          </p:cNvSpPr>
          <p:nvPr>
            <p:ph sz="half" idx="1"/>
          </p:nvPr>
        </p:nvSpPr>
        <p:spPr>
          <a:xfrm>
            <a:off x="200887" y="1343890"/>
            <a:ext cx="8408761" cy="4688112"/>
          </a:xfrm>
        </p:spPr>
        <p:txBody>
          <a:bodyPr/>
          <a:lstStyle/>
          <a:p>
            <a:r>
              <a:rPr lang="en-US" sz="2000" dirty="0" smtClean="0"/>
              <a:t>Supported in Tunnel and bridge mode</a:t>
            </a:r>
          </a:p>
          <a:p>
            <a:r>
              <a:rPr lang="en-US" sz="2000" dirty="0" smtClean="0"/>
              <a:t>Limit the volume of broadcast sent to the air”</a:t>
            </a:r>
            <a:endParaRPr lang="en-US" sz="1800" dirty="0" smtClean="0"/>
          </a:p>
          <a:p>
            <a:pPr lvl="1"/>
            <a:r>
              <a:rPr lang="en-US" sz="1800" dirty="0" smtClean="0"/>
              <a:t>Only send ARP request to the air is the </a:t>
            </a:r>
            <a:r>
              <a:rPr lang="en-US" sz="1800" dirty="0" err="1" smtClean="0"/>
              <a:t>dst</a:t>
            </a:r>
            <a:r>
              <a:rPr lang="en-US" sz="1800" dirty="0" smtClean="0"/>
              <a:t> </a:t>
            </a:r>
            <a:r>
              <a:rPr lang="en-US" sz="1800" dirty="0" err="1" smtClean="0"/>
              <a:t>ip</a:t>
            </a:r>
            <a:r>
              <a:rPr lang="en-US" sz="1800" dirty="0" smtClean="0"/>
              <a:t> is found, else drop ARP req.</a:t>
            </a:r>
          </a:p>
          <a:p>
            <a:pPr lvl="1"/>
            <a:r>
              <a:rPr lang="en-US" sz="1800" dirty="0"/>
              <a:t>In tunnel mode only, </a:t>
            </a:r>
            <a:r>
              <a:rPr lang="en-US" sz="1800" dirty="0" smtClean="0"/>
              <a:t>FGT implements a proxy ARP functionality to not forward broadcast ARP </a:t>
            </a:r>
            <a:r>
              <a:rPr lang="en-US" sz="1800" dirty="0"/>
              <a:t>request to </a:t>
            </a:r>
            <a:r>
              <a:rPr lang="en-US" sz="1800" dirty="0" smtClean="0"/>
              <a:t>FAPs (if client MAC available in “get sys </a:t>
            </a:r>
            <a:r>
              <a:rPr lang="en-US" sz="1800" dirty="0" err="1" smtClean="0"/>
              <a:t>arp</a:t>
            </a:r>
            <a:r>
              <a:rPr lang="en-US" sz="1800" dirty="0" smtClean="0"/>
              <a:t>”) </a:t>
            </a:r>
            <a:r>
              <a:rPr lang="en-US" sz="1800" dirty="0"/>
              <a:t>which have </a:t>
            </a:r>
            <a:r>
              <a:rPr lang="en-US" sz="1800" dirty="0" smtClean="0"/>
              <a:t>the same </a:t>
            </a:r>
            <a:r>
              <a:rPr lang="en-US" sz="1800" dirty="0"/>
              <a:t>SSID </a:t>
            </a:r>
            <a:r>
              <a:rPr lang="en-US" sz="1800" dirty="0" smtClean="0"/>
              <a:t>configured.</a:t>
            </a:r>
          </a:p>
          <a:p>
            <a:pPr lvl="2"/>
            <a:r>
              <a:rPr lang="en-US" sz="1600" dirty="0" smtClean="0"/>
              <a:t>FGT builds </a:t>
            </a:r>
            <a:r>
              <a:rPr lang="en-US" sz="1600" dirty="0"/>
              <a:t>an unicast </a:t>
            </a:r>
            <a:r>
              <a:rPr lang="en-US" sz="1600" dirty="0" err="1"/>
              <a:t>arp</a:t>
            </a:r>
            <a:r>
              <a:rPr lang="en-US" sz="1600" dirty="0"/>
              <a:t> reply and send it back to the </a:t>
            </a:r>
            <a:r>
              <a:rPr lang="en-US" sz="1600" dirty="0" smtClean="0"/>
              <a:t>client</a:t>
            </a:r>
            <a:r>
              <a:rPr lang="en-US" sz="1600" dirty="0"/>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7273" y="4006215"/>
            <a:ext cx="7572375"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4563588"/>
      </p:ext>
    </p:extLst>
  </p:cSld>
  <p:clrMapOvr>
    <a:masterClrMapping/>
  </p:clrMapOvr>
  <p:transition spd="slow">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2684" y="2947036"/>
            <a:ext cx="4782675" cy="3068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b="0" i="0" dirty="0" err="1" smtClean="0"/>
              <a:t>Ekahau</a:t>
            </a:r>
            <a:r>
              <a:rPr lang="en-US" b="0" i="0" dirty="0" smtClean="0"/>
              <a:t> RTLS system</a:t>
            </a:r>
            <a:endParaRPr lang="en-US" b="0" i="0" dirty="0"/>
          </a:p>
        </p:txBody>
      </p:sp>
      <p:sp>
        <p:nvSpPr>
          <p:cNvPr id="3" name="Content Placeholder 2"/>
          <p:cNvSpPr>
            <a:spLocks noGrp="1"/>
          </p:cNvSpPr>
          <p:nvPr>
            <p:ph sz="half" idx="1"/>
          </p:nvPr>
        </p:nvSpPr>
        <p:spPr>
          <a:xfrm>
            <a:off x="381000" y="982980"/>
            <a:ext cx="8360665" cy="2872740"/>
          </a:xfrm>
        </p:spPr>
        <p:txBody>
          <a:bodyPr/>
          <a:lstStyle/>
          <a:p>
            <a:r>
              <a:rPr lang="en-US" sz="1800" dirty="0"/>
              <a:t>Real-Time Location Services using leveraging wireless network</a:t>
            </a:r>
          </a:p>
          <a:p>
            <a:r>
              <a:rPr lang="en-US" sz="1800" dirty="0"/>
              <a:t>Multiple Applications in Healthcare to increase productivity, asset utilization &amp; workflow</a:t>
            </a:r>
          </a:p>
          <a:p>
            <a:r>
              <a:rPr lang="en-US" sz="1800" dirty="0" smtClean="0"/>
              <a:t>Optimize </a:t>
            </a:r>
            <a:r>
              <a:rPr lang="en-US" sz="1800" dirty="0"/>
              <a:t>patient waits by measuring “dwell” time in </a:t>
            </a:r>
            <a:r>
              <a:rPr lang="en-US" sz="1800" dirty="0" smtClean="0"/>
              <a:t>zones</a:t>
            </a:r>
          </a:p>
          <a:p>
            <a:r>
              <a:rPr lang="en-US" sz="1800" dirty="0" smtClean="0"/>
              <a:t>Asset tracking and management</a:t>
            </a:r>
            <a:endParaRPr lang="en-US" dirty="0"/>
          </a:p>
          <a:p>
            <a:pPr lvl="1"/>
            <a:r>
              <a:rPr lang="en-US" sz="1600" dirty="0"/>
              <a:t>Prevent Loss and Improve Efficiencies </a:t>
            </a:r>
            <a:r>
              <a:rPr lang="en-US" sz="1600" dirty="0" smtClean="0"/>
              <a:t> </a:t>
            </a:r>
          </a:p>
          <a:p>
            <a:pPr lvl="1"/>
            <a:r>
              <a:rPr lang="en-US" sz="1600" dirty="0" smtClean="0">
                <a:latin typeface="Arial Narrow" panose="020B0606020202030204" pitchFamily="34" charset="0"/>
              </a:rPr>
              <a:t>Show </a:t>
            </a:r>
            <a:r>
              <a:rPr lang="en-US" sz="1600" dirty="0">
                <a:latin typeface="Arial Narrow" panose="020B0606020202030204" pitchFamily="34" charset="0"/>
              </a:rPr>
              <a:t>asset location + status </a:t>
            </a:r>
          </a:p>
          <a:p>
            <a:pPr lvl="1"/>
            <a:endParaRPr lang="en-US" sz="1600" dirty="0" smtClean="0"/>
          </a:p>
          <a:p>
            <a:pPr lvl="1"/>
            <a:endParaRPr lang="en-US" sz="1800" dirty="0" smtClean="0"/>
          </a:p>
        </p:txBody>
      </p:sp>
    </p:spTree>
    <p:extLst>
      <p:ext uri="{BB962C8B-B14F-4D97-AF65-F5344CB8AC3E}">
        <p14:creationId xmlns:p14="http://schemas.microsoft.com/office/powerpoint/2010/main" val="2320133562"/>
      </p:ext>
    </p:extLst>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smtClean="0"/>
              <a:t>Fortinet &amp; </a:t>
            </a:r>
            <a:r>
              <a:rPr lang="en-US" i="0" dirty="0" err="1" smtClean="0"/>
              <a:t>Ekahau</a:t>
            </a:r>
            <a:r>
              <a:rPr lang="en-US" i="0" dirty="0" smtClean="0"/>
              <a:t> RTLS system</a:t>
            </a:r>
            <a:endParaRPr lang="en-US" i="0" dirty="0"/>
          </a:p>
        </p:txBody>
      </p:sp>
      <p:pic>
        <p:nvPicPr>
          <p:cNvPr id="5" name="Picture 4"/>
          <p:cNvPicPr>
            <a:picLocks noChangeAspect="1"/>
          </p:cNvPicPr>
          <p:nvPr/>
        </p:nvPicPr>
        <p:blipFill>
          <a:blip r:embed="rId2"/>
          <a:stretch>
            <a:fillRect/>
          </a:stretch>
        </p:blipFill>
        <p:spPr>
          <a:xfrm>
            <a:off x="96891" y="1196229"/>
            <a:ext cx="8320434" cy="5024064"/>
          </a:xfrm>
          <a:prstGeom prst="rect">
            <a:avLst/>
          </a:prstGeom>
        </p:spPr>
      </p:pic>
      <p:grpSp>
        <p:nvGrpSpPr>
          <p:cNvPr id="7" name="Group 6"/>
          <p:cNvGrpSpPr/>
          <p:nvPr/>
        </p:nvGrpSpPr>
        <p:grpSpPr>
          <a:xfrm>
            <a:off x="2840091" y="2878640"/>
            <a:ext cx="1110196" cy="829621"/>
            <a:chOff x="5367303" y="44555"/>
            <a:chExt cx="1110196" cy="829621"/>
          </a:xfrm>
        </p:grpSpPr>
        <p:sp>
          <p:nvSpPr>
            <p:cNvPr id="8" name="Rounded Rectangle 7"/>
            <p:cNvSpPr/>
            <p:nvPr/>
          </p:nvSpPr>
          <p:spPr bwMode="auto">
            <a:xfrm>
              <a:off x="5429875" y="44555"/>
              <a:ext cx="1047624" cy="829621"/>
            </a:xfrm>
            <a:prstGeom prst="round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3" descr="C:\Users\ksaraf\Downloads\FAP-221B-GLAM.png"/>
            <p:cNvPicPr>
              <a:picLocks noChangeAspect="1" noChangeArrowheads="1"/>
            </p:cNvPicPr>
            <p:nvPr/>
          </p:nvPicPr>
          <p:blipFill rotWithShape="1">
            <a:blip r:embed="rId3" cstate="screen"/>
            <a:srcRect l="6712" t="15452" r="12297" b="15547"/>
            <a:stretch/>
          </p:blipFill>
          <p:spPr bwMode="auto">
            <a:xfrm>
              <a:off x="5367303" y="101000"/>
              <a:ext cx="1083958" cy="738788"/>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682531513"/>
      </p:ext>
    </p:extLst>
  </p:cSld>
  <p:clrMapOvr>
    <a:masterClrMapping/>
  </p:clrMapOvr>
  <p:transition spd="slow">
    <p:wip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smtClean="0"/>
              <a:t>RTLS Use Cases for Healthcare</a:t>
            </a:r>
            <a:endParaRPr lang="en-US" i="0" dirty="0"/>
          </a:p>
        </p:txBody>
      </p:sp>
      <p:sp>
        <p:nvSpPr>
          <p:cNvPr id="4" name="Rectangle 3"/>
          <p:cNvSpPr/>
          <p:nvPr/>
        </p:nvSpPr>
        <p:spPr>
          <a:xfrm>
            <a:off x="554090" y="1499902"/>
            <a:ext cx="5937544" cy="4154984"/>
          </a:xfrm>
          <a:prstGeom prst="rect">
            <a:avLst/>
          </a:prstGeom>
        </p:spPr>
        <p:txBody>
          <a:bodyPr wrap="square">
            <a:spAutoFit/>
          </a:bodyPr>
          <a:lstStyle/>
          <a:p>
            <a:pPr marL="342900" indent="-342900">
              <a:buFont typeface="Arial" panose="020B0604020202020204" pitchFamily="34" charset="0"/>
              <a:buChar char="•"/>
            </a:pPr>
            <a:r>
              <a:rPr lang="en-US" dirty="0" smtClean="0"/>
              <a:t>Asset </a:t>
            </a:r>
            <a:r>
              <a:rPr lang="en-US" dirty="0"/>
              <a:t>Tracking &amp; Management </a:t>
            </a:r>
            <a:endParaRPr lang="en-US" dirty="0" smtClean="0"/>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Staff </a:t>
            </a:r>
            <a:r>
              <a:rPr lang="en-US" dirty="0"/>
              <a:t>Safety Alerting </a:t>
            </a:r>
            <a:endParaRPr lang="en-US" dirty="0" smtClean="0"/>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Patient </a:t>
            </a:r>
            <a:r>
              <a:rPr lang="en-US" dirty="0"/>
              <a:t>Safety Alerting </a:t>
            </a:r>
            <a:endParaRPr lang="en-US" dirty="0" smtClean="0"/>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Workflow </a:t>
            </a:r>
            <a:r>
              <a:rPr lang="en-US" dirty="0"/>
              <a:t>Optimization </a:t>
            </a:r>
            <a:endParaRPr lang="en-US" dirty="0" smtClean="0"/>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Patient </a:t>
            </a:r>
            <a:r>
              <a:rPr lang="en-US" dirty="0"/>
              <a:t>Flow Optimization </a:t>
            </a:r>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Temperature </a:t>
            </a:r>
            <a:r>
              <a:rPr lang="en-US" dirty="0"/>
              <a:t>Monitoring &amp; Alerting </a:t>
            </a:r>
          </a:p>
        </p:txBody>
      </p:sp>
      <p:pic>
        <p:nvPicPr>
          <p:cNvPr id="5" name="Picture 4"/>
          <p:cNvPicPr>
            <a:picLocks noChangeAspect="1"/>
          </p:cNvPicPr>
          <p:nvPr/>
        </p:nvPicPr>
        <p:blipFill>
          <a:blip r:embed="rId2"/>
          <a:stretch>
            <a:fillRect/>
          </a:stretch>
        </p:blipFill>
        <p:spPr>
          <a:xfrm>
            <a:off x="5402679" y="157949"/>
            <a:ext cx="1255549" cy="1723720"/>
          </a:xfrm>
          <a:prstGeom prst="rect">
            <a:avLst/>
          </a:prstGeom>
        </p:spPr>
      </p:pic>
      <p:pic>
        <p:nvPicPr>
          <p:cNvPr id="6" name="Picture 5"/>
          <p:cNvPicPr>
            <a:picLocks noChangeAspect="1"/>
          </p:cNvPicPr>
          <p:nvPr/>
        </p:nvPicPr>
        <p:blipFill>
          <a:blip r:embed="rId3"/>
          <a:stretch>
            <a:fillRect/>
          </a:stretch>
        </p:blipFill>
        <p:spPr>
          <a:xfrm>
            <a:off x="6452630" y="1173393"/>
            <a:ext cx="2103890" cy="1505133"/>
          </a:xfrm>
          <a:prstGeom prst="rect">
            <a:avLst/>
          </a:prstGeom>
        </p:spPr>
      </p:pic>
      <p:pic>
        <p:nvPicPr>
          <p:cNvPr id="7" name="Picture 6"/>
          <p:cNvPicPr>
            <a:picLocks noChangeAspect="1"/>
          </p:cNvPicPr>
          <p:nvPr/>
        </p:nvPicPr>
        <p:blipFill>
          <a:blip r:embed="rId4"/>
          <a:stretch>
            <a:fillRect/>
          </a:stretch>
        </p:blipFill>
        <p:spPr>
          <a:xfrm>
            <a:off x="4907488" y="2321020"/>
            <a:ext cx="2183653" cy="1495354"/>
          </a:xfrm>
          <a:prstGeom prst="rect">
            <a:avLst/>
          </a:prstGeom>
        </p:spPr>
      </p:pic>
      <p:pic>
        <p:nvPicPr>
          <p:cNvPr id="8" name="Picture 7"/>
          <p:cNvPicPr>
            <a:picLocks noChangeAspect="1"/>
          </p:cNvPicPr>
          <p:nvPr/>
        </p:nvPicPr>
        <p:blipFill>
          <a:blip r:embed="rId5"/>
          <a:stretch>
            <a:fillRect/>
          </a:stretch>
        </p:blipFill>
        <p:spPr>
          <a:xfrm>
            <a:off x="6800902" y="2890109"/>
            <a:ext cx="1446349" cy="1845521"/>
          </a:xfrm>
          <a:prstGeom prst="rect">
            <a:avLst/>
          </a:prstGeom>
        </p:spPr>
      </p:pic>
      <p:pic>
        <p:nvPicPr>
          <p:cNvPr id="9" name="Picture 8"/>
          <p:cNvPicPr>
            <a:picLocks noChangeAspect="1"/>
          </p:cNvPicPr>
          <p:nvPr/>
        </p:nvPicPr>
        <p:blipFill>
          <a:blip r:embed="rId6"/>
          <a:stretch>
            <a:fillRect/>
          </a:stretch>
        </p:blipFill>
        <p:spPr>
          <a:xfrm>
            <a:off x="6171371" y="4481861"/>
            <a:ext cx="2705413" cy="1833139"/>
          </a:xfrm>
          <a:prstGeom prst="rect">
            <a:avLst/>
          </a:prstGeom>
        </p:spPr>
      </p:pic>
    </p:spTree>
    <p:extLst>
      <p:ext uri="{BB962C8B-B14F-4D97-AF65-F5344CB8AC3E}">
        <p14:creationId xmlns:p14="http://schemas.microsoft.com/office/powerpoint/2010/main" val="2762852011"/>
      </p:ext>
    </p:extLst>
  </p:cSld>
  <p:clrMapOvr>
    <a:masterClrMapping/>
  </p:clrMapOvr>
  <p:transition spd="slow">
    <p:wip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Ekahau</a:t>
            </a:r>
            <a:r>
              <a:rPr lang="en-US" b="0" i="0" dirty="0" smtClean="0"/>
              <a:t> RTLS system</a:t>
            </a:r>
            <a:endParaRPr lang="en-US" b="0" i="0" dirty="0"/>
          </a:p>
        </p:txBody>
      </p:sp>
      <p:sp>
        <p:nvSpPr>
          <p:cNvPr id="3" name="Content Placeholder 2"/>
          <p:cNvSpPr>
            <a:spLocks noGrp="1"/>
          </p:cNvSpPr>
          <p:nvPr>
            <p:ph sz="half" idx="1"/>
          </p:nvPr>
        </p:nvSpPr>
        <p:spPr>
          <a:xfrm>
            <a:off x="381000" y="1033780"/>
            <a:ext cx="6728459" cy="800100"/>
          </a:xfrm>
        </p:spPr>
        <p:txBody>
          <a:bodyPr/>
          <a:lstStyle/>
          <a:p>
            <a:r>
              <a:rPr lang="en-US" sz="1800" dirty="0" smtClean="0"/>
              <a:t>Blink mode can be enabled in the </a:t>
            </a:r>
            <a:r>
              <a:rPr lang="en-US" sz="1800" dirty="0" err="1" smtClean="0"/>
              <a:t>wtp</a:t>
            </a:r>
            <a:r>
              <a:rPr lang="en-US" sz="1800" dirty="0" smtClean="0"/>
              <a:t>-profile in </a:t>
            </a:r>
            <a:r>
              <a:rPr lang="en-US" sz="1800" dirty="0" err="1" smtClean="0"/>
              <a:t>lbs</a:t>
            </a:r>
            <a:r>
              <a:rPr lang="en-US" sz="1800" dirty="0" smtClean="0"/>
              <a:t> context</a:t>
            </a:r>
          </a:p>
          <a:p>
            <a:pPr lvl="1"/>
            <a:r>
              <a:rPr lang="en-US" sz="1600" dirty="0" smtClean="0">
                <a:latin typeface="Arial Narrow" panose="020B0606020202030204" pitchFamily="34" charset="0"/>
              </a:rPr>
              <a:t>Default </a:t>
            </a:r>
            <a:r>
              <a:rPr lang="en-US" sz="1600" dirty="0" err="1" smtClean="0">
                <a:latin typeface="Arial Narrow" panose="020B0606020202030204" pitchFamily="34" charset="0"/>
              </a:rPr>
              <a:t>Ekahau</a:t>
            </a:r>
            <a:r>
              <a:rPr lang="en-US" sz="1600" dirty="0" smtClean="0">
                <a:latin typeface="Arial Narrow" panose="020B0606020202030204" pitchFamily="34" charset="0"/>
              </a:rPr>
              <a:t> tag MAC </a:t>
            </a:r>
            <a:r>
              <a:rPr lang="en-US" sz="1600" dirty="0">
                <a:latin typeface="Arial Narrow" panose="020B0606020202030204" pitchFamily="34" charset="0"/>
              </a:rPr>
              <a:t>address is </a:t>
            </a:r>
            <a:r>
              <a:rPr lang="en-US" sz="1600" dirty="0" smtClean="0">
                <a:latin typeface="Arial Narrow" panose="020B0606020202030204" pitchFamily="34" charset="0"/>
              </a:rPr>
              <a:t>01:18:8e:00:00:00</a:t>
            </a:r>
            <a:endParaRPr lang="en-US" sz="1600" dirty="0">
              <a:latin typeface="Arial Narrow" panose="020B0606020202030204" pitchFamily="34" charset="0"/>
            </a:endParaRPr>
          </a:p>
          <a:p>
            <a:pPr lvl="1"/>
            <a:endParaRPr lang="en-US" sz="1200" dirty="0">
              <a:latin typeface="Arial Narrow" panose="020B0606020202030204" pitchFamily="34" charset="0"/>
            </a:endParaRPr>
          </a:p>
          <a:p>
            <a:pPr lvl="1"/>
            <a:endParaRPr lang="en-US" sz="1600" dirty="0" smtClean="0"/>
          </a:p>
          <a:p>
            <a:pPr lvl="1"/>
            <a:endParaRPr lang="en-US" sz="1800" dirty="0"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3168" y="1683326"/>
            <a:ext cx="4388029" cy="4395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bwMode="auto">
          <a:xfrm>
            <a:off x="5216239" y="5165123"/>
            <a:ext cx="2639289" cy="570659"/>
          </a:xfrm>
          <a:prstGeom prst="rect">
            <a:avLst/>
          </a:prstGeom>
          <a:noFill/>
          <a:ln w="2857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933" y="2786062"/>
            <a:ext cx="5229225" cy="1285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4935627"/>
      </p:ext>
    </p:extLst>
  </p:cSld>
  <p:clrMapOvr>
    <a:masterClrMapping/>
  </p:clrMapOvr>
  <p:transition spd="slow">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RTLS integration with </a:t>
            </a:r>
            <a:r>
              <a:rPr lang="en-US" dirty="0" err="1" smtClean="0"/>
              <a:t>AeroScout</a:t>
            </a:r>
            <a:r>
              <a:rPr lang="en-US" dirty="0" smtClean="0"/>
              <a:t>/Stanley</a:t>
            </a:r>
            <a:endParaRPr lang="en-US" dirty="0"/>
          </a:p>
        </p:txBody>
      </p:sp>
      <p:sp>
        <p:nvSpPr>
          <p:cNvPr id="3" name="Text Placeholder 2"/>
          <p:cNvSpPr>
            <a:spLocks noGrp="1"/>
          </p:cNvSpPr>
          <p:nvPr>
            <p:ph type="body" sz="quarter" idx="11"/>
          </p:nvPr>
        </p:nvSpPr>
        <p:spPr/>
        <p:txBody>
          <a:bodyPr/>
          <a:lstStyle/>
          <a:p>
            <a:r>
              <a:rPr lang="en-US" sz="2000" dirty="0" smtClean="0"/>
              <a:t>Passed </a:t>
            </a:r>
            <a:r>
              <a:rPr lang="en-US" sz="2000" dirty="0" err="1" smtClean="0"/>
              <a:t>AeroScout</a:t>
            </a:r>
            <a:r>
              <a:rPr lang="en-US" sz="2000" dirty="0" smtClean="0"/>
              <a:t> Certification </a:t>
            </a:r>
          </a:p>
          <a:p>
            <a:r>
              <a:rPr lang="en-US" sz="2000" dirty="0" smtClean="0"/>
              <a:t>Should be </a:t>
            </a:r>
            <a:r>
              <a:rPr lang="en-US" sz="2000" dirty="0" smtClean="0"/>
              <a:t>integrated </a:t>
            </a:r>
            <a:r>
              <a:rPr lang="en-US" sz="2000" dirty="0" smtClean="0"/>
              <a:t>in 5.4 </a:t>
            </a:r>
          </a:p>
          <a:p>
            <a:endParaRPr lang="en-US" sz="3200" dirty="0"/>
          </a:p>
        </p:txBody>
      </p:sp>
      <p:pic>
        <p:nvPicPr>
          <p:cNvPr id="2050" name="Picture 2" descr="https://encrypted-tbn2.gstatic.com/images?q=tbn:ANd9GcTnN5gXFFH1GYdXAsbnv73bK2UaGDmDXnJJnRFrt3ZhVtWA-MzHTfmzJ5o"/>
          <p:cNvPicPr>
            <a:picLocks noChangeAspect="1" noChangeArrowheads="1"/>
          </p:cNvPicPr>
          <p:nvPr/>
        </p:nvPicPr>
        <p:blipFill>
          <a:blip r:embed="rId2" cstate="print"/>
          <a:srcRect/>
          <a:stretch>
            <a:fillRect/>
          </a:stretch>
        </p:blipFill>
        <p:spPr bwMode="auto">
          <a:xfrm>
            <a:off x="2468880" y="2567940"/>
            <a:ext cx="3743325" cy="788472"/>
          </a:xfrm>
          <a:prstGeom prst="rect">
            <a:avLst/>
          </a:prstGeom>
          <a:noFill/>
        </p:spPr>
      </p:pic>
      <p:pic>
        <p:nvPicPr>
          <p:cNvPr id="2054" name="Picture 6" descr="Ekahau RTLS Overview"/>
          <p:cNvPicPr>
            <a:picLocks noChangeAspect="1" noChangeArrowheads="1"/>
          </p:cNvPicPr>
          <p:nvPr/>
        </p:nvPicPr>
        <p:blipFill>
          <a:blip r:embed="rId3" cstate="print"/>
          <a:srcRect/>
          <a:stretch>
            <a:fillRect/>
          </a:stretch>
        </p:blipFill>
        <p:spPr bwMode="auto">
          <a:xfrm>
            <a:off x="1295400" y="3810000"/>
            <a:ext cx="6438900" cy="2238376"/>
          </a:xfrm>
          <a:prstGeom prst="rect">
            <a:avLst/>
          </a:prstGeom>
          <a:noFill/>
        </p:spPr>
      </p:pic>
    </p:spTree>
    <p:extLst>
      <p:ext uri="{BB962C8B-B14F-4D97-AF65-F5344CB8AC3E}">
        <p14:creationId xmlns:p14="http://schemas.microsoft.com/office/powerpoint/2010/main" val="2071210651"/>
      </p:ext>
    </p:extLst>
  </p:cSld>
  <p:clrMapOvr>
    <a:masterClrMapping/>
  </p:clrMapOvr>
  <p:transition>
    <p:wipe dir="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FortiCloud</a:t>
            </a:r>
            <a:r>
              <a:rPr lang="en-US" dirty="0" smtClean="0"/>
              <a:t> AP Management</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722663000"/>
      </p:ext>
    </p:extLst>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6650" y="2440956"/>
            <a:ext cx="5365750" cy="3350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010" name="Text Placeholder 2"/>
          <p:cNvSpPr>
            <a:spLocks noGrp="1"/>
          </p:cNvSpPr>
          <p:nvPr>
            <p:ph type="body" sz="quarter" idx="11"/>
          </p:nvPr>
        </p:nvSpPr>
        <p:spPr bwMode="auto">
          <a:xfrm>
            <a:off x="457200" y="1270000"/>
            <a:ext cx="8229600" cy="46767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err="1" smtClean="0">
                <a:latin typeface="Arial Narrow" pitchFamily="34" charset="0"/>
                <a:ea typeface="ＭＳ Ｐゴシック" pitchFamily="34" charset="-128"/>
              </a:rPr>
              <a:t>FortiCloud</a:t>
            </a:r>
            <a:r>
              <a:rPr lang="en-US" dirty="0" smtClean="0">
                <a:latin typeface="Arial Narrow" pitchFamily="34" charset="0"/>
                <a:ea typeface="ＭＳ Ｐゴシック" pitchFamily="34" charset="-128"/>
              </a:rPr>
              <a:t> is a feature-rich, hosted platform well suited to organizations looking for </a:t>
            </a:r>
            <a:r>
              <a:rPr lang="en-US" dirty="0" err="1" smtClean="0">
                <a:latin typeface="Arial Narrow" pitchFamily="34" charset="0"/>
                <a:ea typeface="ＭＳ Ｐゴシック" pitchFamily="34" charset="-128"/>
              </a:rPr>
              <a:t>WiFi</a:t>
            </a:r>
            <a:r>
              <a:rPr lang="en-US" dirty="0" smtClean="0">
                <a:latin typeface="Arial Narrow" pitchFamily="34" charset="0"/>
                <a:ea typeface="ＭＳ Ｐゴシック" pitchFamily="34" charset="-128"/>
              </a:rPr>
              <a:t> Management, security analytics and log retention</a:t>
            </a:r>
          </a:p>
        </p:txBody>
      </p:sp>
      <p:sp>
        <p:nvSpPr>
          <p:cNvPr id="6" name="Title 5"/>
          <p:cNvSpPr>
            <a:spLocks noGrp="1"/>
          </p:cNvSpPr>
          <p:nvPr>
            <p:ph type="title"/>
          </p:nvPr>
        </p:nvSpPr>
        <p:spPr/>
        <p:txBody>
          <a:bodyPr/>
          <a:lstStyle/>
          <a:p>
            <a:r>
              <a:rPr lang="en-US" dirty="0" smtClean="0">
                <a:solidFill>
                  <a:srgbClr val="060321"/>
                </a:solidFill>
              </a:rPr>
              <a:t>Public and Private Cloud </a:t>
            </a:r>
            <a:r>
              <a:rPr lang="en-US" dirty="0" err="1" smtClean="0">
                <a:solidFill>
                  <a:srgbClr val="060321"/>
                </a:solidFill>
              </a:rPr>
              <a:t>WiFi</a:t>
            </a:r>
            <a:r>
              <a:rPr lang="en-US" dirty="0" smtClean="0">
                <a:solidFill>
                  <a:srgbClr val="060321"/>
                </a:solidFill>
              </a:rPr>
              <a:t> Management</a:t>
            </a:r>
            <a:endParaRPr lang="en-US" dirty="0">
              <a:solidFill>
                <a:srgbClr val="060321"/>
              </a:solidFill>
            </a:endParaRPr>
          </a:p>
        </p:txBody>
      </p:sp>
      <p:grpSp>
        <p:nvGrpSpPr>
          <p:cNvPr id="14" name="Group 28"/>
          <p:cNvGrpSpPr>
            <a:grpSpLocks noChangeAspect="1"/>
          </p:cNvGrpSpPr>
          <p:nvPr/>
        </p:nvGrpSpPr>
        <p:grpSpPr bwMode="auto">
          <a:xfrm>
            <a:off x="457200" y="3869793"/>
            <a:ext cx="2383596" cy="1773238"/>
            <a:chOff x="214721" y="1021790"/>
            <a:chExt cx="1959908" cy="1454953"/>
          </a:xfrm>
        </p:grpSpPr>
        <p:pic>
          <p:nvPicPr>
            <p:cNvPr id="15" name="Picture 29"/>
            <p:cNvPicPr>
              <a:picLocks noChangeAspect="1"/>
            </p:cNvPicPr>
            <p:nvPr/>
          </p:nvPicPr>
          <p:blipFill>
            <a:blip r:embed="rId3"/>
            <a:srcRect/>
            <a:stretch>
              <a:fillRect/>
            </a:stretch>
          </p:blipFill>
          <p:spPr bwMode="auto">
            <a:xfrm>
              <a:off x="214721" y="1021790"/>
              <a:ext cx="1959908" cy="1454953"/>
            </a:xfrm>
            <a:prstGeom prst="rect">
              <a:avLst/>
            </a:prstGeom>
            <a:noFill/>
            <a:ln w="9525">
              <a:noFill/>
              <a:miter lim="800000"/>
              <a:headEnd/>
              <a:tailEnd/>
            </a:ln>
          </p:spPr>
        </p:pic>
        <p:pic>
          <p:nvPicPr>
            <p:cNvPr id="16" name="Picture 30" descr="Untitled-2.gif"/>
            <p:cNvPicPr>
              <a:picLocks noChangeAspect="1"/>
            </p:cNvPicPr>
            <p:nvPr/>
          </p:nvPicPr>
          <p:blipFill>
            <a:blip r:embed="rId4"/>
            <a:srcRect/>
            <a:stretch>
              <a:fillRect/>
            </a:stretch>
          </p:blipFill>
          <p:spPr bwMode="auto">
            <a:xfrm>
              <a:off x="329601" y="1716047"/>
              <a:ext cx="535396" cy="539696"/>
            </a:xfrm>
            <a:prstGeom prst="rect">
              <a:avLst/>
            </a:prstGeom>
            <a:noFill/>
            <a:ln w="9525">
              <a:noFill/>
              <a:miter lim="800000"/>
              <a:headEnd/>
              <a:tailEnd/>
            </a:ln>
          </p:spPr>
        </p:pic>
      </p:grpSp>
    </p:spTree>
    <p:extLst>
      <p:ext uri="{BB962C8B-B14F-4D97-AF65-F5344CB8AC3E}">
        <p14:creationId xmlns:p14="http://schemas.microsoft.com/office/powerpoint/2010/main" val="3033578237"/>
      </p:ext>
    </p:extLst>
  </p:cSld>
  <p:clrMapOvr>
    <a:masterClrMapping/>
  </p:clrMapOvr>
  <p:transition>
    <p:wipe dir="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FortiCloud: </a:t>
            </a:r>
            <a:r>
              <a:rPr lang="en-US" dirty="0" err="1" smtClean="0"/>
              <a:t>Fortinet’s</a:t>
            </a:r>
            <a:r>
              <a:rPr lang="en-US" dirty="0" smtClean="0"/>
              <a:t> Solution for Hosted Management</a:t>
            </a:r>
            <a:endParaRPr lang="en-US" dirty="0"/>
          </a:p>
        </p:txBody>
      </p:sp>
      <p:sp>
        <p:nvSpPr>
          <p:cNvPr id="39" name="Rechteck 47"/>
          <p:cNvSpPr/>
          <p:nvPr/>
        </p:nvSpPr>
        <p:spPr bwMode="gray">
          <a:xfrm>
            <a:off x="431296" y="1623419"/>
            <a:ext cx="1777795" cy="758608"/>
          </a:xfrm>
          <a:prstGeom prst="rect">
            <a:avLst/>
          </a:prstGeom>
          <a:gradFill>
            <a:gsLst>
              <a:gs pos="0">
                <a:schemeClr val="accent6">
                  <a:lumMod val="50000"/>
                </a:schemeClr>
              </a:gs>
              <a:gs pos="100000">
                <a:schemeClr val="accent6"/>
              </a:gs>
            </a:gsLst>
            <a:lin ang="3540000" scaled="0"/>
          </a:gradFill>
          <a:ln>
            <a:solidFill>
              <a:schemeClr val="accent4">
                <a:lumMod val="50000"/>
              </a:schemeClr>
            </a:solidFill>
            <a:headEnd/>
            <a:tailEnd/>
          </a:ln>
          <a:scene3d>
            <a:camera prst="orthographicFront"/>
            <a:lightRig rig="contrasting" dir="t"/>
          </a:scene3d>
          <a:sp3d>
            <a:bevelT w="25400" prst="angle"/>
          </a:sp3d>
        </p:spPr>
        <p:style>
          <a:lnRef idx="1">
            <a:schemeClr val="accent4"/>
          </a:lnRef>
          <a:fillRef idx="3">
            <a:schemeClr val="accent4"/>
          </a:fillRef>
          <a:effectRef idx="2">
            <a:schemeClr val="accent4"/>
          </a:effectRef>
          <a:fontRef idx="minor">
            <a:schemeClr val="lt1"/>
          </a:fontRef>
        </p:style>
        <p:txBody>
          <a:bodyPr vert="horz" lIns="0" tIns="0" rIns="0" bIns="0" anchor="ctr" anchorCtr="0"/>
          <a:lstStyle/>
          <a:p>
            <a:pPr indent="-190500" algn="ctr">
              <a:lnSpc>
                <a:spcPct val="95000"/>
              </a:lnSpc>
              <a:spcAft>
                <a:spcPts val="800"/>
              </a:spcAft>
              <a:buClr>
                <a:srgbClr val="808080"/>
              </a:buClr>
              <a:defRPr/>
            </a:pPr>
            <a:r>
              <a:rPr lang="en-US" sz="2000" b="1" noProof="1" smtClean="0">
                <a:solidFill>
                  <a:srgbClr val="FFFFFF"/>
                </a:solidFill>
                <a:effectLst>
                  <a:outerShdw blurRad="38100" dist="38100" dir="2700000" algn="tl">
                    <a:srgbClr val="000000">
                      <a:alpha val="43137"/>
                    </a:srgbClr>
                  </a:outerShdw>
                </a:effectLst>
                <a:cs typeface="Arial" charset="0"/>
              </a:rPr>
              <a:t>Cloud-Based Management</a:t>
            </a:r>
          </a:p>
        </p:txBody>
      </p:sp>
      <p:sp>
        <p:nvSpPr>
          <p:cNvPr id="40" name="Rechteck 96"/>
          <p:cNvSpPr/>
          <p:nvPr/>
        </p:nvSpPr>
        <p:spPr bwMode="gray">
          <a:xfrm rot="16200000">
            <a:off x="5004084" y="-1316742"/>
            <a:ext cx="923355" cy="6483949"/>
          </a:xfrm>
          <a:prstGeom prst="snip1Rect">
            <a:avLst/>
          </a:prstGeom>
          <a:gradFill flip="none" rotWithShape="1">
            <a:gsLst>
              <a:gs pos="0">
                <a:schemeClr val="bg1">
                  <a:lumMod val="75000"/>
                </a:schemeClr>
              </a:gs>
              <a:gs pos="100000">
                <a:schemeClr val="bg1"/>
              </a:gs>
            </a:gsLst>
            <a:lin ang="5400000" scaled="0"/>
            <a:tileRect/>
          </a:gradFill>
          <a:ln w="12700">
            <a:gradFill flip="none" rotWithShape="1">
              <a:gsLst>
                <a:gs pos="0">
                  <a:schemeClr val="accent4">
                    <a:lumMod val="50000"/>
                  </a:schemeClr>
                </a:gs>
                <a:gs pos="100000">
                  <a:srgbClr val="FFFFFF">
                    <a:alpha val="0"/>
                  </a:srgbClr>
                </a:gs>
              </a:gsLst>
              <a:lin ang="5400000" scaled="0"/>
              <a:tileRect/>
            </a:gradFill>
            <a:miter lim="800000"/>
            <a:headEnd/>
            <a:tailEnd/>
          </a:ln>
          <a:effectLst/>
        </p:spPr>
        <p:txBody>
          <a:bodyPr lIns="0" tIns="144000" rIns="0" bIns="0" anchor="t" anchorCtr="0"/>
          <a:lstStyle/>
          <a:p>
            <a:pPr lvl="0" algn="ctr">
              <a:lnSpc>
                <a:spcPct val="95000"/>
              </a:lnSpc>
              <a:spcAft>
                <a:spcPts val="400"/>
              </a:spcAft>
              <a:buClr>
                <a:srgbClr val="808080"/>
              </a:buClr>
              <a:defRPr/>
            </a:pPr>
            <a:endParaRPr lang="en-US" sz="1400" dirty="0" smtClean="0">
              <a:solidFill>
                <a:srgbClr val="262626"/>
              </a:solidFill>
            </a:endParaRPr>
          </a:p>
        </p:txBody>
      </p:sp>
      <p:sp>
        <p:nvSpPr>
          <p:cNvPr id="42" name="Rechteck 47"/>
          <p:cNvSpPr/>
          <p:nvPr/>
        </p:nvSpPr>
        <p:spPr bwMode="gray">
          <a:xfrm>
            <a:off x="431296" y="2797053"/>
            <a:ext cx="1777795" cy="758608"/>
          </a:xfrm>
          <a:prstGeom prst="rect">
            <a:avLst/>
          </a:prstGeom>
          <a:gradFill>
            <a:gsLst>
              <a:gs pos="0">
                <a:schemeClr val="tx1">
                  <a:lumMod val="85000"/>
                  <a:lumOff val="15000"/>
                </a:schemeClr>
              </a:gs>
              <a:gs pos="100000">
                <a:schemeClr val="tx1">
                  <a:lumMod val="50000"/>
                  <a:lumOff val="50000"/>
                </a:schemeClr>
              </a:gs>
            </a:gsLst>
            <a:lin ang="3540000" scaled="0"/>
          </a:gradFill>
          <a:ln>
            <a:headEnd/>
            <a:tailEnd/>
          </a:ln>
          <a:scene3d>
            <a:camera prst="orthographicFront"/>
            <a:lightRig rig="contrasting" dir="t"/>
          </a:scene3d>
          <a:sp3d>
            <a:bevelT w="25400" prst="angle"/>
          </a:sp3d>
        </p:spPr>
        <p:style>
          <a:lnRef idx="1">
            <a:schemeClr val="accent4"/>
          </a:lnRef>
          <a:fillRef idx="3">
            <a:schemeClr val="accent4"/>
          </a:fillRef>
          <a:effectRef idx="2">
            <a:schemeClr val="accent4"/>
          </a:effectRef>
          <a:fontRef idx="minor">
            <a:schemeClr val="lt1"/>
          </a:fontRef>
        </p:style>
        <p:txBody>
          <a:bodyPr vert="horz" lIns="0" tIns="0" rIns="0" bIns="0" anchor="ctr" anchorCtr="0"/>
          <a:lstStyle/>
          <a:p>
            <a:pPr indent="-190500" algn="ctr">
              <a:lnSpc>
                <a:spcPct val="95000"/>
              </a:lnSpc>
              <a:spcAft>
                <a:spcPts val="800"/>
              </a:spcAft>
              <a:buClr>
                <a:srgbClr val="808080"/>
              </a:buClr>
              <a:defRPr/>
            </a:pPr>
            <a:r>
              <a:rPr lang="en-US" sz="2000" b="1" noProof="1" smtClean="0">
                <a:solidFill>
                  <a:srgbClr val="FFFFFF"/>
                </a:solidFill>
                <a:effectLst>
                  <a:outerShdw blurRad="38100" dist="38100" dir="2700000" algn="tl">
                    <a:srgbClr val="000000">
                      <a:alpha val="43137"/>
                    </a:srgbClr>
                  </a:outerShdw>
                </a:effectLst>
                <a:cs typeface="Arial" charset="0"/>
              </a:rPr>
              <a:t>Zero Touch Provisioning</a:t>
            </a:r>
          </a:p>
        </p:txBody>
      </p:sp>
      <p:sp>
        <p:nvSpPr>
          <p:cNvPr id="43" name="Rechteck 96"/>
          <p:cNvSpPr/>
          <p:nvPr/>
        </p:nvSpPr>
        <p:spPr bwMode="gray">
          <a:xfrm rot="16200000">
            <a:off x="5004084" y="-143108"/>
            <a:ext cx="923355" cy="6483949"/>
          </a:xfrm>
          <a:prstGeom prst="snip1Rect">
            <a:avLst/>
          </a:prstGeom>
          <a:gradFill flip="none" rotWithShape="1">
            <a:gsLst>
              <a:gs pos="0">
                <a:schemeClr val="bg1">
                  <a:lumMod val="75000"/>
                </a:schemeClr>
              </a:gs>
              <a:gs pos="100000">
                <a:schemeClr val="bg1"/>
              </a:gs>
            </a:gsLst>
            <a:lin ang="5400000" scaled="0"/>
            <a:tileRect/>
          </a:gradFill>
          <a:ln w="12700">
            <a:gradFill flip="none" rotWithShape="1">
              <a:gsLst>
                <a:gs pos="0">
                  <a:schemeClr val="accent4"/>
                </a:gs>
                <a:gs pos="100000">
                  <a:srgbClr val="FFFFFF">
                    <a:alpha val="0"/>
                  </a:srgbClr>
                </a:gs>
              </a:gsLst>
              <a:lin ang="5400000" scaled="0"/>
              <a:tileRect/>
            </a:gradFill>
            <a:miter lim="800000"/>
            <a:headEnd/>
            <a:tailEnd/>
          </a:ln>
          <a:effectLst/>
        </p:spPr>
        <p:txBody>
          <a:bodyPr lIns="0" tIns="144000" rIns="0" bIns="0" anchor="t" anchorCtr="0"/>
          <a:lstStyle/>
          <a:p>
            <a:pPr lvl="0" algn="ctr">
              <a:lnSpc>
                <a:spcPct val="95000"/>
              </a:lnSpc>
              <a:spcAft>
                <a:spcPts val="400"/>
              </a:spcAft>
              <a:buClr>
                <a:srgbClr val="808080"/>
              </a:buClr>
              <a:defRPr/>
            </a:pPr>
            <a:endParaRPr lang="en-US" sz="1400" dirty="0" smtClean="0">
              <a:solidFill>
                <a:srgbClr val="262626"/>
              </a:solidFill>
            </a:endParaRPr>
          </a:p>
        </p:txBody>
      </p:sp>
      <p:sp>
        <p:nvSpPr>
          <p:cNvPr id="45" name="Rechteck 47"/>
          <p:cNvSpPr/>
          <p:nvPr/>
        </p:nvSpPr>
        <p:spPr bwMode="gray">
          <a:xfrm>
            <a:off x="431296" y="3970687"/>
            <a:ext cx="1777795" cy="758608"/>
          </a:xfrm>
          <a:prstGeom prst="rect">
            <a:avLst/>
          </a:prstGeom>
          <a:gradFill>
            <a:gsLst>
              <a:gs pos="0">
                <a:schemeClr val="bg2">
                  <a:lumMod val="25000"/>
                </a:schemeClr>
              </a:gs>
              <a:gs pos="100000">
                <a:schemeClr val="bg2">
                  <a:lumMod val="75000"/>
                </a:schemeClr>
              </a:gs>
            </a:gsLst>
            <a:lin ang="3540000" scaled="0"/>
          </a:gradFill>
          <a:ln>
            <a:solidFill>
              <a:schemeClr val="bg2">
                <a:lumMod val="25000"/>
              </a:schemeClr>
            </a:solidFill>
            <a:headEnd/>
            <a:tailEnd/>
          </a:ln>
          <a:scene3d>
            <a:camera prst="orthographicFront"/>
            <a:lightRig rig="contrasting" dir="t"/>
          </a:scene3d>
          <a:sp3d>
            <a:bevelT w="25400" prst="angle"/>
          </a:sp3d>
        </p:spPr>
        <p:style>
          <a:lnRef idx="1">
            <a:schemeClr val="accent4"/>
          </a:lnRef>
          <a:fillRef idx="3">
            <a:schemeClr val="accent4"/>
          </a:fillRef>
          <a:effectRef idx="2">
            <a:schemeClr val="accent4"/>
          </a:effectRef>
          <a:fontRef idx="minor">
            <a:schemeClr val="lt1"/>
          </a:fontRef>
        </p:style>
        <p:txBody>
          <a:bodyPr vert="horz" lIns="0" tIns="0" rIns="0" bIns="0" anchor="ctr" anchorCtr="0"/>
          <a:lstStyle/>
          <a:p>
            <a:pPr indent="-190500" algn="ctr">
              <a:lnSpc>
                <a:spcPct val="95000"/>
              </a:lnSpc>
              <a:spcAft>
                <a:spcPts val="800"/>
              </a:spcAft>
              <a:buClr>
                <a:srgbClr val="808080"/>
              </a:buClr>
              <a:defRPr/>
            </a:pPr>
            <a:r>
              <a:rPr lang="en-US" sz="2000" b="1" noProof="1" smtClean="0">
                <a:solidFill>
                  <a:srgbClr val="FFFFFF"/>
                </a:solidFill>
                <a:effectLst>
                  <a:outerShdw blurRad="38100" dist="38100" dir="2700000" algn="tl">
                    <a:srgbClr val="000000">
                      <a:alpha val="43137"/>
                    </a:srgbClr>
                  </a:outerShdw>
                </a:effectLst>
                <a:cs typeface="Arial" charset="0"/>
              </a:rPr>
              <a:t>Integrated Security</a:t>
            </a:r>
          </a:p>
        </p:txBody>
      </p:sp>
      <p:sp>
        <p:nvSpPr>
          <p:cNvPr id="46" name="Rechteck 96"/>
          <p:cNvSpPr/>
          <p:nvPr/>
        </p:nvSpPr>
        <p:spPr bwMode="gray">
          <a:xfrm rot="16200000">
            <a:off x="5004084" y="1030526"/>
            <a:ext cx="923355" cy="6483949"/>
          </a:xfrm>
          <a:prstGeom prst="snip1Rect">
            <a:avLst/>
          </a:prstGeom>
          <a:gradFill flip="none" rotWithShape="1">
            <a:gsLst>
              <a:gs pos="0">
                <a:schemeClr val="bg1">
                  <a:lumMod val="75000"/>
                </a:schemeClr>
              </a:gs>
              <a:gs pos="100000">
                <a:schemeClr val="bg1"/>
              </a:gs>
            </a:gsLst>
            <a:lin ang="5400000" scaled="0"/>
            <a:tileRect/>
          </a:gradFill>
          <a:ln w="12700">
            <a:gradFill flip="none" rotWithShape="1">
              <a:gsLst>
                <a:gs pos="0">
                  <a:schemeClr val="bg2">
                    <a:lumMod val="50000"/>
                  </a:schemeClr>
                </a:gs>
                <a:gs pos="100000">
                  <a:srgbClr val="FFFFFF">
                    <a:alpha val="0"/>
                  </a:srgbClr>
                </a:gs>
              </a:gsLst>
              <a:lin ang="5400000" scaled="0"/>
              <a:tileRect/>
            </a:gradFill>
            <a:miter lim="800000"/>
            <a:headEnd/>
            <a:tailEnd/>
          </a:ln>
          <a:effectLst/>
        </p:spPr>
        <p:txBody>
          <a:bodyPr lIns="0" tIns="144000" rIns="0" bIns="0" anchor="t" anchorCtr="0"/>
          <a:lstStyle/>
          <a:p>
            <a:pPr lvl="0" algn="ctr">
              <a:lnSpc>
                <a:spcPct val="95000"/>
              </a:lnSpc>
              <a:spcAft>
                <a:spcPts val="400"/>
              </a:spcAft>
              <a:buClr>
                <a:srgbClr val="808080"/>
              </a:buClr>
              <a:defRPr/>
            </a:pPr>
            <a:endParaRPr lang="en-US" sz="1400" dirty="0" smtClean="0">
              <a:solidFill>
                <a:srgbClr val="262626"/>
              </a:solidFill>
            </a:endParaRPr>
          </a:p>
        </p:txBody>
      </p:sp>
      <p:sp>
        <p:nvSpPr>
          <p:cNvPr id="48" name="Rechteck 47"/>
          <p:cNvSpPr/>
          <p:nvPr/>
        </p:nvSpPr>
        <p:spPr bwMode="gray">
          <a:xfrm>
            <a:off x="431296" y="5144322"/>
            <a:ext cx="1777795" cy="758608"/>
          </a:xfrm>
          <a:prstGeom prst="rect">
            <a:avLst/>
          </a:prstGeom>
          <a:gradFill>
            <a:gsLst>
              <a:gs pos="0">
                <a:schemeClr val="accent3">
                  <a:lumMod val="50000"/>
                </a:schemeClr>
              </a:gs>
              <a:gs pos="100000">
                <a:schemeClr val="accent3">
                  <a:lumMod val="60000"/>
                  <a:lumOff val="40000"/>
                </a:schemeClr>
              </a:gs>
            </a:gsLst>
            <a:lin ang="3540000" scaled="0"/>
          </a:gradFill>
          <a:ln>
            <a:solidFill>
              <a:schemeClr val="accent3"/>
            </a:solidFill>
            <a:headEnd/>
            <a:tailEnd/>
          </a:ln>
          <a:scene3d>
            <a:camera prst="orthographicFront"/>
            <a:lightRig rig="contrasting" dir="t"/>
          </a:scene3d>
          <a:sp3d>
            <a:bevelT w="25400" prst="angle"/>
          </a:sp3d>
        </p:spPr>
        <p:style>
          <a:lnRef idx="1">
            <a:schemeClr val="accent4"/>
          </a:lnRef>
          <a:fillRef idx="3">
            <a:schemeClr val="accent4"/>
          </a:fillRef>
          <a:effectRef idx="2">
            <a:schemeClr val="accent4"/>
          </a:effectRef>
          <a:fontRef idx="minor">
            <a:schemeClr val="lt1"/>
          </a:fontRef>
        </p:style>
        <p:txBody>
          <a:bodyPr vert="horz" lIns="0" tIns="0" rIns="0" bIns="0" anchor="ctr" anchorCtr="0"/>
          <a:lstStyle/>
          <a:p>
            <a:pPr indent="-190500" algn="ctr">
              <a:lnSpc>
                <a:spcPct val="95000"/>
              </a:lnSpc>
              <a:spcAft>
                <a:spcPts val="800"/>
              </a:spcAft>
              <a:buClr>
                <a:srgbClr val="808080"/>
              </a:buClr>
              <a:defRPr/>
            </a:pPr>
            <a:r>
              <a:rPr lang="en-US" sz="2000" b="1" noProof="1" smtClean="0">
                <a:solidFill>
                  <a:srgbClr val="FFFFFF"/>
                </a:solidFill>
                <a:effectLst>
                  <a:outerShdw blurRad="38100" dist="38100" dir="2700000" algn="tl">
                    <a:srgbClr val="000000">
                      <a:alpha val="43137"/>
                    </a:srgbClr>
                  </a:outerShdw>
                </a:effectLst>
                <a:cs typeface="Arial" charset="0"/>
              </a:rPr>
              <a:t>Reporting and Visibility</a:t>
            </a:r>
          </a:p>
        </p:txBody>
      </p:sp>
      <p:sp>
        <p:nvSpPr>
          <p:cNvPr id="49" name="Rechteck 96"/>
          <p:cNvSpPr/>
          <p:nvPr/>
        </p:nvSpPr>
        <p:spPr bwMode="gray">
          <a:xfrm rot="16200000">
            <a:off x="5004084" y="2204161"/>
            <a:ext cx="923355" cy="6483949"/>
          </a:xfrm>
          <a:prstGeom prst="snip1Rect">
            <a:avLst/>
          </a:prstGeom>
          <a:gradFill flip="none" rotWithShape="1">
            <a:gsLst>
              <a:gs pos="0">
                <a:schemeClr val="bg1">
                  <a:lumMod val="75000"/>
                </a:schemeClr>
              </a:gs>
              <a:gs pos="100000">
                <a:schemeClr val="bg1"/>
              </a:gs>
            </a:gsLst>
            <a:lin ang="5400000" scaled="0"/>
            <a:tileRect/>
          </a:gradFill>
          <a:ln w="12700">
            <a:gradFill flip="none" rotWithShape="1">
              <a:gsLst>
                <a:gs pos="0">
                  <a:schemeClr val="accent3"/>
                </a:gs>
                <a:gs pos="100000">
                  <a:srgbClr val="FFFFFF">
                    <a:alpha val="0"/>
                  </a:srgbClr>
                </a:gs>
              </a:gsLst>
              <a:lin ang="5400000" scaled="0"/>
              <a:tileRect/>
            </a:gradFill>
            <a:miter lim="800000"/>
            <a:headEnd/>
            <a:tailEnd/>
          </a:ln>
          <a:effectLst/>
        </p:spPr>
        <p:txBody>
          <a:bodyPr lIns="0" tIns="144000" rIns="0" bIns="0" anchor="t" anchorCtr="0"/>
          <a:lstStyle/>
          <a:p>
            <a:pPr lvl="0" algn="ctr">
              <a:lnSpc>
                <a:spcPct val="95000"/>
              </a:lnSpc>
              <a:spcAft>
                <a:spcPts val="400"/>
              </a:spcAft>
              <a:buClr>
                <a:srgbClr val="808080"/>
              </a:buClr>
              <a:defRPr/>
            </a:pPr>
            <a:endParaRPr lang="en-US" sz="1400" dirty="0" smtClean="0">
              <a:solidFill>
                <a:srgbClr val="262626"/>
              </a:solidFill>
            </a:endParaRPr>
          </a:p>
        </p:txBody>
      </p:sp>
      <p:sp>
        <p:nvSpPr>
          <p:cNvPr id="73" name="TextBox 72"/>
          <p:cNvSpPr txBox="1"/>
          <p:nvPr/>
        </p:nvSpPr>
        <p:spPr>
          <a:xfrm>
            <a:off x="2341120" y="1533759"/>
            <a:ext cx="6380849" cy="1077218"/>
          </a:xfrm>
          <a:prstGeom prst="rect">
            <a:avLst/>
          </a:prstGeom>
          <a:noFill/>
        </p:spPr>
        <p:txBody>
          <a:bodyPr wrap="square" rtlCol="0">
            <a:spAutoFit/>
          </a:bodyPr>
          <a:lstStyle/>
          <a:p>
            <a:pPr marL="233363" indent="-233363">
              <a:buFont typeface="Arial" pitchFamily="34" charset="0"/>
              <a:buChar char="•"/>
            </a:pPr>
            <a:r>
              <a:rPr lang="en-US" sz="1600" dirty="0" smtClean="0">
                <a:solidFill>
                  <a:srgbClr val="404040"/>
                </a:solidFill>
                <a:cs typeface="Helvetica 55 Roman"/>
              </a:rPr>
              <a:t>Singular hosted console for managing wireless &amp; security devices</a:t>
            </a:r>
          </a:p>
          <a:p>
            <a:pPr marL="233363" indent="-233363">
              <a:buFont typeface="Arial" pitchFamily="34" charset="0"/>
              <a:buChar char="•"/>
            </a:pPr>
            <a:r>
              <a:rPr lang="en-US" sz="1600" dirty="0" smtClean="0">
                <a:solidFill>
                  <a:srgbClr val="404040"/>
                </a:solidFill>
                <a:cs typeface="Helvetica 55 Roman"/>
              </a:rPr>
              <a:t>Dashboards for both wireless (</a:t>
            </a:r>
            <a:r>
              <a:rPr lang="en-US" sz="1600" dirty="0" err="1" smtClean="0">
                <a:solidFill>
                  <a:srgbClr val="404040"/>
                </a:solidFill>
                <a:cs typeface="Helvetica 55 Roman"/>
              </a:rPr>
              <a:t>FortiAP</a:t>
            </a:r>
            <a:r>
              <a:rPr lang="en-US" sz="1600" dirty="0" smtClean="0">
                <a:solidFill>
                  <a:srgbClr val="404040"/>
                </a:solidFill>
                <a:cs typeface="Helvetica 55 Roman"/>
              </a:rPr>
              <a:t>) and security (FortiGate) </a:t>
            </a:r>
          </a:p>
          <a:p>
            <a:pPr marL="233363" indent="-233363">
              <a:buFont typeface="Arial" pitchFamily="34" charset="0"/>
              <a:buChar char="•"/>
            </a:pPr>
            <a:r>
              <a:rPr lang="en-US" sz="1600" dirty="0" smtClean="0">
                <a:solidFill>
                  <a:srgbClr val="404040"/>
                </a:solidFill>
                <a:cs typeface="Helvetica 55 Roman"/>
              </a:rPr>
              <a:t>No setup fees; service is free of charge w/ no recurring expenses</a:t>
            </a:r>
          </a:p>
          <a:p>
            <a:pPr marL="233363" indent="-233363"/>
            <a:endParaRPr lang="en-US" sz="1600" dirty="0" smtClean="0">
              <a:solidFill>
                <a:srgbClr val="404040"/>
              </a:solidFill>
              <a:cs typeface="Helvetica 55 Roman"/>
            </a:endParaRPr>
          </a:p>
        </p:txBody>
      </p:sp>
      <p:sp>
        <p:nvSpPr>
          <p:cNvPr id="74" name="TextBox 73"/>
          <p:cNvSpPr txBox="1"/>
          <p:nvPr/>
        </p:nvSpPr>
        <p:spPr>
          <a:xfrm>
            <a:off x="2347604" y="2690811"/>
            <a:ext cx="6380849" cy="1077218"/>
          </a:xfrm>
          <a:prstGeom prst="rect">
            <a:avLst/>
          </a:prstGeom>
          <a:noFill/>
        </p:spPr>
        <p:txBody>
          <a:bodyPr wrap="square" rtlCol="0">
            <a:spAutoFit/>
          </a:bodyPr>
          <a:lstStyle/>
          <a:p>
            <a:pPr marL="233363" indent="-233363">
              <a:buFont typeface="Arial" pitchFamily="34" charset="0"/>
              <a:buChar char="•"/>
            </a:pPr>
            <a:r>
              <a:rPr lang="en-US" sz="1600" dirty="0" smtClean="0">
                <a:solidFill>
                  <a:srgbClr val="404040"/>
                </a:solidFill>
                <a:cs typeface="Helvetica 55 Roman"/>
              </a:rPr>
              <a:t>Simple provisioning makes initial deployment much less complex</a:t>
            </a:r>
          </a:p>
          <a:p>
            <a:pPr marL="233363" indent="-233363">
              <a:buFont typeface="Arial" pitchFamily="34" charset="0"/>
              <a:buChar char="•"/>
            </a:pPr>
            <a:r>
              <a:rPr lang="en-US" sz="1600" dirty="0" smtClean="0">
                <a:solidFill>
                  <a:srgbClr val="404040"/>
                </a:solidFill>
                <a:cs typeface="Helvetica 55 Roman"/>
              </a:rPr>
              <a:t>Use included key to register a device to your FortiCloud account</a:t>
            </a:r>
          </a:p>
          <a:p>
            <a:pPr marL="233363" indent="-233363">
              <a:buFont typeface="Arial" pitchFamily="34" charset="0"/>
              <a:buChar char="•"/>
            </a:pPr>
            <a:r>
              <a:rPr lang="en-US" sz="1600" dirty="0" smtClean="0">
                <a:solidFill>
                  <a:srgbClr val="404040"/>
                </a:solidFill>
                <a:cs typeface="Helvetica 55 Roman"/>
              </a:rPr>
              <a:t>Bulk deployment options for mapping many FortiAPs to FortiCloud </a:t>
            </a:r>
          </a:p>
          <a:p>
            <a:pPr marL="233363" indent="-233363"/>
            <a:endParaRPr lang="en-US" sz="1600" dirty="0" smtClean="0">
              <a:solidFill>
                <a:srgbClr val="404040"/>
              </a:solidFill>
              <a:cs typeface="Helvetica 55 Roman"/>
            </a:endParaRPr>
          </a:p>
        </p:txBody>
      </p:sp>
      <p:sp>
        <p:nvSpPr>
          <p:cNvPr id="75" name="TextBox 74"/>
          <p:cNvSpPr txBox="1"/>
          <p:nvPr/>
        </p:nvSpPr>
        <p:spPr>
          <a:xfrm>
            <a:off x="2347603" y="3848398"/>
            <a:ext cx="6446201" cy="1077218"/>
          </a:xfrm>
          <a:prstGeom prst="rect">
            <a:avLst/>
          </a:prstGeom>
          <a:noFill/>
        </p:spPr>
        <p:txBody>
          <a:bodyPr wrap="square" rtlCol="0">
            <a:spAutoFit/>
          </a:bodyPr>
          <a:lstStyle/>
          <a:p>
            <a:pPr marL="233363" indent="-233363">
              <a:buFont typeface="Arial" pitchFamily="34" charset="0"/>
              <a:buChar char="•"/>
            </a:pPr>
            <a:r>
              <a:rPr lang="en-US" sz="1600" dirty="0" smtClean="0">
                <a:solidFill>
                  <a:srgbClr val="404040"/>
                </a:solidFill>
                <a:cs typeface="Helvetica 55 Roman"/>
              </a:rPr>
              <a:t>Configure wireless security modes, encryption, authentication, etc.</a:t>
            </a:r>
          </a:p>
          <a:p>
            <a:pPr marL="233363" indent="-233363">
              <a:buFont typeface="Arial" pitchFamily="34" charset="0"/>
              <a:buChar char="•"/>
            </a:pPr>
            <a:r>
              <a:rPr lang="en-US" sz="1600" dirty="0" smtClean="0">
                <a:solidFill>
                  <a:srgbClr val="404040"/>
                </a:solidFill>
                <a:cs typeface="Helvetica 55 Roman"/>
              </a:rPr>
              <a:t>Detection of rogue APs + WIDS facilitates PCI compliance</a:t>
            </a:r>
          </a:p>
          <a:p>
            <a:pPr marL="233363" indent="-233363">
              <a:buFont typeface="Arial" pitchFamily="34" charset="0"/>
              <a:buChar char="•"/>
            </a:pPr>
            <a:r>
              <a:rPr lang="en-US" sz="1600" dirty="0" smtClean="0">
                <a:solidFill>
                  <a:srgbClr val="404040"/>
                </a:solidFill>
                <a:cs typeface="Helvetica 55 Roman"/>
              </a:rPr>
              <a:t>Offloads suspicious files to cloud sandbox for analysis</a:t>
            </a:r>
          </a:p>
          <a:p>
            <a:pPr marL="233363" indent="-233363"/>
            <a:endParaRPr lang="en-US" sz="1600" dirty="0" smtClean="0">
              <a:solidFill>
                <a:srgbClr val="404040"/>
              </a:solidFill>
              <a:cs typeface="Helvetica 55 Roman"/>
            </a:endParaRPr>
          </a:p>
        </p:txBody>
      </p:sp>
      <p:sp>
        <p:nvSpPr>
          <p:cNvPr id="76" name="TextBox 75"/>
          <p:cNvSpPr txBox="1"/>
          <p:nvPr/>
        </p:nvSpPr>
        <p:spPr>
          <a:xfrm>
            <a:off x="2367060" y="5025445"/>
            <a:ext cx="6380849" cy="1077218"/>
          </a:xfrm>
          <a:prstGeom prst="rect">
            <a:avLst/>
          </a:prstGeom>
          <a:noFill/>
        </p:spPr>
        <p:txBody>
          <a:bodyPr wrap="square" rtlCol="0">
            <a:spAutoFit/>
          </a:bodyPr>
          <a:lstStyle/>
          <a:p>
            <a:pPr marL="233363" indent="-233363">
              <a:buFont typeface="Arial" pitchFamily="34" charset="0"/>
              <a:buChar char="•"/>
            </a:pPr>
            <a:r>
              <a:rPr lang="en-US" sz="1600" dirty="0" smtClean="0">
                <a:solidFill>
                  <a:srgbClr val="404040"/>
                </a:solidFill>
                <a:cs typeface="Helvetica 55 Roman"/>
              </a:rPr>
              <a:t>Wireless/security log filtering and drill-down capabilities</a:t>
            </a:r>
          </a:p>
          <a:p>
            <a:pPr marL="233363" indent="-233363">
              <a:buFont typeface="Arial" pitchFamily="34" charset="0"/>
              <a:buChar char="•"/>
            </a:pPr>
            <a:r>
              <a:rPr lang="en-US" sz="1600" dirty="0" smtClean="0">
                <a:solidFill>
                  <a:srgbClr val="404040"/>
                </a:solidFill>
                <a:cs typeface="Helvetica 55 Roman"/>
              </a:rPr>
              <a:t>Built-in </a:t>
            </a:r>
            <a:r>
              <a:rPr lang="en-US" sz="1600" dirty="0" err="1" smtClean="0">
                <a:solidFill>
                  <a:srgbClr val="404040"/>
                </a:solidFill>
                <a:cs typeface="Helvetica 55 Roman"/>
              </a:rPr>
              <a:t>FortiView</a:t>
            </a:r>
            <a:r>
              <a:rPr lang="en-US" sz="1600" dirty="0" smtClean="0">
                <a:solidFill>
                  <a:srgbClr val="404040"/>
                </a:solidFill>
                <a:cs typeface="Helvetica 55 Roman"/>
              </a:rPr>
              <a:t> forensics for app/web/threat usage stats</a:t>
            </a:r>
          </a:p>
          <a:p>
            <a:pPr marL="233363" indent="-233363">
              <a:buFont typeface="Arial" pitchFamily="34" charset="0"/>
              <a:buChar char="•"/>
            </a:pPr>
            <a:r>
              <a:rPr lang="en-US" sz="1600" dirty="0" smtClean="0">
                <a:solidFill>
                  <a:srgbClr val="404040"/>
                </a:solidFill>
                <a:cs typeface="Helvetica 55 Roman"/>
              </a:rPr>
              <a:t>Includes pre-defined PDF reports with chart visualizations</a:t>
            </a:r>
          </a:p>
          <a:p>
            <a:pPr marL="233363" indent="-233363"/>
            <a:endParaRPr lang="en-US" sz="1600" dirty="0" smtClean="0">
              <a:solidFill>
                <a:srgbClr val="404040"/>
              </a:solidFill>
              <a:cs typeface="Helvetica 55 Roman"/>
            </a:endParaRPr>
          </a:p>
        </p:txBody>
      </p:sp>
    </p:spTree>
    <p:extLst>
      <p:ext uri="{BB962C8B-B14F-4D97-AF65-F5344CB8AC3E}">
        <p14:creationId xmlns:p14="http://schemas.microsoft.com/office/powerpoint/2010/main" val="31871710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1000"/>
                                        <p:tgtEl>
                                          <p:spTgt spid="4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left)">
                                      <p:cBhvr>
                                        <p:cTn id="26" dur="1000"/>
                                        <p:tgtEl>
                                          <p:spTgt spid="4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1000"/>
                                        <p:tgtEl>
                                          <p:spTgt spid="4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2" grpId="0" animBg="1"/>
      <p:bldP spid="43" grpId="0" animBg="1"/>
      <p:bldP spid="45" grpId="0" animBg="1"/>
      <p:bldP spid="46" grpId="0" animBg="1"/>
      <p:bldP spid="48" grpId="0" animBg="1"/>
      <p:bldP spid="49"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Rounded Rectangle 162"/>
          <p:cNvSpPr/>
          <p:nvPr/>
        </p:nvSpPr>
        <p:spPr bwMode="auto">
          <a:xfrm>
            <a:off x="6172200" y="990600"/>
            <a:ext cx="2590800" cy="4191000"/>
          </a:xfrm>
          <a:prstGeom prst="roundRect">
            <a:avLst>
              <a:gd name="adj" fmla="val 4418"/>
            </a:avLst>
          </a:prstGeom>
          <a:solidFill>
            <a:schemeClr val="accent5">
              <a:alpha val="50000"/>
            </a:schemeClr>
          </a:solidFill>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0" tIns="0" rIns="0" bIns="0" anchor="ctr"/>
          <a:lstStyle/>
          <a:p>
            <a:pPr algn="ctr" eaLnBrk="0" hangingPunct="0">
              <a:spcBef>
                <a:spcPct val="20000"/>
              </a:spcBef>
              <a:buClr>
                <a:schemeClr val="accent1"/>
              </a:buClr>
              <a:buSzPct val="90000"/>
              <a:buFont typeface="Wingdings" charset="2"/>
              <a:buNone/>
              <a:defRPr/>
            </a:pPr>
            <a:r>
              <a:rPr lang="en-US" sz="2000" dirty="0" smtClean="0">
                <a:solidFill>
                  <a:schemeClr val="accent2"/>
                </a:solidFill>
              </a:rPr>
              <a:t>Fortinet Datacenter</a:t>
            </a:r>
            <a:endParaRPr lang="en-US" sz="2000" dirty="0">
              <a:solidFill>
                <a:schemeClr val="accent2"/>
              </a:solidFill>
            </a:endParaRPr>
          </a:p>
        </p:txBody>
      </p:sp>
      <p:sp>
        <p:nvSpPr>
          <p:cNvPr id="31745" name="Title 1"/>
          <p:cNvSpPr>
            <a:spLocks noGrp="1"/>
          </p:cNvSpPr>
          <p:nvPr>
            <p:ph type="title"/>
          </p:nvPr>
        </p:nvSpPr>
        <p:spPr bwMode="auto">
          <a:xfrm>
            <a:off x="457200" y="274638"/>
            <a:ext cx="8229600" cy="565150"/>
          </a:xfrm>
          <a:noFill/>
          <a:ln>
            <a:miter lim="800000"/>
            <a:headEnd/>
            <a:tailEnd/>
          </a:ln>
        </p:spPr>
        <p:txBody>
          <a:bodyPr vert="horz" wrap="square" lIns="91440" tIns="45720" rIns="91440" bIns="45720" numCol="1" anchor="t" anchorCtr="0" compatLnSpc="1">
            <a:prstTxWarp prst="textNoShape">
              <a:avLst/>
            </a:prstTxWarp>
            <a:normAutofit/>
          </a:bodyPr>
          <a:lstStyle/>
          <a:p>
            <a:r>
              <a:rPr lang="en-US" dirty="0" smtClean="0">
                <a:solidFill>
                  <a:srgbClr val="060321"/>
                </a:solidFill>
              </a:rPr>
              <a:t>How Does </a:t>
            </a:r>
            <a:r>
              <a:rPr lang="en-US" dirty="0" err="1" smtClean="0">
                <a:solidFill>
                  <a:srgbClr val="060321"/>
                </a:solidFill>
              </a:rPr>
              <a:t>FortiCloud</a:t>
            </a:r>
            <a:r>
              <a:rPr lang="en-US" dirty="0" smtClean="0">
                <a:solidFill>
                  <a:srgbClr val="060321"/>
                </a:solidFill>
              </a:rPr>
              <a:t> AP network work</a:t>
            </a:r>
            <a:endParaRPr lang="en-US" dirty="0" smtClean="0">
              <a:solidFill>
                <a:srgbClr val="060321"/>
              </a:solidFill>
              <a:latin typeface="Arial" pitchFamily="34" charset="0"/>
              <a:ea typeface="ＭＳ Ｐゴシック" pitchFamily="34" charset="-128"/>
            </a:endParaRPr>
          </a:p>
        </p:txBody>
      </p:sp>
      <p:cxnSp>
        <p:nvCxnSpPr>
          <p:cNvPr id="60" name="Straight Connector 59"/>
          <p:cNvCxnSpPr>
            <a:cxnSpLocks noChangeShapeType="1"/>
          </p:cNvCxnSpPr>
          <p:nvPr/>
        </p:nvCxnSpPr>
        <p:spPr bwMode="auto">
          <a:xfrm flipV="1">
            <a:off x="1670050" y="2514600"/>
            <a:ext cx="4730750" cy="523875"/>
          </a:xfrm>
          <a:prstGeom prst="line">
            <a:avLst/>
          </a:prstGeom>
          <a:noFill/>
          <a:ln w="25400">
            <a:solidFill>
              <a:schemeClr val="accent1"/>
            </a:solidFill>
            <a:prstDash val="dash"/>
            <a:round/>
            <a:headEnd/>
            <a:tailEnd/>
          </a:ln>
          <a:effectLst>
            <a:outerShdw dist="20000" dir="5400000" rotWithShape="0">
              <a:srgbClr val="808080">
                <a:alpha val="37999"/>
              </a:srgbClr>
            </a:outerShdw>
          </a:effectLst>
        </p:spPr>
      </p:cxnSp>
      <p:cxnSp>
        <p:nvCxnSpPr>
          <p:cNvPr id="105" name="Straight Connector 104"/>
          <p:cNvCxnSpPr>
            <a:cxnSpLocks noChangeShapeType="1"/>
          </p:cNvCxnSpPr>
          <p:nvPr/>
        </p:nvCxnSpPr>
        <p:spPr bwMode="auto">
          <a:xfrm>
            <a:off x="1350963" y="3260725"/>
            <a:ext cx="1087437" cy="833438"/>
          </a:xfrm>
          <a:prstGeom prst="line">
            <a:avLst/>
          </a:prstGeom>
          <a:noFill/>
          <a:ln w="25400">
            <a:solidFill>
              <a:srgbClr val="F79646"/>
            </a:solidFill>
            <a:round/>
            <a:headEnd/>
            <a:tailEnd/>
          </a:ln>
          <a:effectLst>
            <a:outerShdw dist="20000" dir="5400000" rotWithShape="0">
              <a:srgbClr val="808080">
                <a:alpha val="37999"/>
              </a:srgbClr>
            </a:outerShdw>
          </a:effectLst>
        </p:spPr>
      </p:cxnSp>
      <p:cxnSp>
        <p:nvCxnSpPr>
          <p:cNvPr id="137" name="Straight Connector 136"/>
          <p:cNvCxnSpPr>
            <a:cxnSpLocks noChangeShapeType="1"/>
          </p:cNvCxnSpPr>
          <p:nvPr/>
        </p:nvCxnSpPr>
        <p:spPr bwMode="auto">
          <a:xfrm flipH="1" flipV="1">
            <a:off x="1870075" y="1885950"/>
            <a:ext cx="4470400" cy="14288"/>
          </a:xfrm>
          <a:prstGeom prst="line">
            <a:avLst/>
          </a:prstGeom>
          <a:noFill/>
          <a:ln w="25400">
            <a:solidFill>
              <a:srgbClr val="446E60"/>
            </a:solidFill>
            <a:round/>
            <a:headEnd type="none" w="med" len="med"/>
            <a:tailEnd type="triangle" w="med" len="med"/>
          </a:ln>
          <a:effectLst>
            <a:outerShdw dist="20000" dir="5400000" rotWithShape="0">
              <a:srgbClr val="808080">
                <a:alpha val="37999"/>
              </a:srgbClr>
            </a:outerShdw>
          </a:effectLst>
        </p:spPr>
      </p:cxnSp>
      <p:pic>
        <p:nvPicPr>
          <p:cNvPr id="31751" name="Picture 34" descr="User-Green-Male_Rt-s.png"/>
          <p:cNvPicPr>
            <a:picLocks noChangeAspect="1"/>
          </p:cNvPicPr>
          <p:nvPr/>
        </p:nvPicPr>
        <p:blipFill>
          <a:blip r:embed="rId2"/>
          <a:srcRect/>
          <a:stretch>
            <a:fillRect/>
          </a:stretch>
        </p:blipFill>
        <p:spPr bwMode="auto">
          <a:xfrm>
            <a:off x="582613" y="1597025"/>
            <a:ext cx="387350" cy="403225"/>
          </a:xfrm>
          <a:prstGeom prst="rect">
            <a:avLst/>
          </a:prstGeom>
          <a:noFill/>
          <a:ln w="9525">
            <a:noFill/>
            <a:miter lim="800000"/>
            <a:headEnd/>
            <a:tailEnd/>
          </a:ln>
        </p:spPr>
      </p:pic>
      <p:pic>
        <p:nvPicPr>
          <p:cNvPr id="31752" name="Picture 36" descr="User-Silver-Female_Rt-s.png"/>
          <p:cNvPicPr>
            <a:picLocks noChangeAspect="1"/>
          </p:cNvPicPr>
          <p:nvPr/>
        </p:nvPicPr>
        <p:blipFill>
          <a:blip r:embed="rId3"/>
          <a:srcRect/>
          <a:stretch>
            <a:fillRect/>
          </a:stretch>
        </p:blipFill>
        <p:spPr bwMode="auto">
          <a:xfrm>
            <a:off x="930275" y="1774825"/>
            <a:ext cx="420688" cy="436563"/>
          </a:xfrm>
          <a:prstGeom prst="rect">
            <a:avLst/>
          </a:prstGeom>
          <a:noFill/>
          <a:ln w="9525">
            <a:noFill/>
            <a:miter lim="800000"/>
            <a:headEnd/>
            <a:tailEnd/>
          </a:ln>
        </p:spPr>
      </p:pic>
      <p:pic>
        <p:nvPicPr>
          <p:cNvPr id="31753" name="Picture 41" descr="User-Exec-Female_Lt-s.png"/>
          <p:cNvPicPr>
            <a:picLocks noChangeAspect="1"/>
          </p:cNvPicPr>
          <p:nvPr/>
        </p:nvPicPr>
        <p:blipFill>
          <a:blip r:embed="rId4"/>
          <a:srcRect/>
          <a:stretch>
            <a:fillRect/>
          </a:stretch>
        </p:blipFill>
        <p:spPr bwMode="auto">
          <a:xfrm>
            <a:off x="1009650" y="1343025"/>
            <a:ext cx="393700" cy="428625"/>
          </a:xfrm>
          <a:prstGeom prst="rect">
            <a:avLst/>
          </a:prstGeom>
          <a:noFill/>
          <a:ln w="9525">
            <a:noFill/>
            <a:miter lim="800000"/>
            <a:headEnd/>
            <a:tailEnd/>
          </a:ln>
        </p:spPr>
      </p:pic>
      <p:pic>
        <p:nvPicPr>
          <p:cNvPr id="31754" name="Picture 43" descr="User-Exec-Male_Lt-s.png"/>
          <p:cNvPicPr>
            <a:picLocks noChangeAspect="1"/>
          </p:cNvPicPr>
          <p:nvPr/>
        </p:nvPicPr>
        <p:blipFill>
          <a:blip r:embed="rId5"/>
          <a:srcRect/>
          <a:stretch>
            <a:fillRect/>
          </a:stretch>
        </p:blipFill>
        <p:spPr bwMode="auto">
          <a:xfrm>
            <a:off x="1358900" y="1744663"/>
            <a:ext cx="419100" cy="446087"/>
          </a:xfrm>
          <a:prstGeom prst="rect">
            <a:avLst/>
          </a:prstGeom>
          <a:noFill/>
          <a:ln w="9525">
            <a:noFill/>
            <a:miter lim="800000"/>
            <a:headEnd/>
            <a:tailEnd/>
          </a:ln>
        </p:spPr>
      </p:pic>
      <p:sp>
        <p:nvSpPr>
          <p:cNvPr id="31755" name="TextBox 74"/>
          <p:cNvSpPr txBox="1">
            <a:spLocks noChangeArrowheads="1"/>
          </p:cNvSpPr>
          <p:nvPr/>
        </p:nvSpPr>
        <p:spPr bwMode="auto">
          <a:xfrm>
            <a:off x="4191000" y="1349375"/>
            <a:ext cx="1947863" cy="400110"/>
          </a:xfrm>
          <a:prstGeom prst="rect">
            <a:avLst/>
          </a:prstGeom>
          <a:noFill/>
          <a:ln w="9525">
            <a:noFill/>
            <a:miter lim="800000"/>
            <a:headEnd/>
            <a:tailEnd/>
          </a:ln>
        </p:spPr>
        <p:txBody>
          <a:bodyPr wrap="square">
            <a:spAutoFit/>
          </a:bodyPr>
          <a:lstStyle/>
          <a:p>
            <a:r>
              <a:rPr lang="en-US" sz="1000" b="1" dirty="0" smtClean="0">
                <a:solidFill>
                  <a:srgbClr val="404040"/>
                </a:solidFill>
                <a:latin typeface="Helvetica 55 Roman" pitchFamily="34" charset="0"/>
              </a:rPr>
              <a:t>Customer</a:t>
            </a:r>
            <a:r>
              <a:rPr lang="en-US" sz="1000" b="1" dirty="0">
                <a:solidFill>
                  <a:srgbClr val="404040"/>
                </a:solidFill>
                <a:latin typeface="Helvetica 55 Roman" pitchFamily="34" charset="0"/>
              </a:rPr>
              <a:t> </a:t>
            </a:r>
            <a:r>
              <a:rPr lang="en-US" sz="1000" b="1" dirty="0" smtClean="0">
                <a:solidFill>
                  <a:srgbClr val="404040"/>
                </a:solidFill>
                <a:latin typeface="Helvetica 55 Roman" pitchFamily="34" charset="0"/>
              </a:rPr>
              <a:t>Web Portal</a:t>
            </a:r>
          </a:p>
          <a:p>
            <a:r>
              <a:rPr lang="en-US" sz="1000" b="1" dirty="0" smtClean="0">
                <a:solidFill>
                  <a:srgbClr val="404040"/>
                </a:solidFill>
                <a:latin typeface="Helvetica 55 Roman" pitchFamily="34" charset="0"/>
              </a:rPr>
              <a:t>Configuration &amp; reporting</a:t>
            </a:r>
            <a:endParaRPr lang="en-US" sz="1000" b="1" dirty="0">
              <a:solidFill>
                <a:srgbClr val="404040"/>
              </a:solidFill>
              <a:latin typeface="Helvetica 55 Roman" pitchFamily="34" charset="0"/>
            </a:endParaRPr>
          </a:p>
        </p:txBody>
      </p:sp>
      <p:cxnSp>
        <p:nvCxnSpPr>
          <p:cNvPr id="154" name="Straight Connector 153"/>
          <p:cNvCxnSpPr>
            <a:cxnSpLocks noChangeShapeType="1"/>
          </p:cNvCxnSpPr>
          <p:nvPr/>
        </p:nvCxnSpPr>
        <p:spPr bwMode="auto">
          <a:xfrm flipV="1">
            <a:off x="1616075" y="2743200"/>
            <a:ext cx="4937125" cy="2622550"/>
          </a:xfrm>
          <a:prstGeom prst="line">
            <a:avLst/>
          </a:prstGeom>
          <a:noFill/>
          <a:ln w="25400">
            <a:solidFill>
              <a:schemeClr val="tx1"/>
            </a:solidFill>
            <a:prstDash val="dash"/>
            <a:round/>
            <a:headEnd/>
            <a:tailEnd/>
          </a:ln>
          <a:effectLst>
            <a:outerShdw dist="20000" dir="5400000" rotWithShape="0">
              <a:srgbClr val="808080">
                <a:alpha val="37999"/>
              </a:srgbClr>
            </a:outerShdw>
          </a:effectLst>
        </p:spPr>
      </p:cxnSp>
      <p:sp>
        <p:nvSpPr>
          <p:cNvPr id="31759" name="TextBox 74"/>
          <p:cNvSpPr txBox="1">
            <a:spLocks noChangeArrowheads="1"/>
          </p:cNvSpPr>
          <p:nvPr/>
        </p:nvSpPr>
        <p:spPr bwMode="auto">
          <a:xfrm>
            <a:off x="6400800" y="1066800"/>
            <a:ext cx="833883" cy="246221"/>
          </a:xfrm>
          <a:prstGeom prst="rect">
            <a:avLst/>
          </a:prstGeom>
          <a:noFill/>
          <a:ln w="9525">
            <a:noFill/>
            <a:miter lim="800000"/>
            <a:headEnd/>
            <a:tailEnd/>
          </a:ln>
        </p:spPr>
        <p:txBody>
          <a:bodyPr wrap="none">
            <a:spAutoFit/>
          </a:bodyPr>
          <a:lstStyle/>
          <a:p>
            <a:r>
              <a:rPr lang="en-US" sz="1000" b="1" dirty="0" err="1" smtClean="0">
                <a:solidFill>
                  <a:srgbClr val="404040"/>
                </a:solidFill>
                <a:latin typeface="Helvetica 55 Roman" pitchFamily="34" charset="0"/>
              </a:rPr>
              <a:t>FortiCloud</a:t>
            </a:r>
            <a:endParaRPr lang="en-US" sz="1000" b="1" dirty="0">
              <a:solidFill>
                <a:srgbClr val="404040"/>
              </a:solidFill>
              <a:latin typeface="Helvetica 55 Roman" pitchFamily="34" charset="0"/>
            </a:endParaRPr>
          </a:p>
        </p:txBody>
      </p:sp>
      <p:grpSp>
        <p:nvGrpSpPr>
          <p:cNvPr id="4" name="Group 31"/>
          <p:cNvGrpSpPr>
            <a:grpSpLocks noChangeAspect="1"/>
          </p:cNvGrpSpPr>
          <p:nvPr/>
        </p:nvGrpSpPr>
        <p:grpSpPr bwMode="auto">
          <a:xfrm>
            <a:off x="6324600" y="1219200"/>
            <a:ext cx="2239963" cy="1664953"/>
            <a:chOff x="214721" y="1021790"/>
            <a:chExt cx="1959908" cy="1454953"/>
          </a:xfrm>
        </p:grpSpPr>
        <p:pic>
          <p:nvPicPr>
            <p:cNvPr id="31789" name="Picture 29"/>
            <p:cNvPicPr>
              <a:picLocks noChangeAspect="1"/>
            </p:cNvPicPr>
            <p:nvPr/>
          </p:nvPicPr>
          <p:blipFill>
            <a:blip r:embed="rId6"/>
            <a:srcRect/>
            <a:stretch>
              <a:fillRect/>
            </a:stretch>
          </p:blipFill>
          <p:spPr bwMode="auto">
            <a:xfrm>
              <a:off x="214721" y="1021790"/>
              <a:ext cx="1959908" cy="1454953"/>
            </a:xfrm>
            <a:prstGeom prst="rect">
              <a:avLst/>
            </a:prstGeom>
            <a:noFill/>
            <a:ln w="9525">
              <a:noFill/>
              <a:miter lim="800000"/>
              <a:headEnd/>
              <a:tailEnd/>
            </a:ln>
          </p:spPr>
        </p:pic>
        <p:pic>
          <p:nvPicPr>
            <p:cNvPr id="31790" name="Picture 30" descr="Untitled-2.gif"/>
            <p:cNvPicPr>
              <a:picLocks noChangeAspect="1"/>
            </p:cNvPicPr>
            <p:nvPr/>
          </p:nvPicPr>
          <p:blipFill>
            <a:blip r:embed="rId7"/>
            <a:srcRect/>
            <a:stretch>
              <a:fillRect/>
            </a:stretch>
          </p:blipFill>
          <p:spPr bwMode="auto">
            <a:xfrm>
              <a:off x="329601" y="1716047"/>
              <a:ext cx="535396" cy="539696"/>
            </a:xfrm>
            <a:prstGeom prst="rect">
              <a:avLst/>
            </a:prstGeom>
            <a:noFill/>
            <a:ln w="9525">
              <a:noFill/>
              <a:miter lim="800000"/>
              <a:headEnd/>
              <a:tailEnd/>
            </a:ln>
          </p:spPr>
        </p:pic>
      </p:grpSp>
      <p:grpSp>
        <p:nvGrpSpPr>
          <p:cNvPr id="5" name="Group 26"/>
          <p:cNvGrpSpPr>
            <a:grpSpLocks/>
          </p:cNvGrpSpPr>
          <p:nvPr/>
        </p:nvGrpSpPr>
        <p:grpSpPr bwMode="auto">
          <a:xfrm>
            <a:off x="53975" y="2568575"/>
            <a:ext cx="1616075" cy="941388"/>
            <a:chOff x="6963503" y="4411943"/>
            <a:chExt cx="2066543" cy="1387201"/>
          </a:xfrm>
        </p:grpSpPr>
        <p:pic>
          <p:nvPicPr>
            <p:cNvPr id="61" name="Picture 60" descr="Cloud-White.png"/>
            <p:cNvPicPr>
              <a:picLocks noChangeAspect="1"/>
            </p:cNvPicPr>
            <p:nvPr/>
          </p:nvPicPr>
          <p:blipFill>
            <a:blip r:embed="rId8"/>
            <a:srcRect/>
            <a:stretch>
              <a:fillRect/>
            </a:stretch>
          </p:blipFill>
          <p:spPr bwMode="auto">
            <a:xfrm>
              <a:off x="6963503" y="4411943"/>
              <a:ext cx="2066543" cy="1387201"/>
            </a:xfrm>
            <a:prstGeom prst="rect">
              <a:avLst/>
            </a:prstGeom>
            <a:noFill/>
            <a:ln w="9525">
              <a:noFill/>
              <a:miter lim="800000"/>
              <a:headEnd/>
              <a:tailEnd/>
            </a:ln>
            <a:effectLst>
              <a:outerShdw dist="114300" dir="5400000" sx="89999" sy="-19000" rotWithShape="0">
                <a:srgbClr val="808080">
                  <a:alpha val="20000"/>
                </a:srgbClr>
              </a:outerShdw>
            </a:effectLst>
          </p:spPr>
        </p:pic>
        <p:pic>
          <p:nvPicPr>
            <p:cNvPr id="31786" name="Picture 4" descr="FortiAP_Icon_Lt-s.png"/>
            <p:cNvPicPr>
              <a:picLocks noChangeAspect="1"/>
            </p:cNvPicPr>
            <p:nvPr/>
          </p:nvPicPr>
          <p:blipFill>
            <a:blip r:embed="rId9"/>
            <a:srcRect/>
            <a:stretch>
              <a:fillRect/>
            </a:stretch>
          </p:blipFill>
          <p:spPr bwMode="auto">
            <a:xfrm>
              <a:off x="7512958" y="4605224"/>
              <a:ext cx="946397" cy="590366"/>
            </a:xfrm>
            <a:prstGeom prst="rect">
              <a:avLst/>
            </a:prstGeom>
            <a:noFill/>
            <a:ln w="9525">
              <a:noFill/>
              <a:miter lim="800000"/>
              <a:headEnd/>
              <a:tailEnd/>
            </a:ln>
          </p:spPr>
        </p:pic>
        <p:pic>
          <p:nvPicPr>
            <p:cNvPr id="31787" name="Picture 4" descr="FortiAP_Icon_Lt-s.png"/>
            <p:cNvPicPr>
              <a:picLocks noChangeAspect="1"/>
            </p:cNvPicPr>
            <p:nvPr/>
          </p:nvPicPr>
          <p:blipFill>
            <a:blip r:embed="rId9"/>
            <a:srcRect/>
            <a:stretch>
              <a:fillRect/>
            </a:stretch>
          </p:blipFill>
          <p:spPr bwMode="auto">
            <a:xfrm>
              <a:off x="7413310" y="5029083"/>
              <a:ext cx="946397" cy="590366"/>
            </a:xfrm>
            <a:prstGeom prst="rect">
              <a:avLst/>
            </a:prstGeom>
            <a:noFill/>
            <a:ln w="9525">
              <a:noFill/>
              <a:miter lim="800000"/>
              <a:headEnd/>
              <a:tailEnd/>
            </a:ln>
          </p:spPr>
        </p:pic>
        <p:pic>
          <p:nvPicPr>
            <p:cNvPr id="31788" name="Picture 4" descr="FortiAP_Icon_Lt-s.png"/>
            <p:cNvPicPr>
              <a:picLocks noChangeAspect="1"/>
            </p:cNvPicPr>
            <p:nvPr/>
          </p:nvPicPr>
          <p:blipFill>
            <a:blip r:embed="rId9"/>
            <a:srcRect/>
            <a:stretch>
              <a:fillRect/>
            </a:stretch>
          </p:blipFill>
          <p:spPr bwMode="auto">
            <a:xfrm>
              <a:off x="7943782" y="5006973"/>
              <a:ext cx="946397" cy="590366"/>
            </a:xfrm>
            <a:prstGeom prst="rect">
              <a:avLst/>
            </a:prstGeom>
            <a:noFill/>
            <a:ln w="9525">
              <a:noFill/>
              <a:miter lim="800000"/>
              <a:headEnd/>
              <a:tailEnd/>
            </a:ln>
          </p:spPr>
        </p:pic>
      </p:grpSp>
      <p:grpSp>
        <p:nvGrpSpPr>
          <p:cNvPr id="6" name="Group 26"/>
          <p:cNvGrpSpPr>
            <a:grpSpLocks/>
          </p:cNvGrpSpPr>
          <p:nvPr/>
        </p:nvGrpSpPr>
        <p:grpSpPr bwMode="auto">
          <a:xfrm>
            <a:off x="0" y="4894263"/>
            <a:ext cx="1616075" cy="941387"/>
            <a:chOff x="6963503" y="4411943"/>
            <a:chExt cx="2066543" cy="1387201"/>
          </a:xfrm>
        </p:grpSpPr>
        <p:pic>
          <p:nvPicPr>
            <p:cNvPr id="66" name="Picture 65" descr="Cloud-White.png"/>
            <p:cNvPicPr>
              <a:picLocks noChangeAspect="1"/>
            </p:cNvPicPr>
            <p:nvPr/>
          </p:nvPicPr>
          <p:blipFill>
            <a:blip r:embed="rId8"/>
            <a:srcRect/>
            <a:stretch>
              <a:fillRect/>
            </a:stretch>
          </p:blipFill>
          <p:spPr bwMode="auto">
            <a:xfrm>
              <a:off x="6963503" y="4411943"/>
              <a:ext cx="2066543" cy="1387201"/>
            </a:xfrm>
            <a:prstGeom prst="rect">
              <a:avLst/>
            </a:prstGeom>
            <a:noFill/>
            <a:ln w="9525">
              <a:noFill/>
              <a:miter lim="800000"/>
              <a:headEnd/>
              <a:tailEnd/>
            </a:ln>
            <a:effectLst>
              <a:outerShdw dist="114300" dir="5400000" sx="89999" sy="-19000" rotWithShape="0">
                <a:srgbClr val="808080">
                  <a:alpha val="20000"/>
                </a:srgbClr>
              </a:outerShdw>
            </a:effectLst>
          </p:spPr>
        </p:pic>
        <p:pic>
          <p:nvPicPr>
            <p:cNvPr id="31784" name="Picture 4" descr="FortiAP_Icon_Lt-s.png"/>
            <p:cNvPicPr>
              <a:picLocks noChangeAspect="1"/>
            </p:cNvPicPr>
            <p:nvPr/>
          </p:nvPicPr>
          <p:blipFill>
            <a:blip r:embed="rId9"/>
            <a:srcRect/>
            <a:stretch>
              <a:fillRect/>
            </a:stretch>
          </p:blipFill>
          <p:spPr bwMode="auto">
            <a:xfrm>
              <a:off x="7515045" y="4842286"/>
              <a:ext cx="946397" cy="590366"/>
            </a:xfrm>
            <a:prstGeom prst="rect">
              <a:avLst/>
            </a:prstGeom>
            <a:noFill/>
            <a:ln w="9525">
              <a:noFill/>
              <a:miter lim="800000"/>
              <a:headEnd/>
              <a:tailEnd/>
            </a:ln>
          </p:spPr>
        </p:pic>
      </p:grpSp>
      <p:cxnSp>
        <p:nvCxnSpPr>
          <p:cNvPr id="94" name="Straight Connector 93"/>
          <p:cNvCxnSpPr>
            <a:cxnSpLocks noChangeShapeType="1"/>
          </p:cNvCxnSpPr>
          <p:nvPr/>
        </p:nvCxnSpPr>
        <p:spPr bwMode="auto">
          <a:xfrm flipV="1">
            <a:off x="1279525" y="4297363"/>
            <a:ext cx="1209675" cy="842962"/>
          </a:xfrm>
          <a:prstGeom prst="line">
            <a:avLst/>
          </a:prstGeom>
          <a:noFill/>
          <a:ln w="25400">
            <a:solidFill>
              <a:srgbClr val="F79646"/>
            </a:solidFill>
            <a:round/>
            <a:headEnd/>
            <a:tailEnd/>
          </a:ln>
          <a:effectLst>
            <a:outerShdw dist="20000" dir="5400000" rotWithShape="0">
              <a:srgbClr val="808080">
                <a:alpha val="37999"/>
              </a:srgbClr>
            </a:outerShdw>
          </a:effectLst>
        </p:spPr>
      </p:cxnSp>
      <p:pic>
        <p:nvPicPr>
          <p:cNvPr id="96" name="Picture 3" descr="Internet.png"/>
          <p:cNvPicPr>
            <a:picLocks noChangeAspect="1"/>
          </p:cNvPicPr>
          <p:nvPr/>
        </p:nvPicPr>
        <p:blipFill>
          <a:blip r:embed="rId10"/>
          <a:srcRect/>
          <a:stretch>
            <a:fillRect/>
          </a:stretch>
        </p:blipFill>
        <p:spPr bwMode="auto">
          <a:xfrm>
            <a:off x="1679575" y="3665538"/>
            <a:ext cx="1460500" cy="1077912"/>
          </a:xfrm>
          <a:prstGeom prst="rect">
            <a:avLst/>
          </a:prstGeom>
          <a:noFill/>
          <a:ln w="9525">
            <a:noFill/>
            <a:miter lim="800000"/>
            <a:headEnd/>
            <a:tailEnd/>
          </a:ln>
          <a:effectLst>
            <a:outerShdw dist="114300" dir="5400000" sx="89999" sy="-19000" rotWithShape="0">
              <a:srgbClr val="808080">
                <a:alpha val="20000"/>
              </a:srgbClr>
            </a:outerShdw>
          </a:effectLst>
        </p:spPr>
      </p:pic>
      <p:sp>
        <p:nvSpPr>
          <p:cNvPr id="31769" name="TextBox 74"/>
          <p:cNvSpPr txBox="1">
            <a:spLocks noChangeArrowheads="1"/>
          </p:cNvSpPr>
          <p:nvPr/>
        </p:nvSpPr>
        <p:spPr bwMode="auto">
          <a:xfrm>
            <a:off x="228600" y="4953000"/>
            <a:ext cx="647934" cy="246221"/>
          </a:xfrm>
          <a:prstGeom prst="rect">
            <a:avLst/>
          </a:prstGeom>
          <a:noFill/>
          <a:ln w="9525">
            <a:noFill/>
            <a:miter lim="800000"/>
            <a:headEnd/>
            <a:tailEnd/>
          </a:ln>
        </p:spPr>
        <p:txBody>
          <a:bodyPr wrap="none">
            <a:spAutoFit/>
          </a:bodyPr>
          <a:lstStyle/>
          <a:p>
            <a:r>
              <a:rPr lang="en-US" sz="1000" b="1" dirty="0" err="1" smtClean="0">
                <a:solidFill>
                  <a:srgbClr val="404040"/>
                </a:solidFill>
                <a:latin typeface="Helvetica 55 Roman" pitchFamily="34" charset="0"/>
              </a:rPr>
              <a:t>FortiAP</a:t>
            </a:r>
            <a:endParaRPr lang="en-US" sz="1000" b="1" dirty="0">
              <a:solidFill>
                <a:srgbClr val="404040"/>
              </a:solidFill>
              <a:latin typeface="Helvetica 55 Roman" pitchFamily="34" charset="0"/>
            </a:endParaRPr>
          </a:p>
        </p:txBody>
      </p:sp>
      <p:sp>
        <p:nvSpPr>
          <p:cNvPr id="31770" name="TextBox 74"/>
          <p:cNvSpPr txBox="1">
            <a:spLocks noChangeArrowheads="1"/>
          </p:cNvSpPr>
          <p:nvPr/>
        </p:nvSpPr>
        <p:spPr bwMode="auto">
          <a:xfrm>
            <a:off x="1728788" y="3106738"/>
            <a:ext cx="741362" cy="554037"/>
          </a:xfrm>
          <a:prstGeom prst="rect">
            <a:avLst/>
          </a:prstGeom>
          <a:noFill/>
          <a:ln w="9525">
            <a:noFill/>
            <a:miter lim="800000"/>
            <a:headEnd/>
            <a:tailEnd/>
          </a:ln>
        </p:spPr>
        <p:txBody>
          <a:bodyPr wrap="none">
            <a:spAutoFit/>
          </a:bodyPr>
          <a:lstStyle/>
          <a:p>
            <a:r>
              <a:rPr lang="en-US" sz="1000" b="1">
                <a:solidFill>
                  <a:srgbClr val="404040"/>
                </a:solidFill>
                <a:latin typeface="Helvetica 55 Roman" pitchFamily="34" charset="0"/>
              </a:rPr>
              <a:t>Local </a:t>
            </a:r>
          </a:p>
          <a:p>
            <a:r>
              <a:rPr lang="en-US" sz="1000" b="1">
                <a:solidFill>
                  <a:srgbClr val="404040"/>
                </a:solidFill>
                <a:latin typeface="Helvetica 55 Roman" pitchFamily="34" charset="0"/>
              </a:rPr>
              <a:t>Internet</a:t>
            </a:r>
          </a:p>
          <a:p>
            <a:r>
              <a:rPr lang="en-US" sz="1000" b="1">
                <a:solidFill>
                  <a:srgbClr val="404040"/>
                </a:solidFill>
                <a:latin typeface="Helvetica 55 Roman" pitchFamily="34" charset="0"/>
              </a:rPr>
              <a:t>Breakout</a:t>
            </a:r>
          </a:p>
        </p:txBody>
      </p:sp>
      <p:sp>
        <p:nvSpPr>
          <p:cNvPr id="31771" name="TextBox 74"/>
          <p:cNvSpPr txBox="1">
            <a:spLocks noChangeArrowheads="1"/>
          </p:cNvSpPr>
          <p:nvPr/>
        </p:nvSpPr>
        <p:spPr bwMode="auto">
          <a:xfrm>
            <a:off x="2362200" y="2362200"/>
            <a:ext cx="1052513" cy="400050"/>
          </a:xfrm>
          <a:prstGeom prst="rect">
            <a:avLst/>
          </a:prstGeom>
          <a:noFill/>
          <a:ln w="9525">
            <a:noFill/>
            <a:miter lim="800000"/>
            <a:headEnd/>
            <a:tailEnd/>
          </a:ln>
        </p:spPr>
        <p:txBody>
          <a:bodyPr wrap="none">
            <a:spAutoFit/>
          </a:bodyPr>
          <a:lstStyle/>
          <a:p>
            <a:r>
              <a:rPr lang="en-US" sz="1000" b="1" dirty="0">
                <a:solidFill>
                  <a:srgbClr val="404040"/>
                </a:solidFill>
                <a:latin typeface="Helvetica 55 Roman" pitchFamily="34" charset="0"/>
              </a:rPr>
              <a:t>Management </a:t>
            </a:r>
          </a:p>
          <a:p>
            <a:r>
              <a:rPr lang="en-US" sz="1000" b="1" dirty="0">
                <a:solidFill>
                  <a:srgbClr val="404040"/>
                </a:solidFill>
                <a:latin typeface="Helvetica 55 Roman" pitchFamily="34" charset="0"/>
              </a:rPr>
              <a:t>and Reporting</a:t>
            </a:r>
          </a:p>
        </p:txBody>
      </p:sp>
      <p:sp>
        <p:nvSpPr>
          <p:cNvPr id="56" name="TextBox 74"/>
          <p:cNvSpPr txBox="1">
            <a:spLocks noChangeArrowheads="1"/>
          </p:cNvSpPr>
          <p:nvPr/>
        </p:nvSpPr>
        <p:spPr bwMode="auto">
          <a:xfrm>
            <a:off x="228600" y="2590800"/>
            <a:ext cx="646113" cy="246063"/>
          </a:xfrm>
          <a:prstGeom prst="rect">
            <a:avLst/>
          </a:prstGeom>
          <a:noFill/>
          <a:ln w="9525">
            <a:noFill/>
            <a:miter lim="800000"/>
            <a:headEnd/>
            <a:tailEnd/>
          </a:ln>
        </p:spPr>
        <p:txBody>
          <a:bodyPr wrap="none">
            <a:spAutoFit/>
          </a:bodyPr>
          <a:lstStyle/>
          <a:p>
            <a:r>
              <a:rPr lang="en-US" sz="1000" b="1" dirty="0" err="1">
                <a:solidFill>
                  <a:srgbClr val="404040"/>
                </a:solidFill>
                <a:latin typeface="Helvetica 55 Roman" pitchFamily="34" charset="0"/>
              </a:rPr>
              <a:t>FortiAP</a:t>
            </a:r>
            <a:endParaRPr lang="en-US" sz="1000" b="1" dirty="0">
              <a:solidFill>
                <a:srgbClr val="404040"/>
              </a:solidFill>
              <a:latin typeface="Helvetica 55 Roman" pitchFamily="34" charset="0"/>
            </a:endParaRPr>
          </a:p>
        </p:txBody>
      </p:sp>
      <p:sp>
        <p:nvSpPr>
          <p:cNvPr id="46" name="Line Callout 1 45"/>
          <p:cNvSpPr/>
          <p:nvPr/>
        </p:nvSpPr>
        <p:spPr bwMode="auto">
          <a:xfrm>
            <a:off x="3276600" y="5334000"/>
            <a:ext cx="914400" cy="612648"/>
          </a:xfrm>
          <a:prstGeom prst="borderCallout1">
            <a:avLst>
              <a:gd name="adj1" fmla="val 18750"/>
              <a:gd name="adj2" fmla="val -8333"/>
              <a:gd name="adj3" fmla="val -70676"/>
              <a:gd name="adj4" fmla="val -173182"/>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2000" b="0" i="0" u="none" strike="noStrike" cap="none" normalizeH="0" baseline="0" dirty="0" err="1" smtClean="0">
                <a:ln>
                  <a:noFill/>
                </a:ln>
                <a:solidFill>
                  <a:schemeClr val="bg1"/>
                </a:solidFill>
                <a:effectLst/>
                <a:latin typeface="Arial" charset="0"/>
              </a:rPr>
              <a:t>Wifi</a:t>
            </a:r>
            <a:r>
              <a:rPr kumimoji="0" lang="en-US" sz="2000" b="0" i="0" u="none" strike="noStrike" cap="none" normalizeH="0" baseline="0" dirty="0" smtClean="0">
                <a:ln>
                  <a:noFill/>
                </a:ln>
                <a:solidFill>
                  <a:schemeClr val="bg1"/>
                </a:solidFill>
                <a:effectLst/>
                <a:latin typeface="Arial" charset="0"/>
              </a:rPr>
              <a:t> Traffic</a:t>
            </a:r>
            <a:endParaRPr kumimoji="0" lang="en-US" sz="2000" b="0" i="0" u="none" strike="noStrike" cap="none" normalizeH="0" baseline="0" dirty="0">
              <a:ln>
                <a:noFill/>
              </a:ln>
              <a:solidFill>
                <a:schemeClr val="bg1"/>
              </a:solidFill>
              <a:effectLst/>
              <a:latin typeface="Arial" charset="0"/>
            </a:endParaRPr>
          </a:p>
        </p:txBody>
      </p:sp>
      <p:sp>
        <p:nvSpPr>
          <p:cNvPr id="47" name="Line Callout 1 46"/>
          <p:cNvSpPr/>
          <p:nvPr/>
        </p:nvSpPr>
        <p:spPr bwMode="auto">
          <a:xfrm>
            <a:off x="4800600" y="5334000"/>
            <a:ext cx="1524000" cy="612648"/>
          </a:xfrm>
          <a:prstGeom prst="borderCallout1">
            <a:avLst>
              <a:gd name="adj1" fmla="val 18750"/>
              <a:gd name="adj2" fmla="val -8333"/>
              <a:gd name="adj3" fmla="val -129473"/>
              <a:gd name="adj4" fmla="val -10318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2000" b="0" i="0" u="none" strike="noStrike" cap="none" normalizeH="0" baseline="0" dirty="0" smtClean="0">
                <a:ln>
                  <a:noFill/>
                </a:ln>
                <a:solidFill>
                  <a:schemeClr val="bg1"/>
                </a:solidFill>
                <a:effectLst/>
                <a:latin typeface="Arial" charset="0"/>
              </a:rPr>
              <a:t>Command and control</a:t>
            </a:r>
            <a:endParaRPr kumimoji="0" lang="en-US" sz="2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80826735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1"/>
          <p:cNvGrpSpPr/>
          <p:nvPr/>
        </p:nvGrpSpPr>
        <p:grpSpPr>
          <a:xfrm>
            <a:off x="4913523" y="3305060"/>
            <a:ext cx="4230477" cy="2284342"/>
            <a:chOff x="4913523" y="3305060"/>
            <a:chExt cx="4230477" cy="2284342"/>
          </a:xfrm>
        </p:grpSpPr>
        <p:sp>
          <p:nvSpPr>
            <p:cNvPr id="120" name="Oval 119"/>
            <p:cNvSpPr/>
            <p:nvPr/>
          </p:nvSpPr>
          <p:spPr bwMode="auto">
            <a:xfrm>
              <a:off x="4913523" y="3305060"/>
              <a:ext cx="4230477" cy="2258458"/>
            </a:xfrm>
            <a:prstGeom prst="ellipse">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fr-FR" sz="2000" b="0" i="0" u="none" strike="noStrike" cap="none" normalizeH="0" baseline="0">
                <a:ln>
                  <a:noFill/>
                </a:ln>
                <a:solidFill>
                  <a:schemeClr val="accent2"/>
                </a:solidFill>
                <a:effectLst/>
                <a:latin typeface="Arial" charset="0"/>
              </a:endParaRPr>
            </a:p>
          </p:txBody>
        </p:sp>
        <p:sp>
          <p:nvSpPr>
            <p:cNvPr id="121" name="TextBox 120"/>
            <p:cNvSpPr txBox="1"/>
            <p:nvPr/>
          </p:nvSpPr>
          <p:spPr>
            <a:xfrm>
              <a:off x="6521986" y="5343181"/>
              <a:ext cx="1189822" cy="246221"/>
            </a:xfrm>
            <a:prstGeom prst="rect">
              <a:avLst/>
            </a:prstGeom>
            <a:noFill/>
          </p:spPr>
          <p:txBody>
            <a:bodyPr wrap="square" rtlCol="0">
              <a:spAutoFit/>
            </a:bodyPr>
            <a:lstStyle/>
            <a:p>
              <a:r>
                <a:rPr lang="fr-FR" sz="1000" dirty="0" smtClean="0">
                  <a:solidFill>
                    <a:schemeClr val="accent6">
                      <a:lumMod val="75000"/>
                    </a:schemeClr>
                  </a:solidFill>
                  <a:latin typeface="Helvetica 55 Roman"/>
                  <a:cs typeface="Helvetica 55 Roman"/>
                </a:rPr>
                <a:t>Second Site</a:t>
              </a:r>
            </a:p>
          </p:txBody>
        </p:sp>
      </p:grpSp>
      <p:grpSp>
        <p:nvGrpSpPr>
          <p:cNvPr id="3" name="Group 89"/>
          <p:cNvGrpSpPr/>
          <p:nvPr/>
        </p:nvGrpSpPr>
        <p:grpSpPr>
          <a:xfrm>
            <a:off x="-6995" y="2544423"/>
            <a:ext cx="4089505" cy="2461086"/>
            <a:chOff x="-6995" y="2544423"/>
            <a:chExt cx="4089505" cy="2461086"/>
          </a:xfrm>
        </p:grpSpPr>
        <p:sp>
          <p:nvSpPr>
            <p:cNvPr id="87" name="Oval 86"/>
            <p:cNvSpPr/>
            <p:nvPr/>
          </p:nvSpPr>
          <p:spPr bwMode="auto">
            <a:xfrm rot="21431359">
              <a:off x="-6995" y="2544423"/>
              <a:ext cx="4089505" cy="2445745"/>
            </a:xfrm>
            <a:prstGeom prst="ellipse">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5400000" scaled="1"/>
              <a:tileRect/>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fr-FR" sz="2000" b="0" i="0" u="none" strike="noStrike" cap="none" normalizeH="0" baseline="0" dirty="0">
                <a:ln>
                  <a:noFill/>
                </a:ln>
                <a:solidFill>
                  <a:schemeClr val="accent2"/>
                </a:solidFill>
                <a:effectLst/>
                <a:latin typeface="Arial" charset="0"/>
              </a:endParaRPr>
            </a:p>
          </p:txBody>
        </p:sp>
        <p:sp>
          <p:nvSpPr>
            <p:cNvPr id="89" name="TextBox 88"/>
            <p:cNvSpPr txBox="1"/>
            <p:nvPr/>
          </p:nvSpPr>
          <p:spPr>
            <a:xfrm>
              <a:off x="1432198" y="4759288"/>
              <a:ext cx="2115238" cy="246221"/>
            </a:xfrm>
            <a:prstGeom prst="rect">
              <a:avLst/>
            </a:prstGeom>
            <a:noFill/>
          </p:spPr>
          <p:txBody>
            <a:bodyPr wrap="square" rtlCol="0">
              <a:spAutoFit/>
            </a:bodyPr>
            <a:lstStyle/>
            <a:p>
              <a:r>
                <a:rPr lang="fr-FR" sz="1000" dirty="0" smtClean="0">
                  <a:solidFill>
                    <a:srgbClr val="00B050"/>
                  </a:solidFill>
                  <a:latin typeface="Helvetica 55 Roman"/>
                  <a:cs typeface="Helvetica 55 Roman"/>
                </a:rPr>
                <a:t>Main Site</a:t>
              </a:r>
            </a:p>
          </p:txBody>
        </p:sp>
      </p:grpSp>
      <p:pic>
        <p:nvPicPr>
          <p:cNvPr id="45" name="Picture 44" descr="Retail_Branch_Rt.png"/>
          <p:cNvPicPr>
            <a:picLocks noChangeAspect="1"/>
          </p:cNvPicPr>
          <p:nvPr/>
        </p:nvPicPr>
        <p:blipFill>
          <a:blip r:embed="rId3"/>
          <a:stretch>
            <a:fillRect/>
          </a:stretch>
        </p:blipFill>
        <p:spPr>
          <a:xfrm>
            <a:off x="6400210" y="4134712"/>
            <a:ext cx="1355676" cy="1076325"/>
          </a:xfrm>
          <a:prstGeom prst="rect">
            <a:avLst/>
          </a:prstGeom>
          <a:ln>
            <a:noFill/>
          </a:ln>
          <a:effectLst>
            <a:outerShdw blurRad="292100" dist="139700" dir="2700000" algn="tl" rotWithShape="0">
              <a:srgbClr val="333333">
                <a:alpha val="65000"/>
              </a:srgbClr>
            </a:outerShdw>
          </a:effectLst>
        </p:spPr>
      </p:pic>
      <p:pic>
        <p:nvPicPr>
          <p:cNvPr id="46" name="Picture 45" descr="Retail_Branch_Lt.png"/>
          <p:cNvPicPr>
            <a:picLocks noChangeAspect="1"/>
          </p:cNvPicPr>
          <p:nvPr/>
        </p:nvPicPr>
        <p:blipFill>
          <a:blip r:embed="rId4"/>
          <a:stretch>
            <a:fillRect/>
          </a:stretch>
        </p:blipFill>
        <p:spPr>
          <a:xfrm>
            <a:off x="4897988" y="4032171"/>
            <a:ext cx="1546891" cy="1228137"/>
          </a:xfrm>
          <a:prstGeom prst="rect">
            <a:avLst/>
          </a:prstGeom>
          <a:ln>
            <a:noFill/>
          </a:ln>
          <a:effectLst>
            <a:outerShdw blurRad="292100" dist="139700" dir="2700000" algn="tl" rotWithShape="0">
              <a:srgbClr val="333333">
                <a:alpha val="65000"/>
              </a:srgbClr>
            </a:outerShdw>
          </a:effectLst>
        </p:spPr>
      </p:pic>
      <p:sp>
        <p:nvSpPr>
          <p:cNvPr id="106" name="Title 1"/>
          <p:cNvSpPr txBox="1">
            <a:spLocks/>
          </p:cNvSpPr>
          <p:nvPr/>
        </p:nvSpPr>
        <p:spPr bwMode="auto">
          <a:xfrm>
            <a:off x="225425" y="187553"/>
            <a:ext cx="6127750" cy="6048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marL="0" marR="0" lvl="0" indent="0" algn="l" defTabSz="914400" rtl="0" eaLnBrk="0" fontAlgn="base" latinLnBrk="0" hangingPunct="0">
              <a:lnSpc>
                <a:spcPct val="95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chemeClr val="tx1"/>
                </a:solidFill>
                <a:effectLst/>
                <a:uLnTx/>
                <a:uFillTx/>
                <a:latin typeface="+mj-lt"/>
                <a:ea typeface="ＭＳ Ｐゴシック"/>
                <a:cs typeface="+mj-cs"/>
              </a:rPr>
              <a:t>Deployments</a:t>
            </a:r>
            <a:br>
              <a:rPr kumimoji="0" lang="en-US" sz="2400" b="1" i="0" u="none" strike="noStrike" kern="0" cap="none" spc="0" normalizeH="0" baseline="0" noProof="0" dirty="0" smtClean="0">
                <a:ln>
                  <a:noFill/>
                </a:ln>
                <a:solidFill>
                  <a:schemeClr val="tx1"/>
                </a:solidFill>
                <a:effectLst/>
                <a:uLnTx/>
                <a:uFillTx/>
                <a:latin typeface="+mj-lt"/>
                <a:ea typeface="ＭＳ Ｐゴシック"/>
                <a:cs typeface="+mj-cs"/>
              </a:rPr>
            </a:br>
            <a:r>
              <a:rPr kumimoji="0" lang="en-US" sz="1800" b="0" i="1" u="none" strike="noStrike" kern="0" cap="none" spc="0" normalizeH="0" baseline="0" noProof="0" dirty="0" smtClean="0">
                <a:ln>
                  <a:noFill/>
                </a:ln>
                <a:solidFill>
                  <a:schemeClr val="tx1"/>
                </a:solidFill>
                <a:effectLst/>
                <a:uLnTx/>
                <a:uFillTx/>
                <a:latin typeface="+mj-lt"/>
                <a:ea typeface="ＭＳ Ｐゴシック"/>
                <a:cs typeface="+mj-cs"/>
              </a:rPr>
              <a:t> </a:t>
            </a:r>
            <a:r>
              <a:rPr lang="en-US" sz="1800" i="1" kern="0" dirty="0" smtClean="0">
                <a:latin typeface="+mj-lt"/>
                <a:ea typeface="ＭＳ Ｐゴシック"/>
                <a:cs typeface="+mj-cs"/>
              </a:rPr>
              <a:t>Easy to deploy</a:t>
            </a:r>
            <a:endParaRPr kumimoji="0" lang="en-US" sz="1800" b="0" i="1" u="none" strike="noStrike" kern="0" cap="none" spc="0" normalizeH="0" baseline="0" noProof="0" dirty="0" smtClean="0">
              <a:ln>
                <a:noFill/>
              </a:ln>
              <a:solidFill>
                <a:schemeClr val="tx1"/>
              </a:solidFill>
              <a:effectLst/>
              <a:uLnTx/>
              <a:uFillTx/>
              <a:latin typeface="+mj-lt"/>
              <a:ea typeface="ＭＳ Ｐゴシック"/>
              <a:cs typeface="+mj-cs"/>
            </a:endParaRPr>
          </a:p>
        </p:txBody>
      </p:sp>
      <p:pic>
        <p:nvPicPr>
          <p:cNvPr id="15" name="Picture 14" descr="FortiGate_Icon_1U_Lt.png"/>
          <p:cNvPicPr>
            <a:picLocks noChangeAspect="1"/>
          </p:cNvPicPr>
          <p:nvPr/>
        </p:nvPicPr>
        <p:blipFill>
          <a:blip r:embed="rId5"/>
          <a:stretch>
            <a:fillRect/>
          </a:stretch>
        </p:blipFill>
        <p:spPr>
          <a:xfrm>
            <a:off x="3631566" y="2468345"/>
            <a:ext cx="1500632" cy="938784"/>
          </a:xfrm>
          <a:prstGeom prst="rect">
            <a:avLst/>
          </a:prstGeom>
          <a:ln>
            <a:noFill/>
          </a:ln>
          <a:effectLst>
            <a:outerShdw blurRad="292100" dist="139700" dir="2700000" algn="tl" rotWithShape="0">
              <a:srgbClr val="333333">
                <a:alpha val="65000"/>
              </a:srgbClr>
            </a:outerShdw>
          </a:effectLst>
        </p:spPr>
      </p:pic>
      <p:sp>
        <p:nvSpPr>
          <p:cNvPr id="16" name="Rectangle 15"/>
          <p:cNvSpPr/>
          <p:nvPr/>
        </p:nvSpPr>
        <p:spPr bwMode="auto">
          <a:xfrm>
            <a:off x="3973558" y="3385457"/>
            <a:ext cx="881745" cy="1959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fr-FR" sz="1200" b="0" i="0" u="none" strike="noStrike" cap="none" normalizeH="0" baseline="0" dirty="0" err="1" smtClean="0">
                <a:ln>
                  <a:noFill/>
                </a:ln>
                <a:effectLst/>
                <a:latin typeface="+mj-lt"/>
                <a:cs typeface="Aharoni" pitchFamily="2" charset="-79"/>
              </a:rPr>
              <a:t>Fortigate</a:t>
            </a:r>
            <a:endParaRPr kumimoji="0" lang="fr-FR" sz="1200" b="0" i="0" u="none" strike="noStrike" cap="none" normalizeH="0" baseline="0" dirty="0">
              <a:ln>
                <a:noFill/>
              </a:ln>
              <a:effectLst/>
              <a:latin typeface="+mj-lt"/>
              <a:cs typeface="Aharoni" pitchFamily="2" charset="-79"/>
            </a:endParaRPr>
          </a:p>
        </p:txBody>
      </p:sp>
      <p:cxnSp>
        <p:nvCxnSpPr>
          <p:cNvPr id="25" name="Straight Connector 24"/>
          <p:cNvCxnSpPr>
            <a:cxnSpLocks/>
          </p:cNvCxnSpPr>
          <p:nvPr/>
        </p:nvCxnSpPr>
        <p:spPr bwMode="auto">
          <a:xfrm>
            <a:off x="4705561" y="3113314"/>
            <a:ext cx="694027" cy="402772"/>
          </a:xfrm>
          <a:prstGeom prst="line">
            <a:avLst/>
          </a:prstGeom>
          <a:ln>
            <a:headEnd type="none" w="med" len="med"/>
            <a:tailEnd type="none" w="med" len="med"/>
          </a:ln>
        </p:spPr>
        <p:style>
          <a:lnRef idx="2">
            <a:schemeClr val="accent5"/>
          </a:lnRef>
          <a:fillRef idx="0">
            <a:schemeClr val="accent5"/>
          </a:fillRef>
          <a:effectRef idx="1">
            <a:schemeClr val="accent5"/>
          </a:effectRef>
          <a:fontRef idx="minor">
            <a:schemeClr val="tx1"/>
          </a:fontRef>
        </p:style>
      </p:cxnSp>
      <p:cxnSp>
        <p:nvCxnSpPr>
          <p:cNvPr id="35" name="Straight Connector 34"/>
          <p:cNvCxnSpPr>
            <a:cxnSpLocks/>
          </p:cNvCxnSpPr>
          <p:nvPr/>
        </p:nvCxnSpPr>
        <p:spPr bwMode="auto">
          <a:xfrm rot="10800000" flipV="1">
            <a:off x="4549979" y="3653970"/>
            <a:ext cx="918427" cy="510405"/>
          </a:xfrm>
          <a:prstGeom prst="line">
            <a:avLst/>
          </a:prstGeom>
          <a:ln>
            <a:headEnd type="none" w="med" len="med"/>
            <a:tailEnd type="none" w="med" len="med"/>
          </a:ln>
        </p:spPr>
        <p:style>
          <a:lnRef idx="2">
            <a:schemeClr val="accent5"/>
          </a:lnRef>
          <a:fillRef idx="0">
            <a:schemeClr val="accent5"/>
          </a:fillRef>
          <a:effectRef idx="1">
            <a:schemeClr val="accent5"/>
          </a:effectRef>
          <a:fontRef idx="minor">
            <a:schemeClr val="tx1"/>
          </a:fontRef>
        </p:style>
      </p:cxnSp>
      <p:pic>
        <p:nvPicPr>
          <p:cNvPr id="17" name="Picture 16" descr="FortiAP_Lt-s.png"/>
          <p:cNvPicPr>
            <a:picLocks noChangeAspect="1"/>
          </p:cNvPicPr>
          <p:nvPr/>
        </p:nvPicPr>
        <p:blipFill>
          <a:blip r:embed="rId6"/>
          <a:stretch>
            <a:fillRect/>
          </a:stretch>
        </p:blipFill>
        <p:spPr>
          <a:xfrm>
            <a:off x="4057890" y="4003116"/>
            <a:ext cx="884783" cy="589855"/>
          </a:xfrm>
          <a:prstGeom prst="rect">
            <a:avLst/>
          </a:prstGeom>
          <a:ln>
            <a:noFill/>
          </a:ln>
          <a:effectLst>
            <a:outerShdw blurRad="292100" dist="139700" dir="2700000" algn="tl" rotWithShape="0">
              <a:srgbClr val="333333">
                <a:alpha val="65000"/>
              </a:srgbClr>
            </a:outerShdw>
          </a:effectLst>
        </p:spPr>
      </p:pic>
      <p:pic>
        <p:nvPicPr>
          <p:cNvPr id="18" name="Picture 17" descr="Switch_Appliance_Lt-s.png"/>
          <p:cNvPicPr>
            <a:picLocks noChangeAspect="1"/>
          </p:cNvPicPr>
          <p:nvPr/>
        </p:nvPicPr>
        <p:blipFill>
          <a:blip r:embed="rId7"/>
          <a:stretch>
            <a:fillRect/>
          </a:stretch>
        </p:blipFill>
        <p:spPr>
          <a:xfrm>
            <a:off x="5225416" y="3419087"/>
            <a:ext cx="626146" cy="391712"/>
          </a:xfrm>
          <a:prstGeom prst="rect">
            <a:avLst/>
          </a:prstGeom>
          <a:ln>
            <a:noFill/>
          </a:ln>
          <a:effectLst>
            <a:outerShdw blurRad="292100" dist="139700" dir="2700000" algn="tl" rotWithShape="0">
              <a:srgbClr val="333333">
                <a:alpha val="65000"/>
              </a:srgbClr>
            </a:outerShdw>
          </a:effectLst>
        </p:spPr>
      </p:pic>
      <p:cxnSp>
        <p:nvCxnSpPr>
          <p:cNvPr id="37" name="Straight Connector 36"/>
          <p:cNvCxnSpPr>
            <a:cxnSpLocks/>
          </p:cNvCxnSpPr>
          <p:nvPr/>
        </p:nvCxnSpPr>
        <p:spPr bwMode="auto">
          <a:xfrm>
            <a:off x="5707047" y="3712028"/>
            <a:ext cx="694027" cy="402772"/>
          </a:xfrm>
          <a:prstGeom prst="line">
            <a:avLst/>
          </a:prstGeom>
          <a:ln>
            <a:headEnd type="none" w="med" len="med"/>
            <a:tailEnd type="none" w="med" len="med"/>
          </a:ln>
        </p:spPr>
        <p:style>
          <a:lnRef idx="2">
            <a:schemeClr val="accent5"/>
          </a:lnRef>
          <a:fillRef idx="0">
            <a:schemeClr val="accent5"/>
          </a:fillRef>
          <a:effectRef idx="1">
            <a:schemeClr val="accent5"/>
          </a:effectRef>
          <a:fontRef idx="minor">
            <a:schemeClr val="tx1"/>
          </a:fontRef>
        </p:style>
      </p:cxnSp>
      <p:pic>
        <p:nvPicPr>
          <p:cNvPr id="38" name="Picture 37" descr="FortiAP_Lt-s.png"/>
          <p:cNvPicPr>
            <a:picLocks noChangeAspect="1"/>
          </p:cNvPicPr>
          <p:nvPr/>
        </p:nvPicPr>
        <p:blipFill>
          <a:blip r:embed="rId6"/>
          <a:stretch>
            <a:fillRect/>
          </a:stretch>
        </p:blipFill>
        <p:spPr>
          <a:xfrm>
            <a:off x="6139816" y="3935178"/>
            <a:ext cx="884783" cy="589855"/>
          </a:xfrm>
          <a:prstGeom prst="rect">
            <a:avLst/>
          </a:prstGeom>
          <a:ln>
            <a:noFill/>
          </a:ln>
          <a:effectLst>
            <a:outerShdw blurRad="292100" dist="139700" dir="2700000" algn="tl" rotWithShape="0">
              <a:srgbClr val="333333">
                <a:alpha val="65000"/>
              </a:srgbClr>
            </a:outerShdw>
          </a:effectLst>
        </p:spPr>
      </p:pic>
      <p:cxnSp>
        <p:nvCxnSpPr>
          <p:cNvPr id="39" name="Straight Connector 38"/>
          <p:cNvCxnSpPr>
            <a:cxnSpLocks/>
          </p:cNvCxnSpPr>
          <p:nvPr/>
        </p:nvCxnSpPr>
        <p:spPr bwMode="auto">
          <a:xfrm rot="10800000" flipV="1">
            <a:off x="3117786" y="3057222"/>
            <a:ext cx="1037777" cy="578343"/>
          </a:xfrm>
          <a:prstGeom prst="line">
            <a:avLst/>
          </a:prstGeom>
          <a:ln>
            <a:headEnd type="none" w="med" len="med"/>
            <a:tailEnd type="none" w="med" len="med"/>
          </a:ln>
        </p:spPr>
        <p:style>
          <a:lnRef idx="2">
            <a:schemeClr val="accent5"/>
          </a:lnRef>
          <a:fillRef idx="0">
            <a:schemeClr val="accent5"/>
          </a:fillRef>
          <a:effectRef idx="1">
            <a:schemeClr val="accent5"/>
          </a:effectRef>
          <a:fontRef idx="minor">
            <a:schemeClr val="tx1"/>
          </a:fontRef>
        </p:style>
      </p:cxnSp>
      <p:pic>
        <p:nvPicPr>
          <p:cNvPr id="41" name="Picture 40" descr="FortiAP_Lt-s.png"/>
          <p:cNvPicPr>
            <a:picLocks noChangeAspect="1"/>
          </p:cNvPicPr>
          <p:nvPr/>
        </p:nvPicPr>
        <p:blipFill>
          <a:blip r:embed="rId6"/>
          <a:stretch>
            <a:fillRect/>
          </a:stretch>
        </p:blipFill>
        <p:spPr>
          <a:xfrm>
            <a:off x="2568776" y="3439418"/>
            <a:ext cx="884783" cy="589855"/>
          </a:xfrm>
          <a:prstGeom prst="rect">
            <a:avLst/>
          </a:prstGeom>
          <a:ln>
            <a:noFill/>
          </a:ln>
          <a:effectLst>
            <a:outerShdw blurRad="292100" dist="139700" dir="2700000" algn="tl" rotWithShape="0">
              <a:srgbClr val="333333">
                <a:alpha val="65000"/>
              </a:srgbClr>
            </a:outerShdw>
          </a:effectLst>
        </p:spPr>
      </p:pic>
      <p:pic>
        <p:nvPicPr>
          <p:cNvPr id="50" name="Picture 49" descr="Retail_Branch_Lt.png"/>
          <p:cNvPicPr>
            <a:picLocks noChangeAspect="1"/>
          </p:cNvPicPr>
          <p:nvPr/>
        </p:nvPicPr>
        <p:blipFill>
          <a:blip r:embed="rId4"/>
          <a:stretch>
            <a:fillRect/>
          </a:stretch>
        </p:blipFill>
        <p:spPr>
          <a:xfrm>
            <a:off x="1983047" y="3629367"/>
            <a:ext cx="1441374" cy="1144363"/>
          </a:xfrm>
          <a:prstGeom prst="rect">
            <a:avLst/>
          </a:prstGeom>
          <a:ln>
            <a:noFill/>
          </a:ln>
          <a:effectLst>
            <a:outerShdw blurRad="292100" dist="139700" dir="2700000" algn="tl" rotWithShape="0">
              <a:srgbClr val="333333">
                <a:alpha val="65000"/>
              </a:srgbClr>
            </a:outerShdw>
          </a:effectLst>
        </p:spPr>
      </p:pic>
      <p:sp>
        <p:nvSpPr>
          <p:cNvPr id="54" name="Rounded Rectangle 53"/>
          <p:cNvSpPr/>
          <p:nvPr/>
        </p:nvSpPr>
        <p:spPr bwMode="auto">
          <a:xfrm>
            <a:off x="-2456793" y="1299991"/>
            <a:ext cx="2313574" cy="561860"/>
          </a:xfrm>
          <a:prstGeom prst="roundRect">
            <a:avLst/>
          </a:prstGeom>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5400000" scaled="1"/>
            <a:tileRect/>
          </a:gradFill>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fr-FR" sz="2000" b="1" i="0" u="none" strike="noStrike" cap="none" normalizeH="0" dirty="0" smtClean="0">
                <a:ln>
                  <a:noFill/>
                </a:ln>
                <a:solidFill>
                  <a:srgbClr val="0070C0"/>
                </a:solidFill>
                <a:effectLst/>
                <a:latin typeface="Arial" charset="0"/>
              </a:rPr>
              <a:t>L2 Link</a:t>
            </a:r>
            <a:endParaRPr kumimoji="0" lang="fr-FR" sz="2000" b="1" i="0" u="none" strike="noStrike" cap="none" normalizeH="0" baseline="0" dirty="0">
              <a:ln>
                <a:noFill/>
              </a:ln>
              <a:solidFill>
                <a:srgbClr val="0070C0"/>
              </a:solidFill>
              <a:effectLst/>
              <a:latin typeface="Arial" charset="0"/>
            </a:endParaRPr>
          </a:p>
        </p:txBody>
      </p:sp>
      <p:sp>
        <p:nvSpPr>
          <p:cNvPr id="55" name="Rounded Rectangular Callout 54"/>
          <p:cNvSpPr/>
          <p:nvPr/>
        </p:nvSpPr>
        <p:spPr bwMode="auto">
          <a:xfrm>
            <a:off x="4770304" y="1641514"/>
            <a:ext cx="3040655" cy="683046"/>
          </a:xfrm>
          <a:prstGeom prst="wedgeRoundRectCallout">
            <a:avLst>
              <a:gd name="adj1" fmla="val -34640"/>
              <a:gd name="adj2" fmla="val 75403"/>
              <a:gd name="adj3" fmla="val 16667"/>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fr-FR" sz="2000" dirty="0" smtClean="0">
                <a:latin typeface="Arial" charset="0"/>
              </a:rPr>
              <a:t>Embedded </a:t>
            </a:r>
            <a:r>
              <a:rPr lang="fr-FR" sz="2000" dirty="0" err="1" smtClean="0">
                <a:latin typeface="Arial" charset="0"/>
              </a:rPr>
              <a:t>controller</a:t>
            </a:r>
            <a:endParaRPr kumimoji="0" lang="fr-FR" sz="2000" b="0" i="0" u="none" strike="noStrike" cap="none" normalizeH="0" baseline="0" dirty="0">
              <a:ln>
                <a:noFill/>
              </a:ln>
              <a:effectLst/>
              <a:latin typeface="Arial" charset="0"/>
            </a:endParaRPr>
          </a:p>
        </p:txBody>
      </p:sp>
      <p:pic>
        <p:nvPicPr>
          <p:cNvPr id="56" name="Picture 8" descr="C:\Documents and Settings\erabatan\Desktop\Metro-Signal-Blue-128.png"/>
          <p:cNvPicPr>
            <a:picLocks noChangeAspect="1" noChangeArrowheads="1"/>
          </p:cNvPicPr>
          <p:nvPr/>
        </p:nvPicPr>
        <p:blipFill>
          <a:blip r:embed="rId8"/>
          <a:srcRect/>
          <a:stretch>
            <a:fillRect/>
          </a:stretch>
        </p:blipFill>
        <p:spPr bwMode="auto">
          <a:xfrm>
            <a:off x="2535631" y="2898062"/>
            <a:ext cx="890615" cy="883657"/>
          </a:xfrm>
          <a:prstGeom prst="rect">
            <a:avLst/>
          </a:prstGeom>
          <a:noFill/>
        </p:spPr>
      </p:pic>
      <p:pic>
        <p:nvPicPr>
          <p:cNvPr id="57" name="Picture 8" descr="C:\Documents and Settings\erabatan\Desktop\Metro-Signal-Blue-128.png"/>
          <p:cNvPicPr>
            <a:picLocks noChangeAspect="1" noChangeArrowheads="1"/>
          </p:cNvPicPr>
          <p:nvPr/>
        </p:nvPicPr>
        <p:blipFill>
          <a:blip r:embed="rId8"/>
          <a:srcRect/>
          <a:stretch>
            <a:fillRect/>
          </a:stretch>
        </p:blipFill>
        <p:spPr bwMode="auto">
          <a:xfrm>
            <a:off x="4076157" y="3535204"/>
            <a:ext cx="890615" cy="883657"/>
          </a:xfrm>
          <a:prstGeom prst="rect">
            <a:avLst/>
          </a:prstGeom>
          <a:noFill/>
        </p:spPr>
      </p:pic>
      <p:pic>
        <p:nvPicPr>
          <p:cNvPr id="58" name="Picture 8" descr="C:\Documents and Settings\erabatan\Desktop\Metro-Signal-Blue-128.png"/>
          <p:cNvPicPr>
            <a:picLocks noChangeAspect="1" noChangeArrowheads="1"/>
          </p:cNvPicPr>
          <p:nvPr/>
        </p:nvPicPr>
        <p:blipFill>
          <a:blip r:embed="rId8"/>
          <a:srcRect/>
          <a:stretch>
            <a:fillRect/>
          </a:stretch>
        </p:blipFill>
        <p:spPr bwMode="auto">
          <a:xfrm>
            <a:off x="6180378" y="3480119"/>
            <a:ext cx="890615" cy="883657"/>
          </a:xfrm>
          <a:prstGeom prst="rect">
            <a:avLst/>
          </a:prstGeom>
          <a:noFill/>
        </p:spPr>
      </p:pic>
      <p:sp>
        <p:nvSpPr>
          <p:cNvPr id="60" name="TextBox 59"/>
          <p:cNvSpPr txBox="1"/>
          <p:nvPr/>
        </p:nvSpPr>
        <p:spPr>
          <a:xfrm rot="19636688">
            <a:off x="3367469" y="2354223"/>
            <a:ext cx="1284656" cy="307777"/>
          </a:xfrm>
          <a:prstGeom prst="rect">
            <a:avLst/>
          </a:prstGeom>
          <a:noFill/>
          <a:effectLst>
            <a:outerShdw blurRad="50800" dist="38100" dir="2700000" algn="tl" rotWithShape="0">
              <a:prstClr val="black">
                <a:alpha val="40000"/>
              </a:prstClr>
            </a:outerShdw>
          </a:effectLst>
        </p:spPr>
        <p:txBody>
          <a:bodyPr wrap="square" rtlCol="0">
            <a:spAutoFit/>
          </a:bodyPr>
          <a:lstStyle/>
          <a:p>
            <a:r>
              <a:rPr lang="fr-FR" sz="1400" b="1" dirty="0" smtClean="0">
                <a:solidFill>
                  <a:srgbClr val="404040"/>
                </a:solidFill>
                <a:latin typeface="Helvetica 55 Roman"/>
                <a:cs typeface="Helvetica 55 Roman"/>
              </a:rPr>
              <a:t>Controller</a:t>
            </a:r>
          </a:p>
        </p:txBody>
      </p:sp>
      <p:sp>
        <p:nvSpPr>
          <p:cNvPr id="61" name="TextBox 60"/>
          <p:cNvSpPr txBox="1"/>
          <p:nvPr/>
        </p:nvSpPr>
        <p:spPr>
          <a:xfrm rot="1931102">
            <a:off x="4331675" y="2352016"/>
            <a:ext cx="633852" cy="307777"/>
          </a:xfrm>
          <a:prstGeom prst="rect">
            <a:avLst/>
          </a:prstGeom>
          <a:noFill/>
          <a:effectLst>
            <a:outerShdw blurRad="50800" dist="38100" dir="2700000" algn="tl" rotWithShape="0">
              <a:prstClr val="black">
                <a:alpha val="40000"/>
              </a:prstClr>
            </a:outerShdw>
          </a:effectLst>
        </p:spPr>
        <p:txBody>
          <a:bodyPr wrap="square" rtlCol="0">
            <a:spAutoFit/>
          </a:bodyPr>
          <a:lstStyle/>
          <a:p>
            <a:r>
              <a:rPr lang="fr-FR" sz="1400" b="1" dirty="0" smtClean="0">
                <a:solidFill>
                  <a:srgbClr val="404040"/>
                </a:solidFill>
                <a:latin typeface="Helvetica 55 Roman"/>
                <a:cs typeface="Helvetica 55 Roman"/>
              </a:rPr>
              <a:t>WIFI</a:t>
            </a:r>
          </a:p>
        </p:txBody>
      </p:sp>
      <p:sp>
        <p:nvSpPr>
          <p:cNvPr id="63" name="TextBox 62"/>
          <p:cNvSpPr txBox="1"/>
          <p:nvPr/>
        </p:nvSpPr>
        <p:spPr>
          <a:xfrm>
            <a:off x="5365214" y="3756757"/>
            <a:ext cx="462709" cy="246221"/>
          </a:xfrm>
          <a:prstGeom prst="rect">
            <a:avLst/>
          </a:prstGeom>
          <a:noFill/>
        </p:spPr>
        <p:txBody>
          <a:bodyPr wrap="square" rtlCol="0">
            <a:spAutoFit/>
          </a:bodyPr>
          <a:lstStyle/>
          <a:p>
            <a:r>
              <a:rPr lang="fr-FR" sz="1000" dirty="0" smtClean="0">
                <a:solidFill>
                  <a:srgbClr val="404040"/>
                </a:solidFill>
                <a:latin typeface="Helvetica 55 Roman"/>
                <a:cs typeface="Helvetica 55 Roman"/>
              </a:rPr>
              <a:t>SW</a:t>
            </a:r>
          </a:p>
        </p:txBody>
      </p:sp>
      <p:grpSp>
        <p:nvGrpSpPr>
          <p:cNvPr id="4" name="Group 65"/>
          <p:cNvGrpSpPr/>
          <p:nvPr/>
        </p:nvGrpSpPr>
        <p:grpSpPr>
          <a:xfrm>
            <a:off x="1983047" y="2352016"/>
            <a:ext cx="5772839" cy="2908292"/>
            <a:chOff x="1983047" y="2352016"/>
            <a:chExt cx="5772839" cy="2908292"/>
          </a:xfrm>
        </p:grpSpPr>
        <p:pic>
          <p:nvPicPr>
            <p:cNvPr id="67" name="Picture 66" descr="Retail_Branch_Rt.png"/>
            <p:cNvPicPr>
              <a:picLocks noChangeAspect="1"/>
            </p:cNvPicPr>
            <p:nvPr/>
          </p:nvPicPr>
          <p:blipFill>
            <a:blip r:embed="rId3"/>
            <a:stretch>
              <a:fillRect/>
            </a:stretch>
          </p:blipFill>
          <p:spPr>
            <a:xfrm>
              <a:off x="6400210" y="4134712"/>
              <a:ext cx="1355676" cy="1076325"/>
            </a:xfrm>
            <a:prstGeom prst="rect">
              <a:avLst/>
            </a:prstGeom>
            <a:ln>
              <a:noFill/>
            </a:ln>
            <a:effectLst>
              <a:outerShdw blurRad="292100" dist="139700" dir="2700000" algn="tl" rotWithShape="0">
                <a:srgbClr val="333333">
                  <a:alpha val="65000"/>
                </a:srgbClr>
              </a:outerShdw>
            </a:effectLst>
          </p:spPr>
        </p:pic>
        <p:pic>
          <p:nvPicPr>
            <p:cNvPr id="68" name="Picture 67" descr="Retail_Branch_Lt.png"/>
            <p:cNvPicPr>
              <a:picLocks noChangeAspect="1"/>
            </p:cNvPicPr>
            <p:nvPr/>
          </p:nvPicPr>
          <p:blipFill>
            <a:blip r:embed="rId4"/>
            <a:stretch>
              <a:fillRect/>
            </a:stretch>
          </p:blipFill>
          <p:spPr>
            <a:xfrm>
              <a:off x="4897988" y="4032171"/>
              <a:ext cx="1546891" cy="1228137"/>
            </a:xfrm>
            <a:prstGeom prst="rect">
              <a:avLst/>
            </a:prstGeom>
            <a:ln>
              <a:noFill/>
            </a:ln>
            <a:effectLst>
              <a:outerShdw blurRad="292100" dist="139700" dir="2700000" algn="tl" rotWithShape="0">
                <a:srgbClr val="333333">
                  <a:alpha val="65000"/>
                </a:srgbClr>
              </a:outerShdw>
            </a:effectLst>
          </p:spPr>
        </p:pic>
        <p:pic>
          <p:nvPicPr>
            <p:cNvPr id="69" name="Picture 68" descr="FortiGate_Icon_1U_Lt.png"/>
            <p:cNvPicPr>
              <a:picLocks noChangeAspect="1"/>
            </p:cNvPicPr>
            <p:nvPr/>
          </p:nvPicPr>
          <p:blipFill>
            <a:blip r:embed="rId5"/>
            <a:stretch>
              <a:fillRect/>
            </a:stretch>
          </p:blipFill>
          <p:spPr>
            <a:xfrm>
              <a:off x="3631566" y="2468345"/>
              <a:ext cx="1500632" cy="938784"/>
            </a:xfrm>
            <a:prstGeom prst="rect">
              <a:avLst/>
            </a:prstGeom>
            <a:ln>
              <a:noFill/>
            </a:ln>
            <a:effectLst>
              <a:outerShdw blurRad="292100" dist="139700" dir="2700000" algn="tl" rotWithShape="0">
                <a:srgbClr val="333333">
                  <a:alpha val="65000"/>
                </a:srgbClr>
              </a:outerShdw>
            </a:effectLst>
          </p:spPr>
        </p:pic>
        <p:sp>
          <p:nvSpPr>
            <p:cNvPr id="70" name="Rectangle 69"/>
            <p:cNvSpPr/>
            <p:nvPr/>
          </p:nvSpPr>
          <p:spPr bwMode="auto">
            <a:xfrm>
              <a:off x="3973558" y="3385457"/>
              <a:ext cx="881745" cy="1959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fr-FR" sz="1200" b="0" i="0" u="none" strike="noStrike" cap="none" normalizeH="0" baseline="0" dirty="0" err="1" smtClean="0">
                  <a:ln>
                    <a:noFill/>
                  </a:ln>
                  <a:effectLst/>
                  <a:latin typeface="+mj-lt"/>
                  <a:cs typeface="Aharoni" pitchFamily="2" charset="-79"/>
                </a:rPr>
                <a:t>Fortigate</a:t>
              </a:r>
              <a:endParaRPr kumimoji="0" lang="fr-FR" sz="1200" b="0" i="0" u="none" strike="noStrike" cap="none" normalizeH="0" baseline="0" dirty="0">
                <a:ln>
                  <a:noFill/>
                </a:ln>
                <a:effectLst/>
                <a:latin typeface="+mj-lt"/>
                <a:cs typeface="Aharoni" pitchFamily="2" charset="-79"/>
              </a:endParaRPr>
            </a:p>
          </p:txBody>
        </p:sp>
        <p:cxnSp>
          <p:nvCxnSpPr>
            <p:cNvPr id="71" name="Straight Connector 70"/>
            <p:cNvCxnSpPr>
              <a:cxnSpLocks/>
            </p:cNvCxnSpPr>
            <p:nvPr/>
          </p:nvCxnSpPr>
          <p:spPr bwMode="auto">
            <a:xfrm>
              <a:off x="4705561" y="3113314"/>
              <a:ext cx="694027" cy="402772"/>
            </a:xfrm>
            <a:prstGeom prst="line">
              <a:avLst/>
            </a:prstGeom>
            <a:ln>
              <a:headEnd type="none" w="med" len="med"/>
              <a:tailEnd type="none" w="med" len="med"/>
            </a:ln>
          </p:spPr>
          <p:style>
            <a:lnRef idx="2">
              <a:schemeClr val="accent5"/>
            </a:lnRef>
            <a:fillRef idx="0">
              <a:schemeClr val="accent5"/>
            </a:fillRef>
            <a:effectRef idx="1">
              <a:schemeClr val="accent5"/>
            </a:effectRef>
            <a:fontRef idx="minor">
              <a:schemeClr val="tx1"/>
            </a:fontRef>
          </p:style>
        </p:cxnSp>
        <p:cxnSp>
          <p:nvCxnSpPr>
            <p:cNvPr id="72" name="Straight Connector 71"/>
            <p:cNvCxnSpPr>
              <a:cxnSpLocks/>
            </p:cNvCxnSpPr>
            <p:nvPr/>
          </p:nvCxnSpPr>
          <p:spPr bwMode="auto">
            <a:xfrm rot="10800000" flipV="1">
              <a:off x="4549979" y="3653970"/>
              <a:ext cx="918427" cy="510405"/>
            </a:xfrm>
            <a:prstGeom prst="line">
              <a:avLst/>
            </a:prstGeom>
            <a:ln>
              <a:headEnd type="none" w="med" len="med"/>
              <a:tailEnd type="none" w="med" len="med"/>
            </a:ln>
          </p:spPr>
          <p:style>
            <a:lnRef idx="2">
              <a:schemeClr val="accent5"/>
            </a:lnRef>
            <a:fillRef idx="0">
              <a:schemeClr val="accent5"/>
            </a:fillRef>
            <a:effectRef idx="1">
              <a:schemeClr val="accent5"/>
            </a:effectRef>
            <a:fontRef idx="minor">
              <a:schemeClr val="tx1"/>
            </a:fontRef>
          </p:style>
        </p:cxnSp>
        <p:pic>
          <p:nvPicPr>
            <p:cNvPr id="73" name="Picture 72" descr="FortiAP_Lt-s.png"/>
            <p:cNvPicPr>
              <a:picLocks noChangeAspect="1"/>
            </p:cNvPicPr>
            <p:nvPr/>
          </p:nvPicPr>
          <p:blipFill>
            <a:blip r:embed="rId6"/>
            <a:stretch>
              <a:fillRect/>
            </a:stretch>
          </p:blipFill>
          <p:spPr>
            <a:xfrm>
              <a:off x="4057890" y="4003116"/>
              <a:ext cx="884783" cy="589855"/>
            </a:xfrm>
            <a:prstGeom prst="rect">
              <a:avLst/>
            </a:prstGeom>
            <a:ln>
              <a:noFill/>
            </a:ln>
            <a:effectLst>
              <a:outerShdw blurRad="292100" dist="139700" dir="2700000" algn="tl" rotWithShape="0">
                <a:srgbClr val="333333">
                  <a:alpha val="65000"/>
                </a:srgbClr>
              </a:outerShdw>
            </a:effectLst>
          </p:spPr>
        </p:pic>
        <p:pic>
          <p:nvPicPr>
            <p:cNvPr id="74" name="Picture 73" descr="Switch_Appliance_Lt-s.png"/>
            <p:cNvPicPr>
              <a:picLocks noChangeAspect="1"/>
            </p:cNvPicPr>
            <p:nvPr/>
          </p:nvPicPr>
          <p:blipFill>
            <a:blip r:embed="rId7"/>
            <a:stretch>
              <a:fillRect/>
            </a:stretch>
          </p:blipFill>
          <p:spPr>
            <a:xfrm>
              <a:off x="5225416" y="3419087"/>
              <a:ext cx="626146" cy="391712"/>
            </a:xfrm>
            <a:prstGeom prst="rect">
              <a:avLst/>
            </a:prstGeom>
            <a:ln>
              <a:noFill/>
            </a:ln>
            <a:effectLst>
              <a:outerShdw blurRad="292100" dist="139700" dir="2700000" algn="tl" rotWithShape="0">
                <a:srgbClr val="333333">
                  <a:alpha val="65000"/>
                </a:srgbClr>
              </a:outerShdw>
            </a:effectLst>
          </p:spPr>
        </p:pic>
        <p:cxnSp>
          <p:nvCxnSpPr>
            <p:cNvPr id="75" name="Straight Connector 74"/>
            <p:cNvCxnSpPr>
              <a:cxnSpLocks/>
            </p:cNvCxnSpPr>
            <p:nvPr/>
          </p:nvCxnSpPr>
          <p:spPr bwMode="auto">
            <a:xfrm>
              <a:off x="5707047" y="3712028"/>
              <a:ext cx="694027" cy="402772"/>
            </a:xfrm>
            <a:prstGeom prst="line">
              <a:avLst/>
            </a:prstGeom>
            <a:ln>
              <a:headEnd type="none" w="med" len="med"/>
              <a:tailEnd type="none" w="med" len="med"/>
            </a:ln>
          </p:spPr>
          <p:style>
            <a:lnRef idx="2">
              <a:schemeClr val="accent5"/>
            </a:lnRef>
            <a:fillRef idx="0">
              <a:schemeClr val="accent5"/>
            </a:fillRef>
            <a:effectRef idx="1">
              <a:schemeClr val="accent5"/>
            </a:effectRef>
            <a:fontRef idx="minor">
              <a:schemeClr val="tx1"/>
            </a:fontRef>
          </p:style>
        </p:cxnSp>
        <p:pic>
          <p:nvPicPr>
            <p:cNvPr id="76" name="Picture 75" descr="FortiAP_Lt-s.png"/>
            <p:cNvPicPr>
              <a:picLocks noChangeAspect="1"/>
            </p:cNvPicPr>
            <p:nvPr/>
          </p:nvPicPr>
          <p:blipFill>
            <a:blip r:embed="rId6"/>
            <a:stretch>
              <a:fillRect/>
            </a:stretch>
          </p:blipFill>
          <p:spPr>
            <a:xfrm>
              <a:off x="6139816" y="3935178"/>
              <a:ext cx="884783" cy="589855"/>
            </a:xfrm>
            <a:prstGeom prst="rect">
              <a:avLst/>
            </a:prstGeom>
            <a:ln>
              <a:noFill/>
            </a:ln>
            <a:effectLst>
              <a:outerShdw blurRad="292100" dist="139700" dir="2700000" algn="tl" rotWithShape="0">
                <a:srgbClr val="333333">
                  <a:alpha val="65000"/>
                </a:srgbClr>
              </a:outerShdw>
            </a:effectLst>
          </p:spPr>
        </p:pic>
        <p:cxnSp>
          <p:nvCxnSpPr>
            <p:cNvPr id="77" name="Straight Connector 76"/>
            <p:cNvCxnSpPr>
              <a:cxnSpLocks/>
            </p:cNvCxnSpPr>
            <p:nvPr/>
          </p:nvCxnSpPr>
          <p:spPr bwMode="auto">
            <a:xfrm rot="10800000" flipV="1">
              <a:off x="3117786" y="3057222"/>
              <a:ext cx="1037777" cy="578343"/>
            </a:xfrm>
            <a:prstGeom prst="line">
              <a:avLst/>
            </a:prstGeom>
            <a:ln>
              <a:headEnd type="none" w="med" len="med"/>
              <a:tailEnd type="none" w="med" len="med"/>
            </a:ln>
          </p:spPr>
          <p:style>
            <a:lnRef idx="2">
              <a:schemeClr val="accent5"/>
            </a:lnRef>
            <a:fillRef idx="0">
              <a:schemeClr val="accent5"/>
            </a:fillRef>
            <a:effectRef idx="1">
              <a:schemeClr val="accent5"/>
            </a:effectRef>
            <a:fontRef idx="minor">
              <a:schemeClr val="tx1"/>
            </a:fontRef>
          </p:style>
        </p:cxnSp>
        <p:pic>
          <p:nvPicPr>
            <p:cNvPr id="78" name="Picture 77" descr="FortiAP_Lt-s.png"/>
            <p:cNvPicPr>
              <a:picLocks noChangeAspect="1"/>
            </p:cNvPicPr>
            <p:nvPr/>
          </p:nvPicPr>
          <p:blipFill>
            <a:blip r:embed="rId6"/>
            <a:stretch>
              <a:fillRect/>
            </a:stretch>
          </p:blipFill>
          <p:spPr>
            <a:xfrm>
              <a:off x="2568776" y="3439418"/>
              <a:ext cx="884783" cy="589855"/>
            </a:xfrm>
            <a:prstGeom prst="rect">
              <a:avLst/>
            </a:prstGeom>
            <a:ln>
              <a:noFill/>
            </a:ln>
            <a:effectLst>
              <a:outerShdw blurRad="292100" dist="139700" dir="2700000" algn="tl" rotWithShape="0">
                <a:srgbClr val="333333">
                  <a:alpha val="65000"/>
                </a:srgbClr>
              </a:outerShdw>
            </a:effectLst>
          </p:spPr>
        </p:pic>
        <p:pic>
          <p:nvPicPr>
            <p:cNvPr id="79" name="Picture 78" descr="Retail_Branch_Lt.png"/>
            <p:cNvPicPr>
              <a:picLocks noChangeAspect="1"/>
            </p:cNvPicPr>
            <p:nvPr/>
          </p:nvPicPr>
          <p:blipFill>
            <a:blip r:embed="rId4"/>
            <a:stretch>
              <a:fillRect/>
            </a:stretch>
          </p:blipFill>
          <p:spPr>
            <a:xfrm>
              <a:off x="1983047" y="3629367"/>
              <a:ext cx="1441374" cy="1144363"/>
            </a:xfrm>
            <a:prstGeom prst="rect">
              <a:avLst/>
            </a:prstGeom>
            <a:ln>
              <a:noFill/>
            </a:ln>
            <a:effectLst>
              <a:outerShdw blurRad="292100" dist="139700" dir="2700000" algn="tl" rotWithShape="0">
                <a:srgbClr val="333333">
                  <a:alpha val="65000"/>
                </a:srgbClr>
              </a:outerShdw>
            </a:effectLst>
          </p:spPr>
        </p:pic>
        <p:pic>
          <p:nvPicPr>
            <p:cNvPr id="80" name="Picture 8" descr="C:\Documents and Settings\erabatan\Desktop\Metro-Signal-Blue-128.png"/>
            <p:cNvPicPr>
              <a:picLocks noChangeAspect="1" noChangeArrowheads="1"/>
            </p:cNvPicPr>
            <p:nvPr/>
          </p:nvPicPr>
          <p:blipFill>
            <a:blip r:embed="rId8"/>
            <a:srcRect/>
            <a:stretch>
              <a:fillRect/>
            </a:stretch>
          </p:blipFill>
          <p:spPr bwMode="auto">
            <a:xfrm>
              <a:off x="2535631" y="2898062"/>
              <a:ext cx="890615" cy="883657"/>
            </a:xfrm>
            <a:prstGeom prst="rect">
              <a:avLst/>
            </a:prstGeom>
            <a:noFill/>
          </p:spPr>
        </p:pic>
        <p:pic>
          <p:nvPicPr>
            <p:cNvPr id="81" name="Picture 8" descr="C:\Documents and Settings\erabatan\Desktop\Metro-Signal-Blue-128.png"/>
            <p:cNvPicPr>
              <a:picLocks noChangeAspect="1" noChangeArrowheads="1"/>
            </p:cNvPicPr>
            <p:nvPr/>
          </p:nvPicPr>
          <p:blipFill>
            <a:blip r:embed="rId8"/>
            <a:srcRect/>
            <a:stretch>
              <a:fillRect/>
            </a:stretch>
          </p:blipFill>
          <p:spPr bwMode="auto">
            <a:xfrm>
              <a:off x="4076157" y="3535204"/>
              <a:ext cx="890615" cy="883657"/>
            </a:xfrm>
            <a:prstGeom prst="rect">
              <a:avLst/>
            </a:prstGeom>
            <a:noFill/>
          </p:spPr>
        </p:pic>
        <p:pic>
          <p:nvPicPr>
            <p:cNvPr id="82" name="Picture 8" descr="C:\Documents and Settings\erabatan\Desktop\Metro-Signal-Blue-128.png"/>
            <p:cNvPicPr>
              <a:picLocks noChangeAspect="1" noChangeArrowheads="1"/>
            </p:cNvPicPr>
            <p:nvPr/>
          </p:nvPicPr>
          <p:blipFill>
            <a:blip r:embed="rId8"/>
            <a:srcRect/>
            <a:stretch>
              <a:fillRect/>
            </a:stretch>
          </p:blipFill>
          <p:spPr bwMode="auto">
            <a:xfrm>
              <a:off x="6180378" y="3480119"/>
              <a:ext cx="890615" cy="883657"/>
            </a:xfrm>
            <a:prstGeom prst="rect">
              <a:avLst/>
            </a:prstGeom>
            <a:noFill/>
          </p:spPr>
        </p:pic>
        <p:sp>
          <p:nvSpPr>
            <p:cNvPr id="83" name="TextBox 82"/>
            <p:cNvSpPr txBox="1"/>
            <p:nvPr/>
          </p:nvSpPr>
          <p:spPr>
            <a:xfrm rot="19636688">
              <a:off x="3367469" y="2354223"/>
              <a:ext cx="1284656" cy="307777"/>
            </a:xfrm>
            <a:prstGeom prst="rect">
              <a:avLst/>
            </a:prstGeom>
            <a:noFill/>
            <a:effectLst>
              <a:outerShdw blurRad="50800" dist="38100" dir="2700000" algn="tl" rotWithShape="0">
                <a:prstClr val="black">
                  <a:alpha val="40000"/>
                </a:prstClr>
              </a:outerShdw>
            </a:effectLst>
          </p:spPr>
          <p:txBody>
            <a:bodyPr wrap="square" rtlCol="0">
              <a:spAutoFit/>
            </a:bodyPr>
            <a:lstStyle/>
            <a:p>
              <a:r>
                <a:rPr lang="fr-FR" sz="1400" b="1" dirty="0" smtClean="0">
                  <a:solidFill>
                    <a:srgbClr val="404040"/>
                  </a:solidFill>
                  <a:latin typeface="Helvetica 55 Roman"/>
                  <a:cs typeface="Helvetica 55 Roman"/>
                </a:rPr>
                <a:t>Controller</a:t>
              </a:r>
            </a:p>
          </p:txBody>
        </p:sp>
        <p:sp>
          <p:nvSpPr>
            <p:cNvPr id="84" name="TextBox 83"/>
            <p:cNvSpPr txBox="1"/>
            <p:nvPr/>
          </p:nvSpPr>
          <p:spPr>
            <a:xfrm rot="1931102">
              <a:off x="4331675" y="2352016"/>
              <a:ext cx="633852" cy="307777"/>
            </a:xfrm>
            <a:prstGeom prst="rect">
              <a:avLst/>
            </a:prstGeom>
            <a:noFill/>
            <a:effectLst>
              <a:outerShdw blurRad="50800" dist="38100" dir="2700000" algn="tl" rotWithShape="0">
                <a:prstClr val="black">
                  <a:alpha val="40000"/>
                </a:prstClr>
              </a:outerShdw>
            </a:effectLst>
          </p:spPr>
          <p:txBody>
            <a:bodyPr wrap="square" rtlCol="0">
              <a:spAutoFit/>
            </a:bodyPr>
            <a:lstStyle/>
            <a:p>
              <a:r>
                <a:rPr lang="fr-FR" sz="1400" b="1" dirty="0" smtClean="0">
                  <a:solidFill>
                    <a:srgbClr val="404040"/>
                  </a:solidFill>
                  <a:latin typeface="Helvetica 55 Roman"/>
                  <a:cs typeface="Helvetica 55 Roman"/>
                </a:rPr>
                <a:t>WIFI</a:t>
              </a:r>
            </a:p>
          </p:txBody>
        </p:sp>
        <p:sp>
          <p:nvSpPr>
            <p:cNvPr id="85" name="TextBox 84"/>
            <p:cNvSpPr txBox="1"/>
            <p:nvPr/>
          </p:nvSpPr>
          <p:spPr>
            <a:xfrm>
              <a:off x="5365214" y="3756757"/>
              <a:ext cx="462709" cy="246221"/>
            </a:xfrm>
            <a:prstGeom prst="rect">
              <a:avLst/>
            </a:prstGeom>
            <a:noFill/>
          </p:spPr>
          <p:txBody>
            <a:bodyPr wrap="square" rtlCol="0">
              <a:spAutoFit/>
            </a:bodyPr>
            <a:lstStyle/>
            <a:p>
              <a:r>
                <a:rPr lang="fr-FR" sz="1000" dirty="0" smtClean="0">
                  <a:solidFill>
                    <a:srgbClr val="404040"/>
                  </a:solidFill>
                  <a:latin typeface="Helvetica 55 Roman"/>
                  <a:cs typeface="Helvetica 55 Roman"/>
                </a:rPr>
                <a:t>SW</a:t>
              </a:r>
            </a:p>
          </p:txBody>
        </p:sp>
      </p:grpSp>
      <p:sp>
        <p:nvSpPr>
          <p:cNvPr id="86" name="Rounded Rectangle 85"/>
          <p:cNvSpPr/>
          <p:nvPr/>
        </p:nvSpPr>
        <p:spPr bwMode="auto">
          <a:xfrm>
            <a:off x="-2458631" y="1298153"/>
            <a:ext cx="2313574" cy="561860"/>
          </a:xfrm>
          <a:prstGeom prst="roundRect">
            <a:avLst/>
          </a:prstGeom>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5400000" scaled="1"/>
            <a:tileRect/>
          </a:gradFill>
          <a:ln>
            <a:headEnd type="none" w="med" len="med"/>
            <a:tailEnd type="none" w="med" len="med"/>
          </a:ln>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fr-FR" sz="2000" b="1" i="0" u="none" strike="noStrike" cap="none" normalizeH="0" dirty="0" smtClean="0">
                <a:ln>
                  <a:noFill/>
                </a:ln>
                <a:solidFill>
                  <a:srgbClr val="FF0000"/>
                </a:solidFill>
                <a:effectLst/>
                <a:latin typeface="Arial" charset="0"/>
              </a:rPr>
              <a:t>L3 Link</a:t>
            </a:r>
            <a:endParaRPr kumimoji="0" lang="fr-FR" sz="2000" b="1" i="0" u="none" strike="noStrike" cap="none" normalizeH="0" baseline="0" dirty="0">
              <a:ln>
                <a:noFill/>
              </a:ln>
              <a:solidFill>
                <a:srgbClr val="FF0000"/>
              </a:solidFill>
              <a:effectLst/>
              <a:latin typeface="Arial" charset="0"/>
            </a:endParaRPr>
          </a:p>
        </p:txBody>
      </p:sp>
      <p:cxnSp>
        <p:nvCxnSpPr>
          <p:cNvPr id="93" name="Straight Connector 92"/>
          <p:cNvCxnSpPr/>
          <p:nvPr/>
        </p:nvCxnSpPr>
        <p:spPr bwMode="auto">
          <a:xfrm>
            <a:off x="2159311" y="2897445"/>
            <a:ext cx="2577942" cy="11008"/>
          </a:xfrm>
          <a:prstGeom prst="line">
            <a:avLst/>
          </a:prstGeom>
          <a:ln>
            <a:headEnd type="none" w="med" len="med"/>
            <a:tailEnd type="none" w="med" len="med"/>
          </a:ln>
          <a:effectLst>
            <a:outerShdw blurRad="50800" dist="38100" dir="2700000" algn="tl" rotWithShape="0">
              <a:prstClr val="black">
                <a:alpha val="40000"/>
              </a:prstClr>
            </a:outerShdw>
          </a:effectLst>
        </p:spPr>
        <p:style>
          <a:lnRef idx="2">
            <a:schemeClr val="accent4"/>
          </a:lnRef>
          <a:fillRef idx="0">
            <a:schemeClr val="accent4"/>
          </a:fillRef>
          <a:effectRef idx="1">
            <a:schemeClr val="accent4"/>
          </a:effectRef>
          <a:fontRef idx="minor">
            <a:schemeClr val="tx1"/>
          </a:fontRef>
        </p:style>
      </p:cxnSp>
      <p:pic>
        <p:nvPicPr>
          <p:cNvPr id="137" name="Picture 136" descr="FG-3950_Rt-s.png"/>
          <p:cNvPicPr>
            <a:picLocks noChangeAspect="1"/>
          </p:cNvPicPr>
          <p:nvPr/>
        </p:nvPicPr>
        <p:blipFill>
          <a:blip r:embed="rId9"/>
          <a:stretch>
            <a:fillRect/>
          </a:stretch>
        </p:blipFill>
        <p:spPr>
          <a:xfrm>
            <a:off x="6053534" y="1544460"/>
            <a:ext cx="1049100" cy="805470"/>
          </a:xfrm>
          <a:prstGeom prst="rect">
            <a:avLst/>
          </a:prstGeom>
        </p:spPr>
      </p:pic>
      <p:sp>
        <p:nvSpPr>
          <p:cNvPr id="135" name="Oval 134"/>
          <p:cNvSpPr/>
          <p:nvPr/>
        </p:nvSpPr>
        <p:spPr bwMode="auto">
          <a:xfrm>
            <a:off x="6253643" y="1997287"/>
            <a:ext cx="132203" cy="198303"/>
          </a:xfrm>
          <a:prstGeom prst="ellipse">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0" scaled="1"/>
            <a:tileRect/>
          </a:gradFill>
          <a:ln w="9525" cap="flat" cmpd="sng" algn="ctr">
            <a:noFill/>
            <a:prstDash val="solid"/>
            <a:round/>
            <a:headEnd type="none" w="med" len="med"/>
            <a:tailEnd type="none" w="med" len="med"/>
          </a:ln>
          <a:effectLst>
            <a:outerShdw blurRad="50800" dist="38100" dir="5400000" algn="t" rotWithShape="0">
              <a:prstClr val="black">
                <a:alpha val="40000"/>
              </a:prstClr>
            </a:outerShdw>
          </a:effectLst>
          <a:scene3d>
            <a:camera prst="orthographicFront">
              <a:rot lat="0" lon="18299965" rev="1800000"/>
            </a:camera>
            <a:lightRig rig="threePt" dir="t"/>
          </a:scene3d>
          <a:sp3d extrusionH="1682750" contourW="12700">
            <a:bevelT prst="slope"/>
            <a:extrusionClr>
              <a:srgbClr val="92D050"/>
            </a:extrusionClr>
            <a:contourClr>
              <a:srgbClr val="00B050"/>
            </a:contourClr>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fr-FR" sz="2000" b="0" i="0" u="none" strike="noStrike" cap="none" normalizeH="0" baseline="0">
              <a:ln>
                <a:noFill/>
              </a:ln>
              <a:solidFill>
                <a:schemeClr val="accent2"/>
              </a:solidFill>
              <a:effectLst/>
              <a:latin typeface="Arial" charset="0"/>
            </a:endParaRPr>
          </a:p>
        </p:txBody>
      </p:sp>
      <p:sp>
        <p:nvSpPr>
          <p:cNvPr id="134" name="Oval 133"/>
          <p:cNvSpPr/>
          <p:nvPr/>
        </p:nvSpPr>
        <p:spPr bwMode="auto">
          <a:xfrm>
            <a:off x="4968607" y="2787268"/>
            <a:ext cx="132203" cy="198303"/>
          </a:xfrm>
          <a:prstGeom prst="ellipse">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0" scaled="1"/>
            <a:tileRect/>
          </a:gra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rot lat="0" lon="18299965" rev="0"/>
            </a:camera>
            <a:lightRig rig="threePt" dir="t"/>
          </a:scene3d>
          <a:sp3d extrusionH="3435350" contourW="12700">
            <a:bevelT prst="slope"/>
            <a:extrusionClr>
              <a:srgbClr val="92D050"/>
            </a:extrusionClr>
            <a:contourClr>
              <a:srgbClr val="00B050"/>
            </a:contourClr>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fr-FR" sz="2000" b="0" i="0" u="none" strike="noStrike" cap="none" normalizeH="0" baseline="0" dirty="0">
              <a:ln>
                <a:noFill/>
              </a:ln>
              <a:solidFill>
                <a:schemeClr val="accent2"/>
              </a:solidFill>
              <a:effectLst/>
              <a:latin typeface="Arial" charset="0"/>
            </a:endParaRPr>
          </a:p>
        </p:txBody>
      </p:sp>
      <p:grpSp>
        <p:nvGrpSpPr>
          <p:cNvPr id="5" name="Group 95"/>
          <p:cNvGrpSpPr/>
          <p:nvPr/>
        </p:nvGrpSpPr>
        <p:grpSpPr>
          <a:xfrm>
            <a:off x="4671304" y="2633031"/>
            <a:ext cx="903231" cy="786049"/>
            <a:chOff x="5067911" y="2588963"/>
            <a:chExt cx="903231" cy="786049"/>
          </a:xfrm>
        </p:grpSpPr>
        <p:pic>
          <p:nvPicPr>
            <p:cNvPr id="94" name="Picture 93" descr="Router_Lt.png"/>
            <p:cNvPicPr>
              <a:picLocks noChangeAspect="1"/>
            </p:cNvPicPr>
            <p:nvPr/>
          </p:nvPicPr>
          <p:blipFill>
            <a:blip r:embed="rId10"/>
            <a:stretch>
              <a:fillRect/>
            </a:stretch>
          </p:blipFill>
          <p:spPr>
            <a:xfrm>
              <a:off x="5067911" y="2588963"/>
              <a:ext cx="842675" cy="581155"/>
            </a:xfrm>
            <a:prstGeom prst="rect">
              <a:avLst/>
            </a:prstGeom>
            <a:ln>
              <a:noFill/>
            </a:ln>
            <a:effectLst>
              <a:outerShdw blurRad="292100" dist="139700" dir="2700000" algn="tl" rotWithShape="0">
                <a:srgbClr val="333333">
                  <a:alpha val="65000"/>
                </a:srgbClr>
              </a:outerShdw>
            </a:effectLst>
          </p:spPr>
        </p:pic>
        <p:sp>
          <p:nvSpPr>
            <p:cNvPr id="95" name="TextBox 94"/>
            <p:cNvSpPr txBox="1"/>
            <p:nvPr/>
          </p:nvSpPr>
          <p:spPr>
            <a:xfrm>
              <a:off x="5155894" y="3128791"/>
              <a:ext cx="815248" cy="246221"/>
            </a:xfrm>
            <a:prstGeom prst="rect">
              <a:avLst/>
            </a:prstGeom>
            <a:noFill/>
          </p:spPr>
          <p:txBody>
            <a:bodyPr wrap="square" rtlCol="0">
              <a:spAutoFit/>
            </a:bodyPr>
            <a:lstStyle/>
            <a:p>
              <a:r>
                <a:rPr lang="fr-FR" sz="1000" dirty="0" smtClean="0">
                  <a:solidFill>
                    <a:srgbClr val="404040"/>
                  </a:solidFill>
                  <a:latin typeface="Helvetica 55 Roman"/>
                  <a:cs typeface="Helvetica 55 Roman"/>
                </a:rPr>
                <a:t>L3 Router</a:t>
              </a:r>
            </a:p>
          </p:txBody>
        </p:sp>
      </p:grpSp>
      <p:cxnSp>
        <p:nvCxnSpPr>
          <p:cNvPr id="97" name="Straight Connector 96"/>
          <p:cNvCxnSpPr>
            <a:cxnSpLocks/>
          </p:cNvCxnSpPr>
          <p:nvPr/>
        </p:nvCxnSpPr>
        <p:spPr bwMode="auto">
          <a:xfrm>
            <a:off x="5376231" y="3128790"/>
            <a:ext cx="1035586" cy="616945"/>
          </a:xfrm>
          <a:prstGeom prst="line">
            <a:avLst/>
          </a:prstGeom>
          <a:ln>
            <a:headEnd type="none" w="med" len="med"/>
            <a:tailEnd type="none" w="med" len="med"/>
          </a:ln>
          <a:effectLst>
            <a:outerShdw blurRad="50800" dist="38100" dir="2700000" algn="tl" rotWithShape="0">
              <a:prstClr val="black">
                <a:alpha val="40000"/>
              </a:prstClr>
            </a:outerShdw>
          </a:effectLst>
        </p:spPr>
        <p:style>
          <a:lnRef idx="2">
            <a:schemeClr val="accent4"/>
          </a:lnRef>
          <a:fillRef idx="0">
            <a:schemeClr val="accent4"/>
          </a:fillRef>
          <a:effectRef idx="1">
            <a:schemeClr val="accent4"/>
          </a:effectRef>
          <a:fontRef idx="minor">
            <a:schemeClr val="tx1"/>
          </a:fontRef>
        </p:style>
      </p:cxnSp>
      <p:pic>
        <p:nvPicPr>
          <p:cNvPr id="98" name="Picture 97" descr="WAN_Lt.png"/>
          <p:cNvPicPr>
            <a:picLocks noChangeAspect="1"/>
          </p:cNvPicPr>
          <p:nvPr/>
        </p:nvPicPr>
        <p:blipFill>
          <a:blip r:embed="rId11"/>
          <a:stretch>
            <a:fillRect/>
          </a:stretch>
        </p:blipFill>
        <p:spPr>
          <a:xfrm>
            <a:off x="5629618" y="2826580"/>
            <a:ext cx="2548568" cy="2466797"/>
          </a:xfrm>
          <a:prstGeom prst="rect">
            <a:avLst/>
          </a:prstGeom>
          <a:ln>
            <a:noFill/>
          </a:ln>
          <a:effectLst>
            <a:outerShdw blurRad="292100" dist="139700" dir="2700000" algn="tl" rotWithShape="0">
              <a:srgbClr val="333333">
                <a:alpha val="65000"/>
              </a:srgbClr>
            </a:outerShdw>
          </a:effectLst>
        </p:spPr>
      </p:pic>
      <p:pic>
        <p:nvPicPr>
          <p:cNvPr id="99" name="Picture 98" descr="FortiAP_Lt-s.png"/>
          <p:cNvPicPr>
            <a:picLocks noChangeAspect="1"/>
          </p:cNvPicPr>
          <p:nvPr/>
        </p:nvPicPr>
        <p:blipFill>
          <a:blip r:embed="rId6"/>
          <a:stretch>
            <a:fillRect/>
          </a:stretch>
        </p:blipFill>
        <p:spPr>
          <a:xfrm>
            <a:off x="8090050" y="4648221"/>
            <a:ext cx="781958" cy="521305"/>
          </a:xfrm>
          <a:prstGeom prst="rect">
            <a:avLst/>
          </a:prstGeom>
          <a:ln>
            <a:noFill/>
          </a:ln>
          <a:effectLst>
            <a:outerShdw blurRad="292100" dist="139700" dir="2700000" algn="tl" rotWithShape="0">
              <a:srgbClr val="333333">
                <a:alpha val="65000"/>
              </a:srgbClr>
            </a:outerShdw>
          </a:effectLst>
        </p:spPr>
      </p:pic>
      <p:cxnSp>
        <p:nvCxnSpPr>
          <p:cNvPr id="100" name="Straight Connector 99"/>
          <p:cNvCxnSpPr>
            <a:cxnSpLocks/>
          </p:cNvCxnSpPr>
          <p:nvPr/>
        </p:nvCxnSpPr>
        <p:spPr bwMode="auto">
          <a:xfrm>
            <a:off x="8021655" y="4596934"/>
            <a:ext cx="299750" cy="162359"/>
          </a:xfrm>
          <a:prstGeom prst="line">
            <a:avLst/>
          </a:prstGeom>
          <a:ln>
            <a:headEnd type="none" w="med" len="med"/>
            <a:tailEnd type="none" w="med" len="med"/>
          </a:ln>
          <a:effectLst>
            <a:outerShdw blurRad="50800" dist="38100" dir="2700000" algn="tl" rotWithShape="0">
              <a:prstClr val="black">
                <a:alpha val="40000"/>
              </a:prstClr>
            </a:outerShdw>
          </a:effectLst>
        </p:spPr>
        <p:style>
          <a:lnRef idx="2">
            <a:schemeClr val="accent4"/>
          </a:lnRef>
          <a:fillRef idx="0">
            <a:schemeClr val="accent4"/>
          </a:fillRef>
          <a:effectRef idx="1">
            <a:schemeClr val="accent4"/>
          </a:effectRef>
          <a:fontRef idx="minor">
            <a:schemeClr val="tx1"/>
          </a:fontRef>
        </p:style>
      </p:cxnSp>
      <p:cxnSp>
        <p:nvCxnSpPr>
          <p:cNvPr id="103" name="Straight Connector 102"/>
          <p:cNvCxnSpPr>
            <a:cxnSpLocks/>
          </p:cNvCxnSpPr>
          <p:nvPr/>
        </p:nvCxnSpPr>
        <p:spPr bwMode="auto">
          <a:xfrm flipV="1">
            <a:off x="6327347" y="4715226"/>
            <a:ext cx="385591" cy="209320"/>
          </a:xfrm>
          <a:prstGeom prst="line">
            <a:avLst/>
          </a:prstGeom>
          <a:ln>
            <a:headEnd type="none" w="med" len="med"/>
            <a:tailEnd type="none" w="med" len="med"/>
          </a:ln>
          <a:effectLst>
            <a:outerShdw blurRad="50800" dist="38100" dir="2700000" algn="tl" rotWithShape="0">
              <a:prstClr val="black">
                <a:alpha val="40000"/>
              </a:prstClr>
            </a:outerShdw>
          </a:effectLst>
        </p:spPr>
        <p:style>
          <a:lnRef idx="2">
            <a:schemeClr val="accent4"/>
          </a:lnRef>
          <a:fillRef idx="0">
            <a:schemeClr val="accent4"/>
          </a:fillRef>
          <a:effectRef idx="1">
            <a:schemeClr val="accent4"/>
          </a:effectRef>
          <a:fontRef idx="minor">
            <a:schemeClr val="tx1"/>
          </a:fontRef>
        </p:style>
      </p:cxnSp>
      <p:pic>
        <p:nvPicPr>
          <p:cNvPr id="108" name="Picture 107" descr="FortiAP_Lt-s.png"/>
          <p:cNvPicPr>
            <a:picLocks noChangeAspect="1"/>
          </p:cNvPicPr>
          <p:nvPr/>
        </p:nvPicPr>
        <p:blipFill>
          <a:blip r:embed="rId6"/>
          <a:stretch>
            <a:fillRect/>
          </a:stretch>
        </p:blipFill>
        <p:spPr>
          <a:xfrm>
            <a:off x="5851786" y="4679435"/>
            <a:ext cx="781958" cy="521305"/>
          </a:xfrm>
          <a:prstGeom prst="rect">
            <a:avLst/>
          </a:prstGeom>
          <a:ln>
            <a:noFill/>
          </a:ln>
          <a:effectLst>
            <a:outerShdw blurRad="292100" dist="139700" dir="2700000" algn="tl" rotWithShape="0">
              <a:srgbClr val="333333">
                <a:alpha val="65000"/>
              </a:srgbClr>
            </a:outerShdw>
          </a:effectLst>
        </p:spPr>
      </p:pic>
      <p:pic>
        <p:nvPicPr>
          <p:cNvPr id="109" name="Picture 8" descr="C:\Documents and Settings\erabatan\Desktop\Metro-Signal-Blue-128.png"/>
          <p:cNvPicPr>
            <a:picLocks noChangeAspect="1" noChangeArrowheads="1"/>
          </p:cNvPicPr>
          <p:nvPr/>
        </p:nvPicPr>
        <p:blipFill>
          <a:blip r:embed="rId8"/>
          <a:srcRect/>
          <a:stretch>
            <a:fillRect/>
          </a:stretch>
        </p:blipFill>
        <p:spPr bwMode="auto">
          <a:xfrm>
            <a:off x="8099147" y="4150319"/>
            <a:ext cx="890615" cy="883657"/>
          </a:xfrm>
          <a:prstGeom prst="rect">
            <a:avLst/>
          </a:prstGeom>
          <a:noFill/>
        </p:spPr>
      </p:pic>
      <p:pic>
        <p:nvPicPr>
          <p:cNvPr id="110" name="Picture 8" descr="C:\Documents and Settings\erabatan\Desktop\Metro-Signal-Blue-128.png"/>
          <p:cNvPicPr>
            <a:picLocks noChangeAspect="1" noChangeArrowheads="1"/>
          </p:cNvPicPr>
          <p:nvPr/>
        </p:nvPicPr>
        <p:blipFill>
          <a:blip r:embed="rId8"/>
          <a:srcRect/>
          <a:stretch>
            <a:fillRect/>
          </a:stretch>
        </p:blipFill>
        <p:spPr bwMode="auto">
          <a:xfrm>
            <a:off x="5816816" y="4236619"/>
            <a:ext cx="890615" cy="883657"/>
          </a:xfrm>
          <a:prstGeom prst="rect">
            <a:avLst/>
          </a:prstGeom>
          <a:noFill/>
        </p:spPr>
      </p:pic>
      <p:sp>
        <p:nvSpPr>
          <p:cNvPr id="123" name="Rounded Rectangle 122"/>
          <p:cNvSpPr/>
          <p:nvPr/>
        </p:nvSpPr>
        <p:spPr bwMode="auto">
          <a:xfrm>
            <a:off x="-2445955" y="1296315"/>
            <a:ext cx="2313574" cy="561860"/>
          </a:xfrm>
          <a:prstGeom prst="roundRect">
            <a:avLst/>
          </a:prstGeom>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5400000" scaled="1"/>
            <a:tileRect/>
          </a:gradFill>
          <a:ln>
            <a:solidFill>
              <a:srgbClr val="00B050"/>
            </a:solidFill>
            <a:headEnd type="none" w="med" len="med"/>
            <a:tailEnd type="none" w="med" len="med"/>
          </a:ln>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fr-FR" sz="2000" b="1" i="0" u="none" strike="noStrike" cap="none" normalizeH="0" dirty="0" smtClean="0">
                <a:ln>
                  <a:noFill/>
                </a:ln>
                <a:solidFill>
                  <a:srgbClr val="00B050"/>
                </a:solidFill>
                <a:effectLst/>
                <a:latin typeface="Arial" charset="0"/>
              </a:rPr>
              <a:t>VPN Link</a:t>
            </a:r>
            <a:endParaRPr kumimoji="0" lang="fr-FR" sz="2000" b="1" i="0" u="none" strike="noStrike" cap="none" normalizeH="0" baseline="0" dirty="0">
              <a:ln>
                <a:noFill/>
              </a:ln>
              <a:solidFill>
                <a:srgbClr val="00B050"/>
              </a:solidFill>
              <a:effectLst/>
              <a:latin typeface="Arial" charset="0"/>
            </a:endParaRPr>
          </a:p>
        </p:txBody>
      </p:sp>
      <p:sp>
        <p:nvSpPr>
          <p:cNvPr id="136" name="TextBox 135"/>
          <p:cNvSpPr txBox="1"/>
          <p:nvPr/>
        </p:nvSpPr>
        <p:spPr>
          <a:xfrm>
            <a:off x="3260993" y="2743201"/>
            <a:ext cx="1134737" cy="276999"/>
          </a:xfrm>
          <a:prstGeom prst="rect">
            <a:avLst/>
          </a:prstGeom>
          <a:noFill/>
        </p:spPr>
        <p:txBody>
          <a:bodyPr wrap="square" rtlCol="0">
            <a:spAutoFit/>
          </a:bodyPr>
          <a:lstStyle/>
          <a:p>
            <a:r>
              <a:rPr lang="fr-FR" sz="1200" b="1" dirty="0" smtClean="0">
                <a:solidFill>
                  <a:schemeClr val="bg1"/>
                </a:solidFill>
                <a:latin typeface="Helvetica 55 Roman"/>
                <a:cs typeface="Helvetica 55 Roman"/>
              </a:rPr>
              <a:t>VPN</a:t>
            </a:r>
          </a:p>
        </p:txBody>
      </p:sp>
      <p:cxnSp>
        <p:nvCxnSpPr>
          <p:cNvPr id="88" name="Straight Connector 87"/>
          <p:cNvCxnSpPr>
            <a:cxnSpLocks/>
          </p:cNvCxnSpPr>
          <p:nvPr/>
        </p:nvCxnSpPr>
        <p:spPr bwMode="auto">
          <a:xfrm>
            <a:off x="6737141" y="1991641"/>
            <a:ext cx="520002" cy="316130"/>
          </a:xfrm>
          <a:prstGeom prst="line">
            <a:avLst/>
          </a:prstGeom>
          <a:ln>
            <a:headEnd type="none" w="med" len="med"/>
            <a:tailEnd type="none" w="med" len="med"/>
          </a:ln>
          <a:effectLst>
            <a:outerShdw blurRad="50800" dist="38100" dir="8100000" algn="tr" rotWithShape="0">
              <a:prstClr val="black">
                <a:alpha val="40000"/>
              </a:prstClr>
            </a:outerShdw>
          </a:effectLst>
        </p:spPr>
        <p:style>
          <a:lnRef idx="2">
            <a:schemeClr val="accent4"/>
          </a:lnRef>
          <a:fillRef idx="0">
            <a:schemeClr val="accent4"/>
          </a:fillRef>
          <a:effectRef idx="1">
            <a:schemeClr val="accent4"/>
          </a:effectRef>
          <a:fontRef idx="minor">
            <a:schemeClr val="tx1"/>
          </a:fontRef>
        </p:style>
      </p:cxnSp>
      <p:pic>
        <p:nvPicPr>
          <p:cNvPr id="102" name="Picture 101" descr="Factory_Rt.png"/>
          <p:cNvPicPr>
            <a:picLocks noChangeAspect="1"/>
          </p:cNvPicPr>
          <p:nvPr/>
        </p:nvPicPr>
        <p:blipFill>
          <a:blip r:embed="rId12"/>
          <a:stretch>
            <a:fillRect/>
          </a:stretch>
        </p:blipFill>
        <p:spPr>
          <a:xfrm>
            <a:off x="7577330" y="1048654"/>
            <a:ext cx="1465072" cy="1713992"/>
          </a:xfrm>
          <a:prstGeom prst="rect">
            <a:avLst/>
          </a:prstGeom>
          <a:ln>
            <a:noFill/>
          </a:ln>
          <a:effectLst>
            <a:outerShdw blurRad="292100" dist="139700" dir="2700000" algn="tl" rotWithShape="0">
              <a:srgbClr val="333333">
                <a:alpha val="65000"/>
              </a:srgbClr>
            </a:outerShdw>
          </a:effectLst>
        </p:spPr>
      </p:pic>
      <p:pic>
        <p:nvPicPr>
          <p:cNvPr id="104" name="Picture 103" descr="FortiAP_Lt-s.png"/>
          <p:cNvPicPr>
            <a:picLocks noChangeAspect="1"/>
          </p:cNvPicPr>
          <p:nvPr/>
        </p:nvPicPr>
        <p:blipFill>
          <a:blip r:embed="rId6"/>
          <a:stretch>
            <a:fillRect/>
          </a:stretch>
        </p:blipFill>
        <p:spPr>
          <a:xfrm>
            <a:off x="6997033" y="2079983"/>
            <a:ext cx="884783" cy="589855"/>
          </a:xfrm>
          <a:prstGeom prst="rect">
            <a:avLst/>
          </a:prstGeom>
          <a:ln>
            <a:noFill/>
          </a:ln>
          <a:effectLst>
            <a:outerShdw blurRad="292100" dist="139700" dir="2700000" algn="tl" rotWithShape="0">
              <a:srgbClr val="333333">
                <a:alpha val="65000"/>
              </a:srgbClr>
            </a:outerShdw>
          </a:effectLst>
        </p:spPr>
      </p:pic>
      <p:pic>
        <p:nvPicPr>
          <p:cNvPr id="105" name="Picture 8" descr="C:\Documents and Settings\erabatan\Desktop\Metro-Signal-Blue-128.png"/>
          <p:cNvPicPr>
            <a:picLocks noChangeAspect="1" noChangeArrowheads="1"/>
          </p:cNvPicPr>
          <p:nvPr/>
        </p:nvPicPr>
        <p:blipFill>
          <a:blip r:embed="rId8"/>
          <a:srcRect/>
          <a:stretch>
            <a:fillRect/>
          </a:stretch>
        </p:blipFill>
        <p:spPr bwMode="auto">
          <a:xfrm>
            <a:off x="6913704" y="1626584"/>
            <a:ext cx="890615" cy="883657"/>
          </a:xfrm>
          <a:prstGeom prst="rect">
            <a:avLst/>
          </a:prstGeom>
          <a:noFill/>
        </p:spPr>
      </p:pic>
      <p:sp>
        <p:nvSpPr>
          <p:cNvPr id="111" name="Rounded Rectangle 110"/>
          <p:cNvSpPr/>
          <p:nvPr/>
        </p:nvSpPr>
        <p:spPr bwMode="auto">
          <a:xfrm>
            <a:off x="-2453209" y="1289061"/>
            <a:ext cx="2313574" cy="561860"/>
          </a:xfrm>
          <a:prstGeom prst="roundRect">
            <a:avLst/>
          </a:prstGeom>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5400000" scaled="1"/>
            <a:tileRect/>
          </a:gradFill>
          <a:ln>
            <a:solidFill>
              <a:srgbClr val="FFC000"/>
            </a:solidFill>
            <a:headEnd type="none" w="med" len="med"/>
            <a:tailEnd type="none" w="med" len="med"/>
          </a:ln>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fr-FR" sz="2000" b="1" dirty="0" smtClean="0">
                <a:solidFill>
                  <a:srgbClr val="FFC000"/>
                </a:solidFill>
                <a:latin typeface="Arial" charset="0"/>
              </a:rPr>
              <a:t>Wireless </a:t>
            </a:r>
            <a:r>
              <a:rPr kumimoji="0" lang="fr-FR" sz="2000" b="1" i="0" u="none" strike="noStrike" cap="none" normalizeH="0" baseline="0" dirty="0" err="1" smtClean="0">
                <a:ln>
                  <a:noFill/>
                </a:ln>
                <a:solidFill>
                  <a:srgbClr val="FFC000"/>
                </a:solidFill>
                <a:effectLst/>
                <a:latin typeface="Arial" charset="0"/>
              </a:rPr>
              <a:t>Mesh</a:t>
            </a:r>
            <a:endParaRPr kumimoji="0" lang="fr-FR" sz="2000" b="1" i="0" u="none" strike="noStrike" cap="none" normalizeH="0" baseline="0" dirty="0">
              <a:ln>
                <a:noFill/>
              </a:ln>
              <a:solidFill>
                <a:srgbClr val="FFC000"/>
              </a:solidFill>
              <a:effectLst/>
              <a:latin typeface="Arial" charset="0"/>
            </a:endParaRPr>
          </a:p>
        </p:txBody>
      </p:sp>
      <p:pic>
        <p:nvPicPr>
          <p:cNvPr id="112" name="Picture 111" descr="FortiAP_Lt-s.png"/>
          <p:cNvPicPr>
            <a:picLocks noChangeAspect="1"/>
          </p:cNvPicPr>
          <p:nvPr/>
        </p:nvPicPr>
        <p:blipFill>
          <a:blip r:embed="rId6"/>
          <a:stretch>
            <a:fillRect/>
          </a:stretch>
        </p:blipFill>
        <p:spPr>
          <a:xfrm>
            <a:off x="6365661" y="2275926"/>
            <a:ext cx="884783" cy="589855"/>
          </a:xfrm>
          <a:prstGeom prst="rect">
            <a:avLst/>
          </a:prstGeom>
          <a:ln>
            <a:noFill/>
          </a:ln>
          <a:effectLst>
            <a:outerShdw blurRad="292100" dist="139700" dir="2700000" algn="tl" rotWithShape="0">
              <a:srgbClr val="333333">
                <a:alpha val="65000"/>
              </a:srgbClr>
            </a:outerShdw>
          </a:effectLst>
        </p:spPr>
      </p:pic>
      <p:pic>
        <p:nvPicPr>
          <p:cNvPr id="113" name="Picture 112" descr="FortiAP_Lt-s.png"/>
          <p:cNvPicPr>
            <a:picLocks noChangeAspect="1"/>
          </p:cNvPicPr>
          <p:nvPr/>
        </p:nvPicPr>
        <p:blipFill>
          <a:blip r:embed="rId6"/>
          <a:stretch>
            <a:fillRect/>
          </a:stretch>
        </p:blipFill>
        <p:spPr>
          <a:xfrm>
            <a:off x="5712520" y="2522670"/>
            <a:ext cx="884783" cy="589855"/>
          </a:xfrm>
          <a:prstGeom prst="rect">
            <a:avLst/>
          </a:prstGeom>
          <a:ln>
            <a:noFill/>
          </a:ln>
          <a:effectLst>
            <a:outerShdw blurRad="292100" dist="139700" dir="2700000" algn="tl" rotWithShape="0">
              <a:srgbClr val="333333">
                <a:alpha val="65000"/>
              </a:srgbClr>
            </a:outerShdw>
          </a:effectLst>
        </p:spPr>
      </p:pic>
      <p:sp>
        <p:nvSpPr>
          <p:cNvPr id="114" name="Freeform 113"/>
          <p:cNvSpPr/>
          <p:nvPr/>
        </p:nvSpPr>
        <p:spPr bwMode="auto">
          <a:xfrm>
            <a:off x="6241143" y="2462590"/>
            <a:ext cx="464457" cy="309639"/>
          </a:xfrm>
          <a:custGeom>
            <a:avLst/>
            <a:gdLst>
              <a:gd name="connsiteX0" fmla="*/ 0 w 464457"/>
              <a:gd name="connsiteY0" fmla="*/ 309639 h 309639"/>
              <a:gd name="connsiteX1" fmla="*/ 87086 w 464457"/>
              <a:gd name="connsiteY1" fmla="*/ 48381 h 309639"/>
              <a:gd name="connsiteX2" fmla="*/ 275771 w 464457"/>
              <a:gd name="connsiteY2" fmla="*/ 19353 h 309639"/>
              <a:gd name="connsiteX3" fmla="*/ 464457 w 464457"/>
              <a:gd name="connsiteY3" fmla="*/ 149981 h 309639"/>
            </a:gdLst>
            <a:ahLst/>
            <a:cxnLst>
              <a:cxn ang="0">
                <a:pos x="connsiteX0" y="connsiteY0"/>
              </a:cxn>
              <a:cxn ang="0">
                <a:pos x="connsiteX1" y="connsiteY1"/>
              </a:cxn>
              <a:cxn ang="0">
                <a:pos x="connsiteX2" y="connsiteY2"/>
              </a:cxn>
              <a:cxn ang="0">
                <a:pos x="connsiteX3" y="connsiteY3"/>
              </a:cxn>
            </a:cxnLst>
            <a:rect l="l" t="t" r="r" b="b"/>
            <a:pathLst>
              <a:path w="464457" h="309639">
                <a:moveTo>
                  <a:pt x="0" y="309639"/>
                </a:moveTo>
                <a:cubicBezTo>
                  <a:pt x="20562" y="203200"/>
                  <a:pt x="41124" y="96762"/>
                  <a:pt x="87086" y="48381"/>
                </a:cubicBezTo>
                <a:cubicBezTo>
                  <a:pt x="133048" y="0"/>
                  <a:pt x="212876" y="2420"/>
                  <a:pt x="275771" y="19353"/>
                </a:cubicBezTo>
                <a:cubicBezTo>
                  <a:pt x="338666" y="36286"/>
                  <a:pt x="401561" y="93133"/>
                  <a:pt x="464457" y="149981"/>
                </a:cubicBezTo>
              </a:path>
            </a:pathLst>
          </a:custGeom>
          <a:ln>
            <a:prstDash val="sysDash"/>
            <a:headEnd type="none" w="med" len="med"/>
            <a:tailEnd type="none" w="med" len="med"/>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fr-FR"/>
          </a:p>
        </p:txBody>
      </p:sp>
      <p:sp>
        <p:nvSpPr>
          <p:cNvPr id="115" name="Freeform 114"/>
          <p:cNvSpPr/>
          <p:nvPr/>
        </p:nvSpPr>
        <p:spPr bwMode="auto">
          <a:xfrm>
            <a:off x="6901533" y="2252140"/>
            <a:ext cx="464457" cy="309639"/>
          </a:xfrm>
          <a:custGeom>
            <a:avLst/>
            <a:gdLst>
              <a:gd name="connsiteX0" fmla="*/ 0 w 464457"/>
              <a:gd name="connsiteY0" fmla="*/ 309639 h 309639"/>
              <a:gd name="connsiteX1" fmla="*/ 87086 w 464457"/>
              <a:gd name="connsiteY1" fmla="*/ 48381 h 309639"/>
              <a:gd name="connsiteX2" fmla="*/ 275771 w 464457"/>
              <a:gd name="connsiteY2" fmla="*/ 19353 h 309639"/>
              <a:gd name="connsiteX3" fmla="*/ 464457 w 464457"/>
              <a:gd name="connsiteY3" fmla="*/ 149981 h 309639"/>
            </a:gdLst>
            <a:ahLst/>
            <a:cxnLst>
              <a:cxn ang="0">
                <a:pos x="connsiteX0" y="connsiteY0"/>
              </a:cxn>
              <a:cxn ang="0">
                <a:pos x="connsiteX1" y="connsiteY1"/>
              </a:cxn>
              <a:cxn ang="0">
                <a:pos x="connsiteX2" y="connsiteY2"/>
              </a:cxn>
              <a:cxn ang="0">
                <a:pos x="connsiteX3" y="connsiteY3"/>
              </a:cxn>
            </a:cxnLst>
            <a:rect l="l" t="t" r="r" b="b"/>
            <a:pathLst>
              <a:path w="464457" h="309639">
                <a:moveTo>
                  <a:pt x="0" y="309639"/>
                </a:moveTo>
                <a:cubicBezTo>
                  <a:pt x="20562" y="203200"/>
                  <a:pt x="41124" y="96762"/>
                  <a:pt x="87086" y="48381"/>
                </a:cubicBezTo>
                <a:cubicBezTo>
                  <a:pt x="133048" y="0"/>
                  <a:pt x="212876" y="2420"/>
                  <a:pt x="275771" y="19353"/>
                </a:cubicBezTo>
                <a:cubicBezTo>
                  <a:pt x="338666" y="36286"/>
                  <a:pt x="401561" y="93133"/>
                  <a:pt x="464457" y="149981"/>
                </a:cubicBezTo>
              </a:path>
            </a:pathLst>
          </a:custGeom>
          <a:ln>
            <a:prstDash val="sysDash"/>
            <a:headEnd type="none" w="med" len="med"/>
            <a:tailEnd type="none" w="med" len="med"/>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fr-FR"/>
          </a:p>
        </p:txBody>
      </p:sp>
      <p:pic>
        <p:nvPicPr>
          <p:cNvPr id="116" name="Picture 8" descr="C:\Documents and Settings\erabatan\Desktop\Metro-Signal-Blue-128.png"/>
          <p:cNvPicPr>
            <a:picLocks noChangeAspect="1" noChangeArrowheads="1"/>
          </p:cNvPicPr>
          <p:nvPr/>
        </p:nvPicPr>
        <p:blipFill>
          <a:blip r:embed="rId8"/>
          <a:srcRect/>
          <a:stretch>
            <a:fillRect/>
          </a:stretch>
        </p:blipFill>
        <p:spPr bwMode="auto">
          <a:xfrm>
            <a:off x="6340389" y="1778984"/>
            <a:ext cx="890615" cy="883657"/>
          </a:xfrm>
          <a:prstGeom prst="rect">
            <a:avLst/>
          </a:prstGeom>
          <a:noFill/>
        </p:spPr>
      </p:pic>
      <p:pic>
        <p:nvPicPr>
          <p:cNvPr id="117" name="Picture 8" descr="C:\Documents and Settings\erabatan\Desktop\Metro-Signal-Blue-128.png"/>
          <p:cNvPicPr>
            <a:picLocks noChangeAspect="1" noChangeArrowheads="1"/>
          </p:cNvPicPr>
          <p:nvPr/>
        </p:nvPicPr>
        <p:blipFill>
          <a:blip r:embed="rId8"/>
          <a:srcRect/>
          <a:stretch>
            <a:fillRect/>
          </a:stretch>
        </p:blipFill>
        <p:spPr bwMode="auto">
          <a:xfrm>
            <a:off x="5672732" y="2040241"/>
            <a:ext cx="890615" cy="883657"/>
          </a:xfrm>
          <a:prstGeom prst="rect">
            <a:avLst/>
          </a:prstGeom>
          <a:noFill/>
        </p:spPr>
      </p:pic>
    </p:spTree>
    <p:extLst>
      <p:ext uri="{BB962C8B-B14F-4D97-AF65-F5344CB8AC3E}">
        <p14:creationId xmlns:p14="http://schemas.microsoft.com/office/powerpoint/2010/main" val="26541889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5E-6 4.44136E-6 L 0.229 4.44136E-6 " pathEditMode="relative" rAng="0" ptsTypes="AA">
                                      <p:cBhvr>
                                        <p:cTn id="6" dur="1000" fill="hold"/>
                                        <p:tgtEl>
                                          <p:spTgt spid="54"/>
                                        </p:tgtEl>
                                        <p:attrNameLst>
                                          <p:attrName>ppt_x</p:attrName>
                                          <p:attrName>ppt_y</p:attrName>
                                        </p:attrNameLst>
                                      </p:cBhvr>
                                      <p:rCtr x="115" y="0"/>
                                    </p:animMotion>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2500"/>
                            </p:stCondLst>
                            <p:childTnLst>
                              <p:par>
                                <p:cTn id="16" presetID="22" presetClass="entr" presetSubtype="2"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wipe(right)">
                                      <p:cBhvr>
                                        <p:cTn id="18" dur="500"/>
                                        <p:tgtEl>
                                          <p:spTgt spid="39"/>
                                        </p:tgtEl>
                                      </p:cBhvr>
                                    </p:animEffect>
                                  </p:childTnLst>
                                </p:cTn>
                              </p:par>
                              <p:par>
                                <p:cTn id="19" presetID="22" presetClass="entr" presetSubtype="1"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up)">
                                      <p:cBhvr>
                                        <p:cTn id="21" dur="500"/>
                                        <p:tgtEl>
                                          <p:spTgt spid="25"/>
                                        </p:tgtEl>
                                      </p:cBhvr>
                                    </p:animEffect>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10" presetClass="entr" presetSubtype="0" fill="hold"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up)">
                                      <p:cBhvr>
                                        <p:cTn id="41" dur="500"/>
                                        <p:tgtEl>
                                          <p:spTgt spid="37"/>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par>
                                <p:cTn id="46" presetID="10" presetClass="entr" presetSubtype="0"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par>
                                <p:cTn id="52" presetID="10" presetClass="entr" presetSubtype="0"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childTnLst>
                          </p:cTn>
                        </p:par>
                        <p:par>
                          <p:cTn id="55" fill="hold">
                            <p:stCondLst>
                              <p:cond delay="4500"/>
                            </p:stCondLst>
                            <p:childTnLst>
                              <p:par>
                                <p:cTn id="56" presetID="47" presetClass="entr" presetSubtype="0" fill="hold" grpId="0" nodeType="afterEffect">
                                  <p:stCondLst>
                                    <p:cond delay="0"/>
                                  </p:stCondLst>
                                  <p:iterate type="lt">
                                    <p:tmPct val="0"/>
                                  </p:iterate>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anim calcmode="lin" valueType="num">
                                      <p:cBhvr>
                                        <p:cTn id="59" dur="500" fill="hold"/>
                                        <p:tgtEl>
                                          <p:spTgt spid="55"/>
                                        </p:tgtEl>
                                        <p:attrNameLst>
                                          <p:attrName>ppt_x</p:attrName>
                                        </p:attrNameLst>
                                      </p:cBhvr>
                                      <p:tavLst>
                                        <p:tav tm="0">
                                          <p:val>
                                            <p:strVal val="#ppt_x"/>
                                          </p:val>
                                        </p:tav>
                                        <p:tav tm="100000">
                                          <p:val>
                                            <p:strVal val="#ppt_x"/>
                                          </p:val>
                                        </p:tav>
                                      </p:tavLst>
                                    </p:anim>
                                    <p:anim calcmode="lin" valueType="num">
                                      <p:cBhvr>
                                        <p:cTn id="60" dur="5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55" presetClass="exit" presetSubtype="0" fill="hold" grpId="1" nodeType="clickEffect">
                                  <p:stCondLst>
                                    <p:cond delay="0"/>
                                  </p:stCondLst>
                                  <p:iterate type="lt">
                                    <p:tmPct val="0"/>
                                  </p:iterate>
                                  <p:childTnLst>
                                    <p:anim calcmode="lin" valueType="num">
                                      <p:cBhvr>
                                        <p:cTn id="64" dur="500"/>
                                        <p:tgtEl>
                                          <p:spTgt spid="55"/>
                                        </p:tgtEl>
                                        <p:attrNameLst>
                                          <p:attrName>ppt_w</p:attrName>
                                        </p:attrNameLst>
                                      </p:cBhvr>
                                      <p:tavLst>
                                        <p:tav tm="0">
                                          <p:val>
                                            <p:strVal val="ppt_w"/>
                                          </p:val>
                                        </p:tav>
                                        <p:tav tm="100000">
                                          <p:val>
                                            <p:strVal val="ppt_w*0.70"/>
                                          </p:val>
                                        </p:tav>
                                      </p:tavLst>
                                    </p:anim>
                                    <p:anim calcmode="lin" valueType="num">
                                      <p:cBhvr>
                                        <p:cTn id="65" dur="500"/>
                                        <p:tgtEl>
                                          <p:spTgt spid="55"/>
                                        </p:tgtEl>
                                        <p:attrNameLst>
                                          <p:attrName>ppt_h</p:attrName>
                                        </p:attrNameLst>
                                      </p:cBhvr>
                                      <p:tavLst>
                                        <p:tav tm="0">
                                          <p:val>
                                            <p:strVal val="ppt_h"/>
                                          </p:val>
                                        </p:tav>
                                        <p:tav tm="100000">
                                          <p:val>
                                            <p:strVal val="ppt_h"/>
                                          </p:val>
                                        </p:tav>
                                      </p:tavLst>
                                    </p:anim>
                                    <p:animEffect transition="out" filter="fade">
                                      <p:cBhvr>
                                        <p:cTn id="66" dur="500"/>
                                        <p:tgtEl>
                                          <p:spTgt spid="55"/>
                                        </p:tgtEl>
                                      </p:cBhvr>
                                    </p:animEffect>
                                    <p:set>
                                      <p:cBhvr>
                                        <p:cTn id="67" dur="1" fill="hold">
                                          <p:stCondLst>
                                            <p:cond delay="499"/>
                                          </p:stCondLst>
                                        </p:cTn>
                                        <p:tgtEl>
                                          <p:spTgt spid="55"/>
                                        </p:tgtEl>
                                        <p:attrNameLst>
                                          <p:attrName>style.visibility</p:attrName>
                                        </p:attrNameLst>
                                      </p:cBhvr>
                                      <p:to>
                                        <p:strVal val="hidden"/>
                                      </p:to>
                                    </p:se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left)">
                                      <p:cBhvr>
                                        <p:cTn id="71" dur="500"/>
                                        <p:tgtEl>
                                          <p:spTgt spid="60"/>
                                        </p:tgtEl>
                                      </p:cBhvr>
                                    </p:animEffect>
                                  </p:childTnLst>
                                </p:cTn>
                              </p:par>
                            </p:childTnLst>
                          </p:cTn>
                        </p:par>
                        <p:par>
                          <p:cTn id="72" fill="hold">
                            <p:stCondLst>
                              <p:cond delay="1000"/>
                            </p:stCondLst>
                            <p:childTnLst>
                              <p:par>
                                <p:cTn id="73" presetID="22" presetClass="entr" presetSubtype="8" fill="hold" grpId="0"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ipe(left)">
                                      <p:cBhvr>
                                        <p:cTn id="75" dur="500"/>
                                        <p:tgtEl>
                                          <p:spTgt spid="61"/>
                                        </p:tgtEl>
                                      </p:cBhvr>
                                    </p:animEffect>
                                  </p:childTnLst>
                                </p:cTn>
                              </p:par>
                            </p:childTnLst>
                          </p:cTn>
                        </p:par>
                        <p:par>
                          <p:cTn id="76" fill="hold">
                            <p:stCondLst>
                              <p:cond delay="1500"/>
                            </p:stCondLst>
                            <p:childTnLst>
                              <p:par>
                                <p:cTn id="77" presetID="22" presetClass="entr" presetSubtype="4" repeatCount="2000" fill="hold"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down)">
                                      <p:cBhvr>
                                        <p:cTn id="79" dur="500"/>
                                        <p:tgtEl>
                                          <p:spTgt spid="58"/>
                                        </p:tgtEl>
                                      </p:cBhvr>
                                    </p:animEffect>
                                  </p:childTnLst>
                                </p:cTn>
                              </p:par>
                              <p:par>
                                <p:cTn id="80" presetID="22" presetClass="entr" presetSubtype="4" repeatCount="2000" fill="hold"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down)">
                                      <p:cBhvr>
                                        <p:cTn id="82" dur="500"/>
                                        <p:tgtEl>
                                          <p:spTgt spid="57"/>
                                        </p:tgtEl>
                                      </p:cBhvr>
                                    </p:animEffect>
                                  </p:childTnLst>
                                </p:cTn>
                              </p:par>
                              <p:par>
                                <p:cTn id="83" presetID="22" presetClass="entr" presetSubtype="4" repeatCount="2000" fill="hold"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wipe(down)">
                                      <p:cBhvr>
                                        <p:cTn id="85" dur="500"/>
                                        <p:tgtEl>
                                          <p:spTgt spid="56"/>
                                        </p:tgtEl>
                                      </p:cBhvr>
                                    </p:animEffect>
                                  </p:childTnLst>
                                </p:cTn>
                              </p:par>
                            </p:childTnLst>
                          </p:cTn>
                        </p:par>
                      </p:childTnLst>
                    </p:cTn>
                  </p:par>
                  <p:par>
                    <p:cTn id="86" fill="hold">
                      <p:stCondLst>
                        <p:cond delay="indefinite"/>
                      </p:stCondLst>
                      <p:childTnLst>
                        <p:par>
                          <p:cTn id="87" fill="hold">
                            <p:stCondLst>
                              <p:cond delay="0"/>
                            </p:stCondLst>
                            <p:childTnLst>
                              <p:par>
                                <p:cTn id="88" presetID="0" presetClass="path" presetSubtype="0" accel="50000" decel="50000" fill="hold" grpId="1" nodeType="clickEffect">
                                  <p:stCondLst>
                                    <p:cond delay="0"/>
                                  </p:stCondLst>
                                  <p:childTnLst>
                                    <p:animMotion origin="layout" path="M 0.229 4.24474E-6 L 0.00122 4.24474E-6 " pathEditMode="relative" rAng="0" ptsTypes="AA">
                                      <p:cBhvr>
                                        <p:cTn id="89" dur="500" fill="hold"/>
                                        <p:tgtEl>
                                          <p:spTgt spid="54"/>
                                        </p:tgtEl>
                                        <p:attrNameLst>
                                          <p:attrName>ppt_x</p:attrName>
                                          <p:attrName>ppt_y</p:attrName>
                                        </p:attrNameLst>
                                      </p:cBhvr>
                                      <p:rCtr x="-114" y="0"/>
                                    </p:animMotion>
                                  </p:childTnLst>
                                </p:cTn>
                              </p:par>
                            </p:childTnLst>
                          </p:cTn>
                        </p:par>
                        <p:par>
                          <p:cTn id="90" fill="hold">
                            <p:stCondLst>
                              <p:cond delay="500"/>
                            </p:stCondLst>
                            <p:childTnLst>
                              <p:par>
                                <p:cTn id="91" presetID="0" presetClass="path" presetSubtype="0" accel="50000" decel="50000" fill="hold" grpId="0" nodeType="afterEffect">
                                  <p:stCondLst>
                                    <p:cond delay="0"/>
                                  </p:stCondLst>
                                  <p:childTnLst>
                                    <p:animMotion origin="layout" path="M -2.5E-6 4.44136E-6 L 0.229 4.44136E-6 " pathEditMode="relative" rAng="0" ptsTypes="AA">
                                      <p:cBhvr>
                                        <p:cTn id="92" dur="1000" fill="hold"/>
                                        <p:tgtEl>
                                          <p:spTgt spid="86"/>
                                        </p:tgtEl>
                                        <p:attrNameLst>
                                          <p:attrName>ppt_x</p:attrName>
                                          <p:attrName>ppt_y</p:attrName>
                                        </p:attrNameLst>
                                      </p:cBhvr>
                                      <p:rCtr x="115" y="0"/>
                                    </p:animMotion>
                                  </p:childTnLst>
                                </p:cTn>
                              </p:par>
                            </p:childTnLst>
                          </p:cTn>
                        </p:par>
                        <p:par>
                          <p:cTn id="93" fill="hold">
                            <p:stCondLst>
                              <p:cond delay="1500"/>
                            </p:stCondLst>
                            <p:childTnLst>
                              <p:par>
                                <p:cTn id="94" presetID="1" presetClass="exit" presetSubtype="0" fill="hold" nodeType="afterEffect">
                                  <p:stCondLst>
                                    <p:cond delay="0"/>
                                  </p:stCondLst>
                                  <p:childTnLst>
                                    <p:set>
                                      <p:cBhvr>
                                        <p:cTn id="95" dur="1" fill="hold">
                                          <p:stCondLst>
                                            <p:cond delay="0"/>
                                          </p:stCondLst>
                                        </p:cTn>
                                        <p:tgtEl>
                                          <p:spTgt spid="45"/>
                                        </p:tgtEl>
                                        <p:attrNameLst>
                                          <p:attrName>style.visibility</p:attrName>
                                        </p:attrNameLst>
                                      </p:cBhvr>
                                      <p:to>
                                        <p:strVal val="hidden"/>
                                      </p:to>
                                    </p:set>
                                  </p:childTnLst>
                                </p:cTn>
                              </p:par>
                              <p:par>
                                <p:cTn id="96" presetID="1" presetClass="exit" presetSubtype="0" fill="hold" nodeType="withEffect">
                                  <p:stCondLst>
                                    <p:cond delay="0"/>
                                  </p:stCondLst>
                                  <p:childTnLst>
                                    <p:set>
                                      <p:cBhvr>
                                        <p:cTn id="97" dur="1" fill="hold">
                                          <p:stCondLst>
                                            <p:cond delay="0"/>
                                          </p:stCondLst>
                                        </p:cTn>
                                        <p:tgtEl>
                                          <p:spTgt spid="46"/>
                                        </p:tgtEl>
                                        <p:attrNameLst>
                                          <p:attrName>style.visibility</p:attrName>
                                        </p:attrNameLst>
                                      </p:cBhvr>
                                      <p:to>
                                        <p:strVal val="hidden"/>
                                      </p:to>
                                    </p:set>
                                  </p:childTnLst>
                                </p:cTn>
                              </p:par>
                              <p:par>
                                <p:cTn id="98" presetID="1" presetClass="exit" presetSubtype="0" fill="hold" nodeType="withEffect">
                                  <p:stCondLst>
                                    <p:cond delay="0"/>
                                  </p:stCondLst>
                                  <p:childTnLst>
                                    <p:set>
                                      <p:cBhvr>
                                        <p:cTn id="99" dur="1" fill="hold">
                                          <p:stCondLst>
                                            <p:cond delay="0"/>
                                          </p:stCondLst>
                                        </p:cTn>
                                        <p:tgtEl>
                                          <p:spTgt spid="15"/>
                                        </p:tgtEl>
                                        <p:attrNameLst>
                                          <p:attrName>style.visibility</p:attrName>
                                        </p:attrNameLst>
                                      </p:cBhvr>
                                      <p:to>
                                        <p:strVal val="hidden"/>
                                      </p:to>
                                    </p:set>
                                  </p:childTnLst>
                                </p:cTn>
                              </p:par>
                              <p:par>
                                <p:cTn id="100" presetID="1" presetClass="exit" presetSubtype="0" fill="hold" grpId="1" nodeType="withEffect">
                                  <p:stCondLst>
                                    <p:cond delay="0"/>
                                  </p:stCondLst>
                                  <p:childTnLst>
                                    <p:set>
                                      <p:cBhvr>
                                        <p:cTn id="101" dur="1" fill="hold">
                                          <p:stCondLst>
                                            <p:cond delay="0"/>
                                          </p:stCondLst>
                                        </p:cTn>
                                        <p:tgtEl>
                                          <p:spTgt spid="16"/>
                                        </p:tgtEl>
                                        <p:attrNameLst>
                                          <p:attrName>style.visibility</p:attrName>
                                        </p:attrNameLst>
                                      </p:cBhvr>
                                      <p:to>
                                        <p:strVal val="hidden"/>
                                      </p:to>
                                    </p:set>
                                  </p:childTnLst>
                                </p:cTn>
                              </p:par>
                              <p:par>
                                <p:cTn id="102" presetID="1" presetClass="exit" presetSubtype="0" fill="hold" nodeType="withEffect">
                                  <p:stCondLst>
                                    <p:cond delay="0"/>
                                  </p:stCondLst>
                                  <p:childTnLst>
                                    <p:set>
                                      <p:cBhvr>
                                        <p:cTn id="103" dur="1" fill="hold">
                                          <p:stCondLst>
                                            <p:cond delay="0"/>
                                          </p:stCondLst>
                                        </p:cTn>
                                        <p:tgtEl>
                                          <p:spTgt spid="25"/>
                                        </p:tgtEl>
                                        <p:attrNameLst>
                                          <p:attrName>style.visibility</p:attrName>
                                        </p:attrNameLst>
                                      </p:cBhvr>
                                      <p:to>
                                        <p:strVal val="hidden"/>
                                      </p:to>
                                    </p:set>
                                  </p:childTnLst>
                                </p:cTn>
                              </p:par>
                              <p:par>
                                <p:cTn id="104" presetID="1" presetClass="exit" presetSubtype="0" fill="hold" nodeType="withEffect">
                                  <p:stCondLst>
                                    <p:cond delay="0"/>
                                  </p:stCondLst>
                                  <p:childTnLst>
                                    <p:set>
                                      <p:cBhvr>
                                        <p:cTn id="105" dur="1" fill="hold">
                                          <p:stCondLst>
                                            <p:cond delay="0"/>
                                          </p:stCondLst>
                                        </p:cTn>
                                        <p:tgtEl>
                                          <p:spTgt spid="35"/>
                                        </p:tgtEl>
                                        <p:attrNameLst>
                                          <p:attrName>style.visibility</p:attrName>
                                        </p:attrNameLst>
                                      </p:cBhvr>
                                      <p:to>
                                        <p:strVal val="hidden"/>
                                      </p:to>
                                    </p:set>
                                  </p:childTnLst>
                                </p:cTn>
                              </p:par>
                              <p:par>
                                <p:cTn id="106" presetID="1" presetClass="exit" presetSubtype="0" fill="hold" nodeType="withEffect">
                                  <p:stCondLst>
                                    <p:cond delay="0"/>
                                  </p:stCondLst>
                                  <p:childTnLst>
                                    <p:set>
                                      <p:cBhvr>
                                        <p:cTn id="107" dur="1" fill="hold">
                                          <p:stCondLst>
                                            <p:cond delay="0"/>
                                          </p:stCondLst>
                                        </p:cTn>
                                        <p:tgtEl>
                                          <p:spTgt spid="17"/>
                                        </p:tgtEl>
                                        <p:attrNameLst>
                                          <p:attrName>style.visibility</p:attrName>
                                        </p:attrNameLst>
                                      </p:cBhvr>
                                      <p:to>
                                        <p:strVal val="hidden"/>
                                      </p:to>
                                    </p:set>
                                  </p:childTnLst>
                                </p:cTn>
                              </p:par>
                              <p:par>
                                <p:cTn id="108" presetID="1" presetClass="exit" presetSubtype="0" fill="hold" nodeType="withEffect">
                                  <p:stCondLst>
                                    <p:cond delay="0"/>
                                  </p:stCondLst>
                                  <p:childTnLst>
                                    <p:set>
                                      <p:cBhvr>
                                        <p:cTn id="109" dur="1" fill="hold">
                                          <p:stCondLst>
                                            <p:cond delay="0"/>
                                          </p:stCondLst>
                                        </p:cTn>
                                        <p:tgtEl>
                                          <p:spTgt spid="18"/>
                                        </p:tgtEl>
                                        <p:attrNameLst>
                                          <p:attrName>style.visibility</p:attrName>
                                        </p:attrNameLst>
                                      </p:cBhvr>
                                      <p:to>
                                        <p:strVal val="hidden"/>
                                      </p:to>
                                    </p:set>
                                  </p:childTnLst>
                                </p:cTn>
                              </p:par>
                              <p:par>
                                <p:cTn id="110" presetID="1" presetClass="exit" presetSubtype="0" fill="hold" nodeType="withEffect">
                                  <p:stCondLst>
                                    <p:cond delay="0"/>
                                  </p:stCondLst>
                                  <p:childTnLst>
                                    <p:set>
                                      <p:cBhvr>
                                        <p:cTn id="111" dur="1" fill="hold">
                                          <p:stCondLst>
                                            <p:cond delay="0"/>
                                          </p:stCondLst>
                                        </p:cTn>
                                        <p:tgtEl>
                                          <p:spTgt spid="37"/>
                                        </p:tgtEl>
                                        <p:attrNameLst>
                                          <p:attrName>style.visibility</p:attrName>
                                        </p:attrNameLst>
                                      </p:cBhvr>
                                      <p:to>
                                        <p:strVal val="hidden"/>
                                      </p:to>
                                    </p:set>
                                  </p:childTnLst>
                                </p:cTn>
                              </p:par>
                              <p:par>
                                <p:cTn id="112" presetID="1" presetClass="exit" presetSubtype="0" fill="hold" nodeType="withEffect">
                                  <p:stCondLst>
                                    <p:cond delay="0"/>
                                  </p:stCondLst>
                                  <p:childTnLst>
                                    <p:set>
                                      <p:cBhvr>
                                        <p:cTn id="113" dur="1" fill="hold">
                                          <p:stCondLst>
                                            <p:cond delay="0"/>
                                          </p:stCondLst>
                                        </p:cTn>
                                        <p:tgtEl>
                                          <p:spTgt spid="38"/>
                                        </p:tgtEl>
                                        <p:attrNameLst>
                                          <p:attrName>style.visibility</p:attrName>
                                        </p:attrNameLst>
                                      </p:cBhvr>
                                      <p:to>
                                        <p:strVal val="hidden"/>
                                      </p:to>
                                    </p:set>
                                  </p:childTnLst>
                                </p:cTn>
                              </p:par>
                              <p:par>
                                <p:cTn id="114" presetID="1" presetClass="exit" presetSubtype="0" fill="hold" nodeType="withEffect">
                                  <p:stCondLst>
                                    <p:cond delay="0"/>
                                  </p:stCondLst>
                                  <p:childTnLst>
                                    <p:set>
                                      <p:cBhvr>
                                        <p:cTn id="115" dur="1" fill="hold">
                                          <p:stCondLst>
                                            <p:cond delay="0"/>
                                          </p:stCondLst>
                                        </p:cTn>
                                        <p:tgtEl>
                                          <p:spTgt spid="39"/>
                                        </p:tgtEl>
                                        <p:attrNameLst>
                                          <p:attrName>style.visibility</p:attrName>
                                        </p:attrNameLst>
                                      </p:cBhvr>
                                      <p:to>
                                        <p:strVal val="hidden"/>
                                      </p:to>
                                    </p:set>
                                  </p:childTnLst>
                                </p:cTn>
                              </p:par>
                              <p:par>
                                <p:cTn id="116" presetID="1" presetClass="exit" presetSubtype="0" fill="hold" nodeType="withEffect">
                                  <p:stCondLst>
                                    <p:cond delay="0"/>
                                  </p:stCondLst>
                                  <p:childTnLst>
                                    <p:set>
                                      <p:cBhvr>
                                        <p:cTn id="117" dur="1" fill="hold">
                                          <p:stCondLst>
                                            <p:cond delay="0"/>
                                          </p:stCondLst>
                                        </p:cTn>
                                        <p:tgtEl>
                                          <p:spTgt spid="41"/>
                                        </p:tgtEl>
                                        <p:attrNameLst>
                                          <p:attrName>style.visibility</p:attrName>
                                        </p:attrNameLst>
                                      </p:cBhvr>
                                      <p:to>
                                        <p:strVal val="hidden"/>
                                      </p:to>
                                    </p:set>
                                  </p:childTnLst>
                                </p:cTn>
                              </p:par>
                              <p:par>
                                <p:cTn id="118" presetID="1" presetClass="exit" presetSubtype="0" fill="hold" nodeType="withEffect">
                                  <p:stCondLst>
                                    <p:cond delay="0"/>
                                  </p:stCondLst>
                                  <p:childTnLst>
                                    <p:set>
                                      <p:cBhvr>
                                        <p:cTn id="119" dur="1" fill="hold">
                                          <p:stCondLst>
                                            <p:cond delay="0"/>
                                          </p:stCondLst>
                                        </p:cTn>
                                        <p:tgtEl>
                                          <p:spTgt spid="50"/>
                                        </p:tgtEl>
                                        <p:attrNameLst>
                                          <p:attrName>style.visibility</p:attrName>
                                        </p:attrNameLst>
                                      </p:cBhvr>
                                      <p:to>
                                        <p:strVal val="hidden"/>
                                      </p:to>
                                    </p:set>
                                  </p:childTnLst>
                                </p:cTn>
                              </p:par>
                              <p:par>
                                <p:cTn id="120" presetID="1" presetClass="exit" presetSubtype="0" fill="hold" nodeType="withEffect">
                                  <p:stCondLst>
                                    <p:cond delay="0"/>
                                  </p:stCondLst>
                                  <p:childTnLst>
                                    <p:set>
                                      <p:cBhvr>
                                        <p:cTn id="121" dur="1" fill="hold">
                                          <p:stCondLst>
                                            <p:cond delay="0"/>
                                          </p:stCondLst>
                                        </p:cTn>
                                        <p:tgtEl>
                                          <p:spTgt spid="56"/>
                                        </p:tgtEl>
                                        <p:attrNameLst>
                                          <p:attrName>style.visibility</p:attrName>
                                        </p:attrNameLst>
                                      </p:cBhvr>
                                      <p:to>
                                        <p:strVal val="hidden"/>
                                      </p:to>
                                    </p:set>
                                  </p:childTnLst>
                                </p:cTn>
                              </p:par>
                              <p:par>
                                <p:cTn id="122" presetID="1" presetClass="exit" presetSubtype="0" fill="hold" nodeType="withEffect">
                                  <p:stCondLst>
                                    <p:cond delay="0"/>
                                  </p:stCondLst>
                                  <p:childTnLst>
                                    <p:set>
                                      <p:cBhvr>
                                        <p:cTn id="123" dur="1" fill="hold">
                                          <p:stCondLst>
                                            <p:cond delay="0"/>
                                          </p:stCondLst>
                                        </p:cTn>
                                        <p:tgtEl>
                                          <p:spTgt spid="57"/>
                                        </p:tgtEl>
                                        <p:attrNameLst>
                                          <p:attrName>style.visibility</p:attrName>
                                        </p:attrNameLst>
                                      </p:cBhvr>
                                      <p:to>
                                        <p:strVal val="hidden"/>
                                      </p:to>
                                    </p:set>
                                  </p:childTnLst>
                                </p:cTn>
                              </p:par>
                              <p:par>
                                <p:cTn id="124" presetID="1" presetClass="exit" presetSubtype="0" fill="hold" nodeType="withEffect">
                                  <p:stCondLst>
                                    <p:cond delay="0"/>
                                  </p:stCondLst>
                                  <p:childTnLst>
                                    <p:set>
                                      <p:cBhvr>
                                        <p:cTn id="125" dur="1" fill="hold">
                                          <p:stCondLst>
                                            <p:cond delay="0"/>
                                          </p:stCondLst>
                                        </p:cTn>
                                        <p:tgtEl>
                                          <p:spTgt spid="58"/>
                                        </p:tgtEl>
                                        <p:attrNameLst>
                                          <p:attrName>style.visibility</p:attrName>
                                        </p:attrNameLst>
                                      </p:cBhvr>
                                      <p:to>
                                        <p:strVal val="hidden"/>
                                      </p:to>
                                    </p:set>
                                  </p:childTnLst>
                                </p:cTn>
                              </p:par>
                              <p:par>
                                <p:cTn id="126" presetID="1" presetClass="exit" presetSubtype="0" fill="hold" grpId="1" nodeType="withEffect">
                                  <p:stCondLst>
                                    <p:cond delay="0"/>
                                  </p:stCondLst>
                                  <p:childTnLst>
                                    <p:set>
                                      <p:cBhvr>
                                        <p:cTn id="127" dur="1" fill="hold">
                                          <p:stCondLst>
                                            <p:cond delay="0"/>
                                          </p:stCondLst>
                                        </p:cTn>
                                        <p:tgtEl>
                                          <p:spTgt spid="60"/>
                                        </p:tgtEl>
                                        <p:attrNameLst>
                                          <p:attrName>style.visibility</p:attrName>
                                        </p:attrNameLst>
                                      </p:cBhvr>
                                      <p:to>
                                        <p:strVal val="hidden"/>
                                      </p:to>
                                    </p:set>
                                  </p:childTnLst>
                                </p:cTn>
                              </p:par>
                              <p:par>
                                <p:cTn id="128" presetID="1" presetClass="exit" presetSubtype="0" fill="hold" grpId="1" nodeType="withEffect">
                                  <p:stCondLst>
                                    <p:cond delay="0"/>
                                  </p:stCondLst>
                                  <p:childTnLst>
                                    <p:set>
                                      <p:cBhvr>
                                        <p:cTn id="129" dur="1" fill="hold">
                                          <p:stCondLst>
                                            <p:cond delay="0"/>
                                          </p:stCondLst>
                                        </p:cTn>
                                        <p:tgtEl>
                                          <p:spTgt spid="61"/>
                                        </p:tgtEl>
                                        <p:attrNameLst>
                                          <p:attrName>style.visibility</p:attrName>
                                        </p:attrNameLst>
                                      </p:cBhvr>
                                      <p:to>
                                        <p:strVal val="hidden"/>
                                      </p:to>
                                    </p:set>
                                  </p:childTnLst>
                                </p:cTn>
                              </p:par>
                              <p:par>
                                <p:cTn id="130" presetID="1" presetClass="exit"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hidden"/>
                                      </p:to>
                                    </p:set>
                                  </p:childTnLst>
                                </p:cTn>
                              </p:par>
                              <p:par>
                                <p:cTn id="132" presetID="1" presetClass="entr" presetSubtype="0" fill="hold" nodeType="withEffect">
                                  <p:stCondLst>
                                    <p:cond delay="0"/>
                                  </p:stCondLst>
                                  <p:childTnLst>
                                    <p:set>
                                      <p:cBhvr>
                                        <p:cTn id="133" dur="1" fill="hold">
                                          <p:stCondLst>
                                            <p:cond delay="0"/>
                                          </p:stCondLst>
                                        </p:cTn>
                                        <p:tgtEl>
                                          <p:spTgt spid="4"/>
                                        </p:tgtEl>
                                        <p:attrNameLst>
                                          <p:attrName>style.visibility</p:attrName>
                                        </p:attrNameLst>
                                      </p:cBhvr>
                                      <p:to>
                                        <p:strVal val="visible"/>
                                      </p:to>
                                    </p:set>
                                  </p:childTnLst>
                                </p:cTn>
                              </p:par>
                            </p:childTnLst>
                          </p:cTn>
                        </p:par>
                        <p:par>
                          <p:cTn id="134" fill="hold">
                            <p:stCondLst>
                              <p:cond delay="1500"/>
                            </p:stCondLst>
                            <p:childTnLst>
                              <p:par>
                                <p:cTn id="135" presetID="6" presetClass="emph" presetSubtype="0" fill="hold" nodeType="afterEffect">
                                  <p:stCondLst>
                                    <p:cond delay="0"/>
                                  </p:stCondLst>
                                  <p:childTnLst>
                                    <p:animScale>
                                      <p:cBhvr>
                                        <p:cTn id="136" dur="1000" fill="hold"/>
                                        <p:tgtEl>
                                          <p:spTgt spid="4"/>
                                        </p:tgtEl>
                                      </p:cBhvr>
                                      <p:by x="70000" y="70000"/>
                                    </p:animScale>
                                  </p:childTnLst>
                                </p:cTn>
                              </p:par>
                              <p:par>
                                <p:cTn id="137" presetID="0" presetClass="path" presetSubtype="0" accel="50000" decel="50000" fill="hold" nodeType="withEffect">
                                  <p:stCondLst>
                                    <p:cond delay="0"/>
                                  </p:stCondLst>
                                  <p:childTnLst>
                                    <p:animMotion origin="layout" path="M 4.72222E-6 2.62087E-6 L -0.30851 -0.05136 " pathEditMode="relative" rAng="0" ptsTypes="AA">
                                      <p:cBhvr>
                                        <p:cTn id="138" dur="1000" fill="hold"/>
                                        <p:tgtEl>
                                          <p:spTgt spid="4"/>
                                        </p:tgtEl>
                                        <p:attrNameLst>
                                          <p:attrName>ppt_x</p:attrName>
                                          <p:attrName>ppt_y</p:attrName>
                                        </p:attrNameLst>
                                      </p:cBhvr>
                                      <p:rCtr x="-154" y="-26"/>
                                    </p:animMotion>
                                  </p:childTnLst>
                                </p:cTn>
                              </p:par>
                            </p:childTnLst>
                          </p:cTn>
                        </p:par>
                        <p:par>
                          <p:cTn id="139" fill="hold">
                            <p:stCondLst>
                              <p:cond delay="2500"/>
                            </p:stCondLst>
                            <p:childTnLst>
                              <p:par>
                                <p:cTn id="140" presetID="10" presetClass="entr" presetSubtype="0" fill="hold" nodeType="afterEffect">
                                  <p:stCondLst>
                                    <p:cond delay="0"/>
                                  </p:stCondLst>
                                  <p:childTnLst>
                                    <p:set>
                                      <p:cBhvr>
                                        <p:cTn id="141" dur="1" fill="hold">
                                          <p:stCondLst>
                                            <p:cond delay="0"/>
                                          </p:stCondLst>
                                        </p:cTn>
                                        <p:tgtEl>
                                          <p:spTgt spid="3"/>
                                        </p:tgtEl>
                                        <p:attrNameLst>
                                          <p:attrName>style.visibility</p:attrName>
                                        </p:attrNameLst>
                                      </p:cBhvr>
                                      <p:to>
                                        <p:strVal val="visible"/>
                                      </p:to>
                                    </p:set>
                                    <p:animEffect transition="in" filter="fade">
                                      <p:cBhvr>
                                        <p:cTn id="142" dur="500"/>
                                        <p:tgtEl>
                                          <p:spTgt spid="3"/>
                                        </p:tgtEl>
                                      </p:cBhvr>
                                    </p:animEffect>
                                  </p:childTnLst>
                                </p:cTn>
                              </p:par>
                            </p:childTnLst>
                          </p:cTn>
                        </p:par>
                        <p:par>
                          <p:cTn id="143" fill="hold">
                            <p:stCondLst>
                              <p:cond delay="3000"/>
                            </p:stCondLst>
                            <p:childTnLst>
                              <p:par>
                                <p:cTn id="144" presetID="22" presetClass="entr" presetSubtype="8" fill="hold" nodeType="afterEffect">
                                  <p:stCondLst>
                                    <p:cond delay="0"/>
                                  </p:stCondLst>
                                  <p:childTnLst>
                                    <p:set>
                                      <p:cBhvr>
                                        <p:cTn id="145" dur="1" fill="hold">
                                          <p:stCondLst>
                                            <p:cond delay="0"/>
                                          </p:stCondLst>
                                        </p:cTn>
                                        <p:tgtEl>
                                          <p:spTgt spid="93"/>
                                        </p:tgtEl>
                                        <p:attrNameLst>
                                          <p:attrName>style.visibility</p:attrName>
                                        </p:attrNameLst>
                                      </p:cBhvr>
                                      <p:to>
                                        <p:strVal val="visible"/>
                                      </p:to>
                                    </p:set>
                                    <p:animEffect transition="in" filter="wipe(left)">
                                      <p:cBhvr>
                                        <p:cTn id="146" dur="500"/>
                                        <p:tgtEl>
                                          <p:spTgt spid="93"/>
                                        </p:tgtEl>
                                      </p:cBhvr>
                                    </p:animEffect>
                                  </p:childTnLst>
                                </p:cTn>
                              </p:par>
                            </p:childTnLst>
                          </p:cTn>
                        </p:par>
                        <p:par>
                          <p:cTn id="147" fill="hold">
                            <p:stCondLst>
                              <p:cond delay="3500"/>
                            </p:stCondLst>
                            <p:childTnLst>
                              <p:par>
                                <p:cTn id="148" presetID="10" presetClass="entr" presetSubtype="0" fill="hold" nodeType="afterEffect">
                                  <p:stCondLst>
                                    <p:cond delay="0"/>
                                  </p:stCondLst>
                                  <p:childTnLst>
                                    <p:set>
                                      <p:cBhvr>
                                        <p:cTn id="149" dur="1" fill="hold">
                                          <p:stCondLst>
                                            <p:cond delay="0"/>
                                          </p:stCondLst>
                                        </p:cTn>
                                        <p:tgtEl>
                                          <p:spTgt spid="5"/>
                                        </p:tgtEl>
                                        <p:attrNameLst>
                                          <p:attrName>style.visibility</p:attrName>
                                        </p:attrNameLst>
                                      </p:cBhvr>
                                      <p:to>
                                        <p:strVal val="visible"/>
                                      </p:to>
                                    </p:set>
                                    <p:animEffect transition="in" filter="fade">
                                      <p:cBhvr>
                                        <p:cTn id="150" dur="500"/>
                                        <p:tgtEl>
                                          <p:spTgt spid="5"/>
                                        </p:tgtEl>
                                      </p:cBhvr>
                                    </p:animEffect>
                                  </p:childTnLst>
                                </p:cTn>
                              </p:par>
                            </p:childTnLst>
                          </p:cTn>
                        </p:par>
                        <p:par>
                          <p:cTn id="151" fill="hold">
                            <p:stCondLst>
                              <p:cond delay="4000"/>
                            </p:stCondLst>
                            <p:childTnLst>
                              <p:par>
                                <p:cTn id="152" presetID="22" presetClass="entr" presetSubtype="1" fill="hold" nodeType="afterEffect">
                                  <p:stCondLst>
                                    <p:cond delay="0"/>
                                  </p:stCondLst>
                                  <p:childTnLst>
                                    <p:set>
                                      <p:cBhvr>
                                        <p:cTn id="153" dur="1" fill="hold">
                                          <p:stCondLst>
                                            <p:cond delay="0"/>
                                          </p:stCondLst>
                                        </p:cTn>
                                        <p:tgtEl>
                                          <p:spTgt spid="97"/>
                                        </p:tgtEl>
                                        <p:attrNameLst>
                                          <p:attrName>style.visibility</p:attrName>
                                        </p:attrNameLst>
                                      </p:cBhvr>
                                      <p:to>
                                        <p:strVal val="visible"/>
                                      </p:to>
                                    </p:set>
                                    <p:animEffect transition="in" filter="wipe(up)">
                                      <p:cBhvr>
                                        <p:cTn id="154" dur="500"/>
                                        <p:tgtEl>
                                          <p:spTgt spid="97"/>
                                        </p:tgtEl>
                                      </p:cBhvr>
                                    </p:animEffect>
                                  </p:childTnLst>
                                </p:cTn>
                              </p:par>
                            </p:childTnLst>
                          </p:cTn>
                        </p:par>
                        <p:par>
                          <p:cTn id="155" fill="hold">
                            <p:stCondLst>
                              <p:cond delay="4500"/>
                            </p:stCondLst>
                            <p:childTnLst>
                              <p:par>
                                <p:cTn id="156" presetID="10" presetClass="entr" presetSubtype="0" fill="hold" nodeType="afterEffect">
                                  <p:stCondLst>
                                    <p:cond delay="0"/>
                                  </p:stCondLst>
                                  <p:childTnLst>
                                    <p:set>
                                      <p:cBhvr>
                                        <p:cTn id="157" dur="1" fill="hold">
                                          <p:stCondLst>
                                            <p:cond delay="0"/>
                                          </p:stCondLst>
                                        </p:cTn>
                                        <p:tgtEl>
                                          <p:spTgt spid="98"/>
                                        </p:tgtEl>
                                        <p:attrNameLst>
                                          <p:attrName>style.visibility</p:attrName>
                                        </p:attrNameLst>
                                      </p:cBhvr>
                                      <p:to>
                                        <p:strVal val="visible"/>
                                      </p:to>
                                    </p:set>
                                    <p:animEffect transition="in" filter="fade">
                                      <p:cBhvr>
                                        <p:cTn id="158" dur="500"/>
                                        <p:tgtEl>
                                          <p:spTgt spid="98"/>
                                        </p:tgtEl>
                                      </p:cBhvr>
                                    </p:animEffect>
                                  </p:childTnLst>
                                </p:cTn>
                              </p:par>
                            </p:childTnLst>
                          </p:cTn>
                        </p:par>
                        <p:par>
                          <p:cTn id="159" fill="hold">
                            <p:stCondLst>
                              <p:cond delay="5000"/>
                            </p:stCondLst>
                            <p:childTnLst>
                              <p:par>
                                <p:cTn id="160" presetID="22" presetClass="entr" presetSubtype="1" fill="hold" nodeType="afterEffect">
                                  <p:stCondLst>
                                    <p:cond delay="0"/>
                                  </p:stCondLst>
                                  <p:childTnLst>
                                    <p:set>
                                      <p:cBhvr>
                                        <p:cTn id="161" dur="1" fill="hold">
                                          <p:stCondLst>
                                            <p:cond delay="0"/>
                                          </p:stCondLst>
                                        </p:cTn>
                                        <p:tgtEl>
                                          <p:spTgt spid="100"/>
                                        </p:tgtEl>
                                        <p:attrNameLst>
                                          <p:attrName>style.visibility</p:attrName>
                                        </p:attrNameLst>
                                      </p:cBhvr>
                                      <p:to>
                                        <p:strVal val="visible"/>
                                      </p:to>
                                    </p:set>
                                    <p:animEffect transition="in" filter="wipe(up)">
                                      <p:cBhvr>
                                        <p:cTn id="162" dur="500"/>
                                        <p:tgtEl>
                                          <p:spTgt spid="100"/>
                                        </p:tgtEl>
                                      </p:cBhvr>
                                    </p:animEffect>
                                  </p:childTnLst>
                                </p:cTn>
                              </p:par>
                              <p:par>
                                <p:cTn id="163" presetID="22" presetClass="entr" presetSubtype="1" fill="hold" nodeType="withEffect">
                                  <p:stCondLst>
                                    <p:cond delay="0"/>
                                  </p:stCondLst>
                                  <p:childTnLst>
                                    <p:set>
                                      <p:cBhvr>
                                        <p:cTn id="164" dur="1" fill="hold">
                                          <p:stCondLst>
                                            <p:cond delay="0"/>
                                          </p:stCondLst>
                                        </p:cTn>
                                        <p:tgtEl>
                                          <p:spTgt spid="103"/>
                                        </p:tgtEl>
                                        <p:attrNameLst>
                                          <p:attrName>style.visibility</p:attrName>
                                        </p:attrNameLst>
                                      </p:cBhvr>
                                      <p:to>
                                        <p:strVal val="visible"/>
                                      </p:to>
                                    </p:set>
                                    <p:animEffect transition="in" filter="wipe(up)">
                                      <p:cBhvr>
                                        <p:cTn id="165" dur="500"/>
                                        <p:tgtEl>
                                          <p:spTgt spid="103"/>
                                        </p:tgtEl>
                                      </p:cBhvr>
                                    </p:animEffect>
                                  </p:childTnLst>
                                </p:cTn>
                              </p:par>
                            </p:childTnLst>
                          </p:cTn>
                        </p:par>
                        <p:par>
                          <p:cTn id="166" fill="hold">
                            <p:stCondLst>
                              <p:cond delay="5500"/>
                            </p:stCondLst>
                            <p:childTnLst>
                              <p:par>
                                <p:cTn id="167" presetID="10" presetClass="entr" presetSubtype="0" fill="hold" nodeType="afterEffect">
                                  <p:stCondLst>
                                    <p:cond delay="0"/>
                                  </p:stCondLst>
                                  <p:childTnLst>
                                    <p:set>
                                      <p:cBhvr>
                                        <p:cTn id="168" dur="1" fill="hold">
                                          <p:stCondLst>
                                            <p:cond delay="0"/>
                                          </p:stCondLst>
                                        </p:cTn>
                                        <p:tgtEl>
                                          <p:spTgt spid="108"/>
                                        </p:tgtEl>
                                        <p:attrNameLst>
                                          <p:attrName>style.visibility</p:attrName>
                                        </p:attrNameLst>
                                      </p:cBhvr>
                                      <p:to>
                                        <p:strVal val="visible"/>
                                      </p:to>
                                    </p:set>
                                    <p:animEffect transition="in" filter="fade">
                                      <p:cBhvr>
                                        <p:cTn id="169" dur="500"/>
                                        <p:tgtEl>
                                          <p:spTgt spid="108"/>
                                        </p:tgtEl>
                                      </p:cBhvr>
                                    </p:animEffect>
                                  </p:childTnLst>
                                </p:cTn>
                              </p:par>
                              <p:par>
                                <p:cTn id="170" presetID="10" presetClass="entr" presetSubtype="0" fill="hold" nodeType="withEffect">
                                  <p:stCondLst>
                                    <p:cond delay="0"/>
                                  </p:stCondLst>
                                  <p:childTnLst>
                                    <p:set>
                                      <p:cBhvr>
                                        <p:cTn id="171" dur="1" fill="hold">
                                          <p:stCondLst>
                                            <p:cond delay="0"/>
                                          </p:stCondLst>
                                        </p:cTn>
                                        <p:tgtEl>
                                          <p:spTgt spid="99"/>
                                        </p:tgtEl>
                                        <p:attrNameLst>
                                          <p:attrName>style.visibility</p:attrName>
                                        </p:attrNameLst>
                                      </p:cBhvr>
                                      <p:to>
                                        <p:strVal val="visible"/>
                                      </p:to>
                                    </p:set>
                                    <p:animEffect transition="in" filter="fade">
                                      <p:cBhvr>
                                        <p:cTn id="172" dur="500"/>
                                        <p:tgtEl>
                                          <p:spTgt spid="99"/>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4" repeatCount="2000" fill="hold" nodeType="clickEffect">
                                  <p:stCondLst>
                                    <p:cond delay="0"/>
                                  </p:stCondLst>
                                  <p:childTnLst>
                                    <p:set>
                                      <p:cBhvr>
                                        <p:cTn id="176" dur="1" fill="hold">
                                          <p:stCondLst>
                                            <p:cond delay="0"/>
                                          </p:stCondLst>
                                        </p:cTn>
                                        <p:tgtEl>
                                          <p:spTgt spid="110"/>
                                        </p:tgtEl>
                                        <p:attrNameLst>
                                          <p:attrName>style.visibility</p:attrName>
                                        </p:attrNameLst>
                                      </p:cBhvr>
                                      <p:to>
                                        <p:strVal val="visible"/>
                                      </p:to>
                                    </p:set>
                                    <p:animEffect transition="in" filter="wipe(down)">
                                      <p:cBhvr>
                                        <p:cTn id="177" dur="500"/>
                                        <p:tgtEl>
                                          <p:spTgt spid="110"/>
                                        </p:tgtEl>
                                      </p:cBhvr>
                                    </p:animEffect>
                                  </p:childTnLst>
                                </p:cTn>
                              </p:par>
                              <p:par>
                                <p:cTn id="178" presetID="22" presetClass="entr" presetSubtype="4" repeatCount="2000" fill="hold" nodeType="withEffect">
                                  <p:stCondLst>
                                    <p:cond delay="0"/>
                                  </p:stCondLst>
                                  <p:childTnLst>
                                    <p:set>
                                      <p:cBhvr>
                                        <p:cTn id="179" dur="1" fill="hold">
                                          <p:stCondLst>
                                            <p:cond delay="0"/>
                                          </p:stCondLst>
                                        </p:cTn>
                                        <p:tgtEl>
                                          <p:spTgt spid="109"/>
                                        </p:tgtEl>
                                        <p:attrNameLst>
                                          <p:attrName>style.visibility</p:attrName>
                                        </p:attrNameLst>
                                      </p:cBhvr>
                                      <p:to>
                                        <p:strVal val="visible"/>
                                      </p:to>
                                    </p:set>
                                    <p:animEffect transition="in" filter="wipe(down)">
                                      <p:cBhvr>
                                        <p:cTn id="180" dur="500"/>
                                        <p:tgtEl>
                                          <p:spTgt spid="109"/>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nodeType="clickEffect">
                                  <p:stCondLst>
                                    <p:cond delay="0"/>
                                  </p:stCondLst>
                                  <p:childTnLst>
                                    <p:set>
                                      <p:cBhvr>
                                        <p:cTn id="184" dur="1" fill="hold">
                                          <p:stCondLst>
                                            <p:cond delay="0"/>
                                          </p:stCondLst>
                                        </p:cTn>
                                        <p:tgtEl>
                                          <p:spTgt spid="2"/>
                                        </p:tgtEl>
                                        <p:attrNameLst>
                                          <p:attrName>style.visibility</p:attrName>
                                        </p:attrNameLst>
                                      </p:cBhvr>
                                      <p:to>
                                        <p:strVal val="visible"/>
                                      </p:to>
                                    </p:set>
                                    <p:animEffect transition="in" filter="fade">
                                      <p:cBhvr>
                                        <p:cTn id="185" dur="500"/>
                                        <p:tgtEl>
                                          <p:spTgt spid="2"/>
                                        </p:tgtEl>
                                      </p:cBhvr>
                                    </p:animEffect>
                                  </p:childTnLst>
                                </p:cTn>
                              </p:par>
                            </p:childTnLst>
                          </p:cTn>
                        </p:par>
                        <p:par>
                          <p:cTn id="186" fill="hold">
                            <p:stCondLst>
                              <p:cond delay="500"/>
                            </p:stCondLst>
                            <p:childTnLst>
                              <p:par>
                                <p:cTn id="187" presetID="0" presetClass="path" presetSubtype="0" accel="50000" decel="50000" fill="hold" grpId="1" nodeType="afterEffect">
                                  <p:stCondLst>
                                    <p:cond delay="0"/>
                                  </p:stCondLst>
                                  <p:childTnLst>
                                    <p:animMotion origin="layout" path="M 0.22969 -4.2378E-6 L 0.00069 -4.2378E-6 " pathEditMode="relative" rAng="0" ptsTypes="AA">
                                      <p:cBhvr>
                                        <p:cTn id="188" dur="1000" fill="hold"/>
                                        <p:tgtEl>
                                          <p:spTgt spid="86"/>
                                        </p:tgtEl>
                                        <p:attrNameLst>
                                          <p:attrName>ppt_x</p:attrName>
                                          <p:attrName>ppt_y</p:attrName>
                                        </p:attrNameLst>
                                      </p:cBhvr>
                                      <p:rCtr x="-114" y="0"/>
                                    </p:animMotion>
                                  </p:childTnLst>
                                </p:cTn>
                              </p:par>
                            </p:childTnLst>
                          </p:cTn>
                        </p:par>
                        <p:par>
                          <p:cTn id="189" fill="hold">
                            <p:stCondLst>
                              <p:cond delay="1500"/>
                            </p:stCondLst>
                            <p:childTnLst>
                              <p:par>
                                <p:cTn id="190" presetID="0" presetClass="path" presetSubtype="0" accel="50000" decel="50000" fill="hold" grpId="0" nodeType="afterEffect">
                                  <p:stCondLst>
                                    <p:cond delay="0"/>
                                  </p:stCondLst>
                                  <p:childTnLst>
                                    <p:animMotion origin="layout" path="M -2.5E-6 4.44136E-6 L 0.229 4.44136E-6 " pathEditMode="relative" rAng="0" ptsTypes="AA">
                                      <p:cBhvr>
                                        <p:cTn id="191" dur="1000" fill="hold"/>
                                        <p:tgtEl>
                                          <p:spTgt spid="123"/>
                                        </p:tgtEl>
                                        <p:attrNameLst>
                                          <p:attrName>ppt_x</p:attrName>
                                          <p:attrName>ppt_y</p:attrName>
                                        </p:attrNameLst>
                                      </p:cBhvr>
                                      <p:rCtr x="115" y="0"/>
                                    </p:animMotion>
                                  </p:childTnLst>
                                </p:cTn>
                              </p:par>
                            </p:childTnLst>
                          </p:cTn>
                        </p:par>
                        <p:par>
                          <p:cTn id="192" fill="hold">
                            <p:stCondLst>
                              <p:cond delay="2500"/>
                            </p:stCondLst>
                            <p:childTnLst>
                              <p:par>
                                <p:cTn id="193" presetID="22" presetClass="entr" presetSubtype="8" fill="hold" grpId="0" nodeType="afterEffect">
                                  <p:stCondLst>
                                    <p:cond delay="0"/>
                                  </p:stCondLst>
                                  <p:childTnLst>
                                    <p:set>
                                      <p:cBhvr>
                                        <p:cTn id="194" dur="1" fill="hold">
                                          <p:stCondLst>
                                            <p:cond delay="0"/>
                                          </p:stCondLst>
                                        </p:cTn>
                                        <p:tgtEl>
                                          <p:spTgt spid="134"/>
                                        </p:tgtEl>
                                        <p:attrNameLst>
                                          <p:attrName>style.visibility</p:attrName>
                                        </p:attrNameLst>
                                      </p:cBhvr>
                                      <p:to>
                                        <p:strVal val="visible"/>
                                      </p:to>
                                    </p:set>
                                    <p:animEffect transition="in" filter="wipe(left)">
                                      <p:cBhvr>
                                        <p:cTn id="195" dur="500"/>
                                        <p:tgtEl>
                                          <p:spTgt spid="134"/>
                                        </p:tgtEl>
                                      </p:cBhvr>
                                    </p:animEffect>
                                  </p:childTnLst>
                                </p:cTn>
                              </p:par>
                            </p:childTnLst>
                          </p:cTn>
                        </p:par>
                        <p:par>
                          <p:cTn id="196" fill="hold">
                            <p:stCondLst>
                              <p:cond delay="3000"/>
                            </p:stCondLst>
                            <p:childTnLst>
                              <p:par>
                                <p:cTn id="197" presetID="22" presetClass="entr" presetSubtype="8" fill="hold" grpId="0" nodeType="afterEffect">
                                  <p:stCondLst>
                                    <p:cond delay="0"/>
                                  </p:stCondLst>
                                  <p:childTnLst>
                                    <p:set>
                                      <p:cBhvr>
                                        <p:cTn id="198" dur="1" fill="hold">
                                          <p:stCondLst>
                                            <p:cond delay="0"/>
                                          </p:stCondLst>
                                        </p:cTn>
                                        <p:tgtEl>
                                          <p:spTgt spid="135"/>
                                        </p:tgtEl>
                                        <p:attrNameLst>
                                          <p:attrName>style.visibility</p:attrName>
                                        </p:attrNameLst>
                                      </p:cBhvr>
                                      <p:to>
                                        <p:strVal val="visible"/>
                                      </p:to>
                                    </p:set>
                                    <p:animEffect transition="in" filter="wipe(left)">
                                      <p:cBhvr>
                                        <p:cTn id="199" dur="500"/>
                                        <p:tgtEl>
                                          <p:spTgt spid="135"/>
                                        </p:tgtEl>
                                      </p:cBhvr>
                                    </p:animEffect>
                                  </p:childTnLst>
                                </p:cTn>
                              </p:par>
                              <p:par>
                                <p:cTn id="200" presetID="10" presetClass="entr" presetSubtype="0" fill="hold" grpId="0" nodeType="withEffect">
                                  <p:stCondLst>
                                    <p:cond delay="0"/>
                                  </p:stCondLst>
                                  <p:childTnLst>
                                    <p:set>
                                      <p:cBhvr>
                                        <p:cTn id="201" dur="1" fill="hold">
                                          <p:stCondLst>
                                            <p:cond delay="0"/>
                                          </p:stCondLst>
                                        </p:cTn>
                                        <p:tgtEl>
                                          <p:spTgt spid="136"/>
                                        </p:tgtEl>
                                        <p:attrNameLst>
                                          <p:attrName>style.visibility</p:attrName>
                                        </p:attrNameLst>
                                      </p:cBhvr>
                                      <p:to>
                                        <p:strVal val="visible"/>
                                      </p:to>
                                    </p:set>
                                    <p:animEffect transition="in" filter="fade">
                                      <p:cBhvr>
                                        <p:cTn id="202" dur="500"/>
                                        <p:tgtEl>
                                          <p:spTgt spid="136"/>
                                        </p:tgtEl>
                                      </p:cBhvr>
                                    </p:animEffect>
                                  </p:childTnLst>
                                </p:cTn>
                              </p:par>
                            </p:childTnLst>
                          </p:cTn>
                        </p:par>
                        <p:par>
                          <p:cTn id="203" fill="hold">
                            <p:stCondLst>
                              <p:cond delay="3500"/>
                            </p:stCondLst>
                            <p:childTnLst>
                              <p:par>
                                <p:cTn id="204" presetID="10" presetClass="entr" presetSubtype="0" fill="hold" nodeType="afterEffect">
                                  <p:stCondLst>
                                    <p:cond delay="0"/>
                                  </p:stCondLst>
                                  <p:childTnLst>
                                    <p:set>
                                      <p:cBhvr>
                                        <p:cTn id="205" dur="1" fill="hold">
                                          <p:stCondLst>
                                            <p:cond delay="0"/>
                                          </p:stCondLst>
                                        </p:cTn>
                                        <p:tgtEl>
                                          <p:spTgt spid="137"/>
                                        </p:tgtEl>
                                        <p:attrNameLst>
                                          <p:attrName>style.visibility</p:attrName>
                                        </p:attrNameLst>
                                      </p:cBhvr>
                                      <p:to>
                                        <p:strVal val="visible"/>
                                      </p:to>
                                    </p:set>
                                    <p:animEffect transition="in" filter="fade">
                                      <p:cBhvr>
                                        <p:cTn id="206" dur="500"/>
                                        <p:tgtEl>
                                          <p:spTgt spid="137"/>
                                        </p:tgtEl>
                                      </p:cBhvr>
                                    </p:animEffect>
                                  </p:childTnLst>
                                </p:cTn>
                              </p:par>
                            </p:childTnLst>
                          </p:cTn>
                        </p:par>
                        <p:par>
                          <p:cTn id="207" fill="hold">
                            <p:stCondLst>
                              <p:cond delay="4000"/>
                            </p:stCondLst>
                            <p:childTnLst>
                              <p:par>
                                <p:cTn id="208" presetID="22" presetClass="entr" presetSubtype="1" fill="hold" nodeType="afterEffect">
                                  <p:stCondLst>
                                    <p:cond delay="0"/>
                                  </p:stCondLst>
                                  <p:childTnLst>
                                    <p:set>
                                      <p:cBhvr>
                                        <p:cTn id="209" dur="1" fill="hold">
                                          <p:stCondLst>
                                            <p:cond delay="0"/>
                                          </p:stCondLst>
                                        </p:cTn>
                                        <p:tgtEl>
                                          <p:spTgt spid="88"/>
                                        </p:tgtEl>
                                        <p:attrNameLst>
                                          <p:attrName>style.visibility</p:attrName>
                                        </p:attrNameLst>
                                      </p:cBhvr>
                                      <p:to>
                                        <p:strVal val="visible"/>
                                      </p:to>
                                    </p:set>
                                    <p:animEffect transition="in" filter="wipe(up)">
                                      <p:cBhvr>
                                        <p:cTn id="210" dur="500"/>
                                        <p:tgtEl>
                                          <p:spTgt spid="88"/>
                                        </p:tgtEl>
                                      </p:cBhvr>
                                    </p:animEffect>
                                  </p:childTnLst>
                                </p:cTn>
                              </p:par>
                            </p:childTnLst>
                          </p:cTn>
                        </p:par>
                        <p:par>
                          <p:cTn id="211" fill="hold">
                            <p:stCondLst>
                              <p:cond delay="4500"/>
                            </p:stCondLst>
                            <p:childTnLst>
                              <p:par>
                                <p:cTn id="212" presetID="10" presetClass="entr" presetSubtype="0" fill="hold" nodeType="afterEffect">
                                  <p:stCondLst>
                                    <p:cond delay="0"/>
                                  </p:stCondLst>
                                  <p:childTnLst>
                                    <p:set>
                                      <p:cBhvr>
                                        <p:cTn id="213" dur="1" fill="hold">
                                          <p:stCondLst>
                                            <p:cond delay="0"/>
                                          </p:stCondLst>
                                        </p:cTn>
                                        <p:tgtEl>
                                          <p:spTgt spid="104"/>
                                        </p:tgtEl>
                                        <p:attrNameLst>
                                          <p:attrName>style.visibility</p:attrName>
                                        </p:attrNameLst>
                                      </p:cBhvr>
                                      <p:to>
                                        <p:strVal val="visible"/>
                                      </p:to>
                                    </p:set>
                                    <p:animEffect transition="in" filter="fade">
                                      <p:cBhvr>
                                        <p:cTn id="214" dur="500"/>
                                        <p:tgtEl>
                                          <p:spTgt spid="104"/>
                                        </p:tgtEl>
                                      </p:cBhvr>
                                    </p:animEffect>
                                  </p:childTnLst>
                                </p:cTn>
                              </p:par>
                              <p:par>
                                <p:cTn id="215" presetID="10" presetClass="entr" presetSubtype="0" fill="hold" nodeType="withEffect">
                                  <p:stCondLst>
                                    <p:cond delay="0"/>
                                  </p:stCondLst>
                                  <p:childTnLst>
                                    <p:set>
                                      <p:cBhvr>
                                        <p:cTn id="216" dur="1" fill="hold">
                                          <p:stCondLst>
                                            <p:cond delay="0"/>
                                          </p:stCondLst>
                                        </p:cTn>
                                        <p:tgtEl>
                                          <p:spTgt spid="102"/>
                                        </p:tgtEl>
                                        <p:attrNameLst>
                                          <p:attrName>style.visibility</p:attrName>
                                        </p:attrNameLst>
                                      </p:cBhvr>
                                      <p:to>
                                        <p:strVal val="visible"/>
                                      </p:to>
                                    </p:set>
                                    <p:animEffect transition="in" filter="fade">
                                      <p:cBhvr>
                                        <p:cTn id="217" dur="500"/>
                                        <p:tgtEl>
                                          <p:spTgt spid="102"/>
                                        </p:tgtEl>
                                      </p:cBhvr>
                                    </p:animEffect>
                                  </p:childTnLst>
                                </p:cTn>
                              </p:par>
                            </p:childTnLst>
                          </p:cTn>
                        </p:par>
                      </p:childTnLst>
                    </p:cTn>
                  </p:par>
                  <p:par>
                    <p:cTn id="218" fill="hold">
                      <p:stCondLst>
                        <p:cond delay="indefinite"/>
                      </p:stCondLst>
                      <p:childTnLst>
                        <p:par>
                          <p:cTn id="219" fill="hold">
                            <p:stCondLst>
                              <p:cond delay="0"/>
                            </p:stCondLst>
                            <p:childTnLst>
                              <p:par>
                                <p:cTn id="220" presetID="22" presetClass="entr" presetSubtype="4" repeatCount="2000" fill="hold" nodeType="clickEffect">
                                  <p:stCondLst>
                                    <p:cond delay="0"/>
                                  </p:stCondLst>
                                  <p:childTnLst>
                                    <p:set>
                                      <p:cBhvr>
                                        <p:cTn id="221" dur="1" fill="hold">
                                          <p:stCondLst>
                                            <p:cond delay="0"/>
                                          </p:stCondLst>
                                        </p:cTn>
                                        <p:tgtEl>
                                          <p:spTgt spid="105"/>
                                        </p:tgtEl>
                                        <p:attrNameLst>
                                          <p:attrName>style.visibility</p:attrName>
                                        </p:attrNameLst>
                                      </p:cBhvr>
                                      <p:to>
                                        <p:strVal val="visible"/>
                                      </p:to>
                                    </p:set>
                                    <p:animEffect transition="in" filter="wipe(down)">
                                      <p:cBhvr>
                                        <p:cTn id="222" dur="500"/>
                                        <p:tgtEl>
                                          <p:spTgt spid="105"/>
                                        </p:tgtEl>
                                      </p:cBhvr>
                                    </p:animEffect>
                                  </p:childTnLst>
                                </p:cTn>
                              </p:par>
                            </p:childTnLst>
                          </p:cTn>
                        </p:par>
                      </p:childTnLst>
                    </p:cTn>
                  </p:par>
                  <p:par>
                    <p:cTn id="223" fill="hold">
                      <p:stCondLst>
                        <p:cond delay="indefinite"/>
                      </p:stCondLst>
                      <p:childTnLst>
                        <p:par>
                          <p:cTn id="224" fill="hold">
                            <p:stCondLst>
                              <p:cond delay="0"/>
                            </p:stCondLst>
                            <p:childTnLst>
                              <p:par>
                                <p:cTn id="225" presetID="0" presetClass="path" presetSubtype="0" accel="50000" decel="50000" fill="hold" grpId="1" nodeType="clickEffect">
                                  <p:stCondLst>
                                    <p:cond delay="0"/>
                                  </p:stCondLst>
                                  <p:childTnLst>
                                    <p:animMotion origin="layout" path="M 0.22656 3.4104E-6 L -0.00052 3.4104E-6 " pathEditMode="relative" rAng="0" ptsTypes="AA">
                                      <p:cBhvr>
                                        <p:cTn id="226" dur="1000" fill="hold"/>
                                        <p:tgtEl>
                                          <p:spTgt spid="123"/>
                                        </p:tgtEl>
                                        <p:attrNameLst>
                                          <p:attrName>ppt_x</p:attrName>
                                          <p:attrName>ppt_y</p:attrName>
                                        </p:attrNameLst>
                                      </p:cBhvr>
                                      <p:rCtr x="-114" y="0"/>
                                    </p:animMotion>
                                  </p:childTnLst>
                                </p:cTn>
                              </p:par>
                            </p:childTnLst>
                          </p:cTn>
                        </p:par>
                        <p:par>
                          <p:cTn id="227" fill="hold">
                            <p:stCondLst>
                              <p:cond delay="1000"/>
                            </p:stCondLst>
                            <p:childTnLst>
                              <p:par>
                                <p:cTn id="228" presetID="0" presetClass="path" presetSubtype="0" accel="50000" decel="50000" fill="hold" grpId="0" nodeType="afterEffect">
                                  <p:stCondLst>
                                    <p:cond delay="0"/>
                                  </p:stCondLst>
                                  <p:childTnLst>
                                    <p:animMotion origin="layout" path="M -2.5E-6 4.44136E-6 L 0.229 4.44136E-6 " pathEditMode="relative" rAng="0" ptsTypes="AA">
                                      <p:cBhvr>
                                        <p:cTn id="229" dur="1000" fill="hold"/>
                                        <p:tgtEl>
                                          <p:spTgt spid="111"/>
                                        </p:tgtEl>
                                        <p:attrNameLst>
                                          <p:attrName>ppt_x</p:attrName>
                                          <p:attrName>ppt_y</p:attrName>
                                        </p:attrNameLst>
                                      </p:cBhvr>
                                      <p:rCtr x="115" y="0"/>
                                    </p:animMotion>
                                  </p:childTnLst>
                                </p:cTn>
                              </p:par>
                            </p:childTnLst>
                          </p:cTn>
                        </p:par>
                        <p:par>
                          <p:cTn id="230" fill="hold">
                            <p:stCondLst>
                              <p:cond delay="2000"/>
                            </p:stCondLst>
                            <p:childTnLst>
                              <p:par>
                                <p:cTn id="231" presetID="10" presetClass="entr" presetSubtype="0" fill="hold" nodeType="afterEffect">
                                  <p:stCondLst>
                                    <p:cond delay="0"/>
                                  </p:stCondLst>
                                  <p:childTnLst>
                                    <p:set>
                                      <p:cBhvr>
                                        <p:cTn id="232" dur="1" fill="hold">
                                          <p:stCondLst>
                                            <p:cond delay="0"/>
                                          </p:stCondLst>
                                        </p:cTn>
                                        <p:tgtEl>
                                          <p:spTgt spid="112"/>
                                        </p:tgtEl>
                                        <p:attrNameLst>
                                          <p:attrName>style.visibility</p:attrName>
                                        </p:attrNameLst>
                                      </p:cBhvr>
                                      <p:to>
                                        <p:strVal val="visible"/>
                                      </p:to>
                                    </p:set>
                                    <p:animEffect transition="in" filter="fade">
                                      <p:cBhvr>
                                        <p:cTn id="233" dur="500"/>
                                        <p:tgtEl>
                                          <p:spTgt spid="112"/>
                                        </p:tgtEl>
                                      </p:cBhvr>
                                    </p:animEffect>
                                  </p:childTnLst>
                                </p:cTn>
                              </p:par>
                            </p:childTnLst>
                          </p:cTn>
                        </p:par>
                        <p:par>
                          <p:cTn id="234" fill="hold">
                            <p:stCondLst>
                              <p:cond delay="2500"/>
                            </p:stCondLst>
                            <p:childTnLst>
                              <p:par>
                                <p:cTn id="235" presetID="10" presetClass="entr" presetSubtype="0" fill="hold" nodeType="afterEffect">
                                  <p:stCondLst>
                                    <p:cond delay="0"/>
                                  </p:stCondLst>
                                  <p:childTnLst>
                                    <p:set>
                                      <p:cBhvr>
                                        <p:cTn id="236" dur="1" fill="hold">
                                          <p:stCondLst>
                                            <p:cond delay="0"/>
                                          </p:stCondLst>
                                        </p:cTn>
                                        <p:tgtEl>
                                          <p:spTgt spid="113"/>
                                        </p:tgtEl>
                                        <p:attrNameLst>
                                          <p:attrName>style.visibility</p:attrName>
                                        </p:attrNameLst>
                                      </p:cBhvr>
                                      <p:to>
                                        <p:strVal val="visible"/>
                                      </p:to>
                                    </p:set>
                                    <p:animEffect transition="in" filter="fade">
                                      <p:cBhvr>
                                        <p:cTn id="237" dur="500"/>
                                        <p:tgtEl>
                                          <p:spTgt spid="113"/>
                                        </p:tgtEl>
                                      </p:cBhvr>
                                    </p:animEffect>
                                  </p:childTnLst>
                                </p:cTn>
                              </p:par>
                            </p:childTnLst>
                          </p:cTn>
                        </p:par>
                        <p:par>
                          <p:cTn id="238" fill="hold">
                            <p:stCondLst>
                              <p:cond delay="3000"/>
                            </p:stCondLst>
                            <p:childTnLst>
                              <p:par>
                                <p:cTn id="239" presetID="22" presetClass="entr" presetSubtype="2" fill="hold" grpId="0" nodeType="afterEffect">
                                  <p:stCondLst>
                                    <p:cond delay="0"/>
                                  </p:stCondLst>
                                  <p:childTnLst>
                                    <p:set>
                                      <p:cBhvr>
                                        <p:cTn id="240" dur="1" fill="hold">
                                          <p:stCondLst>
                                            <p:cond delay="0"/>
                                          </p:stCondLst>
                                        </p:cTn>
                                        <p:tgtEl>
                                          <p:spTgt spid="115"/>
                                        </p:tgtEl>
                                        <p:attrNameLst>
                                          <p:attrName>style.visibility</p:attrName>
                                        </p:attrNameLst>
                                      </p:cBhvr>
                                      <p:to>
                                        <p:strVal val="visible"/>
                                      </p:to>
                                    </p:set>
                                    <p:animEffect transition="in" filter="wipe(right)">
                                      <p:cBhvr>
                                        <p:cTn id="241" dur="500"/>
                                        <p:tgtEl>
                                          <p:spTgt spid="115"/>
                                        </p:tgtEl>
                                      </p:cBhvr>
                                    </p:animEffect>
                                  </p:childTnLst>
                                </p:cTn>
                              </p:par>
                            </p:childTnLst>
                          </p:cTn>
                        </p:par>
                        <p:par>
                          <p:cTn id="242" fill="hold">
                            <p:stCondLst>
                              <p:cond delay="3500"/>
                            </p:stCondLst>
                            <p:childTnLst>
                              <p:par>
                                <p:cTn id="243" presetID="22" presetClass="entr" presetSubtype="2" fill="hold" grpId="0" nodeType="afterEffect">
                                  <p:stCondLst>
                                    <p:cond delay="0"/>
                                  </p:stCondLst>
                                  <p:childTnLst>
                                    <p:set>
                                      <p:cBhvr>
                                        <p:cTn id="244" dur="1" fill="hold">
                                          <p:stCondLst>
                                            <p:cond delay="0"/>
                                          </p:stCondLst>
                                        </p:cTn>
                                        <p:tgtEl>
                                          <p:spTgt spid="114"/>
                                        </p:tgtEl>
                                        <p:attrNameLst>
                                          <p:attrName>style.visibility</p:attrName>
                                        </p:attrNameLst>
                                      </p:cBhvr>
                                      <p:to>
                                        <p:strVal val="visible"/>
                                      </p:to>
                                    </p:set>
                                    <p:animEffect transition="in" filter="wipe(right)">
                                      <p:cBhvr>
                                        <p:cTn id="245" dur="500"/>
                                        <p:tgtEl>
                                          <p:spTgt spid="114"/>
                                        </p:tgtEl>
                                      </p:cBhvr>
                                    </p:animEffect>
                                  </p:childTnLst>
                                </p:cTn>
                              </p:par>
                            </p:childTnLst>
                          </p:cTn>
                        </p:par>
                        <p:par>
                          <p:cTn id="246" fill="hold">
                            <p:stCondLst>
                              <p:cond delay="4000"/>
                            </p:stCondLst>
                            <p:childTnLst>
                              <p:par>
                                <p:cTn id="247" presetID="22" presetClass="entr" presetSubtype="4" repeatCount="2000" fill="hold" nodeType="afterEffect">
                                  <p:stCondLst>
                                    <p:cond delay="0"/>
                                  </p:stCondLst>
                                  <p:childTnLst>
                                    <p:set>
                                      <p:cBhvr>
                                        <p:cTn id="248" dur="1" fill="hold">
                                          <p:stCondLst>
                                            <p:cond delay="0"/>
                                          </p:stCondLst>
                                        </p:cTn>
                                        <p:tgtEl>
                                          <p:spTgt spid="116"/>
                                        </p:tgtEl>
                                        <p:attrNameLst>
                                          <p:attrName>style.visibility</p:attrName>
                                        </p:attrNameLst>
                                      </p:cBhvr>
                                      <p:to>
                                        <p:strVal val="visible"/>
                                      </p:to>
                                    </p:set>
                                    <p:animEffect transition="in" filter="wipe(down)">
                                      <p:cBhvr>
                                        <p:cTn id="249" dur="500"/>
                                        <p:tgtEl>
                                          <p:spTgt spid="116"/>
                                        </p:tgtEl>
                                      </p:cBhvr>
                                    </p:animEffect>
                                  </p:childTnLst>
                                </p:cTn>
                              </p:par>
                              <p:par>
                                <p:cTn id="250" presetID="22" presetClass="entr" presetSubtype="4" repeatCount="2000" fill="hold" nodeType="withEffect">
                                  <p:stCondLst>
                                    <p:cond delay="0"/>
                                  </p:stCondLst>
                                  <p:childTnLst>
                                    <p:set>
                                      <p:cBhvr>
                                        <p:cTn id="251" dur="1" fill="hold">
                                          <p:stCondLst>
                                            <p:cond delay="0"/>
                                          </p:stCondLst>
                                        </p:cTn>
                                        <p:tgtEl>
                                          <p:spTgt spid="117"/>
                                        </p:tgtEl>
                                        <p:attrNameLst>
                                          <p:attrName>style.visibility</p:attrName>
                                        </p:attrNameLst>
                                      </p:cBhvr>
                                      <p:to>
                                        <p:strVal val="visible"/>
                                      </p:to>
                                    </p:set>
                                    <p:animEffect transition="in" filter="wipe(down)">
                                      <p:cBhvr>
                                        <p:cTn id="252"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54" grpId="0" animBg="1"/>
      <p:bldP spid="54" grpId="1" animBg="1"/>
      <p:bldP spid="55" grpId="0" animBg="1"/>
      <p:bldP spid="55" grpId="1" animBg="1"/>
      <p:bldP spid="60" grpId="0"/>
      <p:bldP spid="60" grpId="1"/>
      <p:bldP spid="61" grpId="0"/>
      <p:bldP spid="61" grpId="1"/>
      <p:bldP spid="63" grpId="0"/>
      <p:bldP spid="63" grpId="1"/>
      <p:bldP spid="86" grpId="0" animBg="1"/>
      <p:bldP spid="86" grpId="1" animBg="1"/>
      <p:bldP spid="135" grpId="0" animBg="1"/>
      <p:bldP spid="134" grpId="0" animBg="1"/>
      <p:bldP spid="123" grpId="0" animBg="1"/>
      <p:bldP spid="123" grpId="1" animBg="1"/>
      <p:bldP spid="136" grpId="0"/>
      <p:bldP spid="111" grpId="0" animBg="1"/>
      <p:bldP spid="114" grpId="0" animBg="1"/>
      <p:bldP spid="115"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FortiCloud: How It Works</a:t>
            </a:r>
            <a:endParaRPr lang="en-US" dirty="0"/>
          </a:p>
        </p:txBody>
      </p:sp>
      <p:sp>
        <p:nvSpPr>
          <p:cNvPr id="3" name="Text Placeholder 2"/>
          <p:cNvSpPr>
            <a:spLocks noGrp="1"/>
          </p:cNvSpPr>
          <p:nvPr>
            <p:ph type="body" sz="quarter" idx="11"/>
          </p:nvPr>
        </p:nvSpPr>
        <p:spPr>
          <a:xfrm>
            <a:off x="4966287" y="1188113"/>
            <a:ext cx="4055165" cy="1424034"/>
          </a:xfrm>
        </p:spPr>
        <p:txBody>
          <a:bodyPr/>
          <a:lstStyle/>
          <a:p>
            <a:r>
              <a:rPr lang="en-US" dirty="0" smtClean="0"/>
              <a:t>Logging enabled by default</a:t>
            </a:r>
            <a:br>
              <a:rPr lang="en-US" dirty="0" smtClean="0"/>
            </a:br>
            <a:r>
              <a:rPr lang="en-US" dirty="0" smtClean="0"/>
              <a:t>(no user traffic – logs only)</a:t>
            </a:r>
          </a:p>
          <a:p>
            <a:r>
              <a:rPr lang="en-US" dirty="0" smtClean="0"/>
              <a:t>All devices managed directly</a:t>
            </a:r>
          </a:p>
          <a:p>
            <a:r>
              <a:rPr lang="en-US" dirty="0" smtClean="0"/>
              <a:t>AP networks can be grouped</a:t>
            </a:r>
          </a:p>
        </p:txBody>
      </p:sp>
      <p:sp>
        <p:nvSpPr>
          <p:cNvPr id="5" name="Rectangle 4"/>
          <p:cNvSpPr/>
          <p:nvPr/>
        </p:nvSpPr>
        <p:spPr bwMode="auto">
          <a:xfrm>
            <a:off x="171450" y="1219200"/>
            <a:ext cx="3990975" cy="628650"/>
          </a:xfrm>
          <a:prstGeom prst="rect">
            <a:avLst/>
          </a:prstGeom>
          <a:solidFill>
            <a:schemeClr val="accent6">
              <a:lumMod val="20000"/>
              <a:lumOff val="80000"/>
              <a:alpha val="50000"/>
            </a:schemeClr>
          </a:solidFill>
          <a:ln w="31750" cap="flat" cmpd="sng" algn="ctr">
            <a:solidFill>
              <a:schemeClr val="accent6">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114300" eaLnBrk="0" fontAlgn="base" hangingPunct="0">
              <a:spcBef>
                <a:spcPct val="20000"/>
              </a:spcBef>
              <a:spcAft>
                <a:spcPct val="0"/>
              </a:spcAft>
              <a:buClr>
                <a:schemeClr val="accent1"/>
              </a:buClr>
              <a:buSzPct val="90000"/>
            </a:pPr>
            <a:r>
              <a:rPr lang="en-US" sz="1200" b="1" dirty="0" smtClean="0">
                <a:solidFill>
                  <a:srgbClr val="000000"/>
                </a:solidFill>
                <a:latin typeface="Arial" charset="0"/>
              </a:rPr>
              <a:t>Challenge: </a:t>
            </a:r>
            <a:r>
              <a:rPr lang="en-US" sz="1200" i="1" dirty="0" smtClean="0">
                <a:solidFill>
                  <a:srgbClr val="000000"/>
                </a:solidFill>
                <a:latin typeface="Arial" charset="0"/>
              </a:rPr>
              <a:t>Setting up a cost-effective, highly available logging and management infrastructure for security and wireless devices</a:t>
            </a:r>
            <a:endParaRPr lang="en-US" sz="1200" b="1" i="1" dirty="0">
              <a:solidFill>
                <a:srgbClr val="000000"/>
              </a:solidFill>
              <a:latin typeface="Arial" charset="0"/>
            </a:endParaRPr>
          </a:p>
        </p:txBody>
      </p:sp>
      <p:sp>
        <p:nvSpPr>
          <p:cNvPr id="6" name="Cloud 5"/>
          <p:cNvSpPr/>
          <p:nvPr/>
        </p:nvSpPr>
        <p:spPr bwMode="auto">
          <a:xfrm rot="11178384">
            <a:off x="3519045" y="2780583"/>
            <a:ext cx="2028388" cy="1279346"/>
          </a:xfrm>
          <a:prstGeom prst="cloud">
            <a:avLst/>
          </a:prstGeom>
          <a:gradFill flip="none" rotWithShape="1">
            <a:gsLst>
              <a:gs pos="0">
                <a:srgbClr val="A5ACB0"/>
              </a:gs>
              <a:gs pos="100000">
                <a:srgbClr val="FFFFFF"/>
              </a:gs>
            </a:gsLst>
            <a:lin ang="5400000" scaled="0"/>
            <a:tileRect/>
          </a:gradFill>
          <a:ln w="9525" cap="flat" cmpd="sng" algn="ctr">
            <a:solidFill>
              <a:schemeClr val="bg1">
                <a:lumMod val="50000"/>
                <a:alpha val="38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0" tIns="0" rIns="0" bIns="0" numCol="1" rtlCol="0" anchor="ctr" anchorCtr="0" compatLnSpc="1">
            <a:prstTxWarp prst="textNoShape">
              <a:avLst/>
            </a:prstTxWarp>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dirty="0">
              <a:ln>
                <a:noFill/>
              </a:ln>
              <a:effectLst/>
              <a:latin typeface="Arial" charset="0"/>
            </a:endParaRPr>
          </a:p>
        </p:txBody>
      </p:sp>
      <p:cxnSp>
        <p:nvCxnSpPr>
          <p:cNvPr id="15" name="Straight Connector 14"/>
          <p:cNvCxnSpPr/>
          <p:nvPr/>
        </p:nvCxnSpPr>
        <p:spPr bwMode="auto">
          <a:xfrm>
            <a:off x="4779390" y="3817856"/>
            <a:ext cx="1821435" cy="1173244"/>
          </a:xfrm>
          <a:prstGeom prst="line">
            <a:avLst/>
          </a:prstGeom>
          <a:solidFill>
            <a:schemeClr val="accent2">
              <a:alpha val="42000"/>
            </a:schemeClr>
          </a:solidFill>
          <a:ln w="31750" cap="flat" cmpd="sng" algn="ctr">
            <a:solidFill>
              <a:schemeClr val="accent3">
                <a:lumMod val="75000"/>
              </a:schemeClr>
            </a:solidFill>
            <a:prstDash val="sysDot"/>
            <a:round/>
            <a:headEnd type="none" w="med" len="med"/>
            <a:tailEnd type="none" w="med" len="med"/>
          </a:ln>
          <a:effectLst/>
        </p:spPr>
      </p:cxnSp>
      <p:cxnSp>
        <p:nvCxnSpPr>
          <p:cNvPr id="16" name="Straight Connector 15"/>
          <p:cNvCxnSpPr>
            <a:stCxn id="39" idx="3"/>
          </p:cNvCxnSpPr>
          <p:nvPr/>
        </p:nvCxnSpPr>
        <p:spPr bwMode="auto">
          <a:xfrm flipV="1">
            <a:off x="2114520" y="3817856"/>
            <a:ext cx="2174676" cy="1314976"/>
          </a:xfrm>
          <a:prstGeom prst="line">
            <a:avLst/>
          </a:prstGeom>
          <a:solidFill>
            <a:schemeClr val="accent2">
              <a:alpha val="42000"/>
            </a:schemeClr>
          </a:solidFill>
          <a:ln w="31750" cap="flat" cmpd="sng" algn="ctr">
            <a:solidFill>
              <a:schemeClr val="accent3">
                <a:lumMod val="75000"/>
              </a:schemeClr>
            </a:solidFill>
            <a:prstDash val="sysDot"/>
            <a:round/>
            <a:headEnd type="none" w="med" len="med"/>
            <a:tailEnd type="none" w="med" len="med"/>
          </a:ln>
          <a:effectLst/>
        </p:spPr>
      </p:cxnSp>
      <p:sp>
        <p:nvSpPr>
          <p:cNvPr id="31" name="TextBox 30"/>
          <p:cNvSpPr txBox="1"/>
          <p:nvPr/>
        </p:nvSpPr>
        <p:spPr>
          <a:xfrm>
            <a:off x="5012039" y="5723551"/>
            <a:ext cx="1289135" cy="400110"/>
          </a:xfrm>
          <a:prstGeom prst="rect">
            <a:avLst/>
          </a:prstGeom>
          <a:noFill/>
        </p:spPr>
        <p:txBody>
          <a:bodyPr wrap="none" rtlCol="0">
            <a:spAutoFit/>
          </a:bodyPr>
          <a:lstStyle/>
          <a:p>
            <a:r>
              <a:rPr lang="en-US" sz="1200" b="1" dirty="0" err="1" smtClean="0">
                <a:solidFill>
                  <a:srgbClr val="404040"/>
                </a:solidFill>
                <a:latin typeface="Helvetica 55 Roman"/>
                <a:cs typeface="Helvetica 55 Roman"/>
              </a:rPr>
              <a:t>FortiWiFis</a:t>
            </a:r>
            <a:endParaRPr lang="en-US" sz="1200" b="1" dirty="0" smtClean="0">
              <a:solidFill>
                <a:srgbClr val="404040"/>
              </a:solidFill>
              <a:latin typeface="Helvetica 55 Roman"/>
              <a:cs typeface="Helvetica 55 Roman"/>
            </a:endParaRPr>
          </a:p>
          <a:p>
            <a:r>
              <a:rPr lang="en-US" sz="800" dirty="0" smtClean="0">
                <a:solidFill>
                  <a:srgbClr val="404040"/>
                </a:solidFill>
                <a:latin typeface="Helvetica 55 Roman"/>
                <a:cs typeface="Helvetica 55 Roman"/>
              </a:rPr>
              <a:t>(Firewalls with Wireless)</a:t>
            </a:r>
          </a:p>
        </p:txBody>
      </p:sp>
      <p:cxnSp>
        <p:nvCxnSpPr>
          <p:cNvPr id="36" name="Straight Connector 35"/>
          <p:cNvCxnSpPr>
            <a:stCxn id="19" idx="2"/>
          </p:cNvCxnSpPr>
          <p:nvPr/>
        </p:nvCxnSpPr>
        <p:spPr bwMode="auto">
          <a:xfrm>
            <a:off x="4540312" y="3853800"/>
            <a:ext cx="3408" cy="1057581"/>
          </a:xfrm>
          <a:prstGeom prst="line">
            <a:avLst/>
          </a:prstGeom>
          <a:solidFill>
            <a:schemeClr val="accent2">
              <a:alpha val="42000"/>
            </a:schemeClr>
          </a:solidFill>
          <a:ln w="31750" cap="flat" cmpd="sng" algn="ctr">
            <a:solidFill>
              <a:schemeClr val="accent3">
                <a:lumMod val="75000"/>
              </a:schemeClr>
            </a:solidFill>
            <a:prstDash val="sysDot"/>
            <a:round/>
            <a:headEnd type="none" w="med" len="med"/>
            <a:tailEnd type="none" w="med" len="med"/>
          </a:ln>
          <a:effectLst/>
        </p:spPr>
      </p:cxnSp>
      <p:sp>
        <p:nvSpPr>
          <p:cNvPr id="47" name="Oval 46"/>
          <p:cNvSpPr/>
          <p:nvPr/>
        </p:nvSpPr>
        <p:spPr bwMode="invGray">
          <a:xfrm>
            <a:off x="6165128" y="4119514"/>
            <a:ext cx="2215298" cy="2177591"/>
          </a:xfrm>
          <a:prstGeom prst="ellipse">
            <a:avLst/>
          </a:prstGeom>
          <a:solidFill>
            <a:schemeClr val="bg1"/>
          </a:solidFill>
          <a:ln w="31750">
            <a:solidFill>
              <a:schemeClr val="accent3">
                <a:lumMod val="75000"/>
              </a:schemeClr>
            </a:solidFill>
            <a:prstDash val="sysDot"/>
            <a:round/>
            <a:headEnd/>
            <a:tailEnd/>
          </a:ln>
          <a:extLst/>
        </p:spPr>
        <p:txBody>
          <a:bodyPr wrap="square" rtlCol="0" anchor="ctr"/>
          <a:lstStyle/>
          <a:p>
            <a:pPr algn="ctr" defTabSz="342879"/>
            <a:endParaRPr lang="en-US" sz="2000" dirty="0" smtClean="0"/>
          </a:p>
        </p:txBody>
      </p:sp>
      <p:grpSp>
        <p:nvGrpSpPr>
          <p:cNvPr id="61" name="Group 81"/>
          <p:cNvGrpSpPr/>
          <p:nvPr/>
        </p:nvGrpSpPr>
        <p:grpSpPr>
          <a:xfrm>
            <a:off x="6796372" y="3044507"/>
            <a:ext cx="1946796" cy="1427578"/>
            <a:chOff x="4562161" y="1406019"/>
            <a:chExt cx="1946796" cy="1427578"/>
          </a:xfrm>
        </p:grpSpPr>
        <p:sp>
          <p:nvSpPr>
            <p:cNvPr id="62" name="Rounded Rectangle 61"/>
            <p:cNvSpPr/>
            <p:nvPr/>
          </p:nvSpPr>
          <p:spPr bwMode="auto">
            <a:xfrm>
              <a:off x="4562161" y="1406019"/>
              <a:ext cx="1946796" cy="1002884"/>
            </a:xfrm>
            <a:prstGeom prst="roundRect">
              <a:avLst/>
            </a:prstGeom>
            <a:solidFill>
              <a:schemeClr val="accent3">
                <a:lumMod val="20000"/>
                <a:lumOff val="80000"/>
              </a:schemeClr>
            </a:solidFill>
            <a:ln w="31750" cap="flat" cmpd="sng" algn="ctr">
              <a:solidFill>
                <a:schemeClr val="bg2">
                  <a:lumMod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err="1" smtClean="0">
                  <a:solidFill>
                    <a:srgbClr val="000000"/>
                  </a:solidFill>
                  <a:latin typeface="Arial" charset="0"/>
                </a:rPr>
                <a:t>FortiAPs</a:t>
              </a:r>
              <a:r>
                <a:rPr lang="en-US" sz="1000" dirty="0" smtClean="0">
                  <a:solidFill>
                    <a:srgbClr val="000000"/>
                  </a:solidFill>
                  <a:latin typeface="Arial" charset="0"/>
                </a:rPr>
                <a:t> can be grouped and configured as logical units </a:t>
              </a:r>
              <a:br>
                <a:rPr lang="en-US" sz="1000" dirty="0" smtClean="0">
                  <a:solidFill>
                    <a:srgbClr val="000000"/>
                  </a:solidFill>
                  <a:latin typeface="Arial" charset="0"/>
                </a:rPr>
              </a:br>
              <a:r>
                <a:rPr lang="en-US" sz="1000" dirty="0" smtClean="0">
                  <a:solidFill>
                    <a:srgbClr val="000000"/>
                  </a:solidFill>
                  <a:latin typeface="Arial" charset="0"/>
                </a:rPr>
                <a:t>and locations</a:t>
              </a:r>
              <a:endParaRPr kumimoji="0" lang="en-US" sz="1000" b="0" i="0" u="none" strike="noStrike" cap="none" normalizeH="0" baseline="0" dirty="0">
                <a:ln>
                  <a:noFill/>
                </a:ln>
                <a:solidFill>
                  <a:srgbClr val="000000"/>
                </a:solidFill>
                <a:effectLst/>
                <a:latin typeface="Arial" charset="0"/>
              </a:endParaRPr>
            </a:p>
          </p:txBody>
        </p:sp>
        <p:sp>
          <p:nvSpPr>
            <p:cNvPr id="63" name="Right Triangle 62"/>
            <p:cNvSpPr/>
            <p:nvPr/>
          </p:nvSpPr>
          <p:spPr bwMode="auto">
            <a:xfrm flipV="1">
              <a:off x="4722771" y="2410810"/>
              <a:ext cx="207955" cy="422787"/>
            </a:xfrm>
            <a:prstGeom prst="rtTriangle">
              <a:avLst/>
            </a:prstGeom>
            <a:solidFill>
              <a:schemeClr val="bg2">
                <a:lumMod val="2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grpSp>
        <p:nvGrpSpPr>
          <p:cNvPr id="64" name="Group 81"/>
          <p:cNvGrpSpPr/>
          <p:nvPr/>
        </p:nvGrpSpPr>
        <p:grpSpPr>
          <a:xfrm>
            <a:off x="1309971" y="2328071"/>
            <a:ext cx="2800390" cy="1386018"/>
            <a:chOff x="4562161" y="1406019"/>
            <a:chExt cx="2800390" cy="1386018"/>
          </a:xfrm>
        </p:grpSpPr>
        <p:sp>
          <p:nvSpPr>
            <p:cNvPr id="66" name="Right Triangle 65"/>
            <p:cNvSpPr/>
            <p:nvPr/>
          </p:nvSpPr>
          <p:spPr bwMode="auto">
            <a:xfrm rot="18636009" flipH="1" flipV="1">
              <a:off x="6705254" y="2134740"/>
              <a:ext cx="251603" cy="1062991"/>
            </a:xfrm>
            <a:prstGeom prst="rtTriangle">
              <a:avLst/>
            </a:prstGeom>
            <a:solidFill>
              <a:schemeClr val="bg2">
                <a:lumMod val="2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65" name="Rounded Rectangle 64"/>
            <p:cNvSpPr/>
            <p:nvPr/>
          </p:nvSpPr>
          <p:spPr bwMode="auto">
            <a:xfrm>
              <a:off x="4562161" y="1406019"/>
              <a:ext cx="1946796" cy="1002884"/>
            </a:xfrm>
            <a:prstGeom prst="roundRect">
              <a:avLst/>
            </a:prstGeom>
            <a:solidFill>
              <a:schemeClr val="accent3">
                <a:lumMod val="20000"/>
                <a:lumOff val="80000"/>
              </a:schemeClr>
            </a:solidFill>
            <a:ln w="31750" cap="flat" cmpd="sng" algn="ctr">
              <a:solidFill>
                <a:schemeClr val="bg2">
                  <a:lumMod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rgbClr val="000000"/>
                  </a:solidFill>
                  <a:latin typeface="Arial" charset="0"/>
                </a:rPr>
                <a:t>Device settings can be managed directly from the FortiCloud hosted management console</a:t>
              </a:r>
              <a:endParaRPr kumimoji="0" lang="en-US" sz="1000" b="0" i="0" u="none" strike="noStrike" cap="none" normalizeH="0" baseline="0" dirty="0">
                <a:ln>
                  <a:noFill/>
                </a:ln>
                <a:solidFill>
                  <a:srgbClr val="000000"/>
                </a:solidFill>
                <a:effectLst/>
                <a:latin typeface="Arial" charset="0"/>
              </a:endParaRPr>
            </a:p>
          </p:txBody>
        </p:sp>
      </p:grpSp>
      <p:sp>
        <p:nvSpPr>
          <p:cNvPr id="12" name="TextBox 11"/>
          <p:cNvSpPr txBox="1"/>
          <p:nvPr/>
        </p:nvSpPr>
        <p:spPr>
          <a:xfrm>
            <a:off x="2243757" y="5727643"/>
            <a:ext cx="954107" cy="400110"/>
          </a:xfrm>
          <a:prstGeom prst="rect">
            <a:avLst/>
          </a:prstGeom>
          <a:noFill/>
        </p:spPr>
        <p:txBody>
          <a:bodyPr wrap="none" rtlCol="0">
            <a:spAutoFit/>
          </a:bodyPr>
          <a:lstStyle/>
          <a:p>
            <a:r>
              <a:rPr lang="en-US" sz="1200" b="1" dirty="0" smtClean="0">
                <a:solidFill>
                  <a:srgbClr val="404040"/>
                </a:solidFill>
                <a:latin typeface="Helvetica 55 Roman"/>
                <a:cs typeface="Helvetica 55 Roman"/>
              </a:rPr>
              <a:t>FortiGates</a:t>
            </a:r>
            <a:r>
              <a:rPr lang="en-US" sz="1200" dirty="0" smtClean="0">
                <a:solidFill>
                  <a:srgbClr val="404040"/>
                </a:solidFill>
                <a:latin typeface="Helvetica 55 Roman"/>
                <a:cs typeface="Helvetica 55 Roman"/>
              </a:rPr>
              <a:t/>
            </a:r>
            <a:br>
              <a:rPr lang="en-US" sz="1200" dirty="0" smtClean="0">
                <a:solidFill>
                  <a:srgbClr val="404040"/>
                </a:solidFill>
                <a:latin typeface="Helvetica 55 Roman"/>
                <a:cs typeface="Helvetica 55 Roman"/>
              </a:rPr>
            </a:br>
            <a:r>
              <a:rPr lang="en-US" sz="800" dirty="0" smtClean="0">
                <a:solidFill>
                  <a:srgbClr val="404040"/>
                </a:solidFill>
                <a:latin typeface="Helvetica 55 Roman"/>
                <a:cs typeface="Helvetica 55 Roman"/>
              </a:rPr>
              <a:t>(Firewalls)</a:t>
            </a:r>
          </a:p>
        </p:txBody>
      </p:sp>
      <p:sp>
        <p:nvSpPr>
          <p:cNvPr id="17" name="TextBox 16"/>
          <p:cNvSpPr txBox="1"/>
          <p:nvPr/>
        </p:nvSpPr>
        <p:spPr>
          <a:xfrm>
            <a:off x="4069827" y="2931121"/>
            <a:ext cx="965329" cy="276999"/>
          </a:xfrm>
          <a:prstGeom prst="rect">
            <a:avLst/>
          </a:prstGeom>
          <a:noFill/>
        </p:spPr>
        <p:txBody>
          <a:bodyPr wrap="none" rtlCol="0">
            <a:spAutoFit/>
          </a:bodyPr>
          <a:lstStyle/>
          <a:p>
            <a:r>
              <a:rPr lang="en-US" sz="1200" b="1" dirty="0" smtClean="0">
                <a:solidFill>
                  <a:srgbClr val="404040"/>
                </a:solidFill>
                <a:latin typeface="Helvetica 55 Roman"/>
                <a:cs typeface="Helvetica 55 Roman"/>
              </a:rPr>
              <a:t>FortiCloud</a:t>
            </a:r>
          </a:p>
        </p:txBody>
      </p:sp>
      <p:sp>
        <p:nvSpPr>
          <p:cNvPr id="13" name="TextBox 12"/>
          <p:cNvSpPr txBox="1"/>
          <p:nvPr/>
        </p:nvSpPr>
        <p:spPr>
          <a:xfrm>
            <a:off x="6924102" y="5740834"/>
            <a:ext cx="899605" cy="400110"/>
          </a:xfrm>
          <a:prstGeom prst="rect">
            <a:avLst/>
          </a:prstGeom>
          <a:noFill/>
        </p:spPr>
        <p:txBody>
          <a:bodyPr wrap="none" rtlCol="0">
            <a:spAutoFit/>
          </a:bodyPr>
          <a:lstStyle/>
          <a:p>
            <a:r>
              <a:rPr lang="en-US" sz="1200" b="1" dirty="0" err="1" smtClean="0">
                <a:solidFill>
                  <a:srgbClr val="404040"/>
                </a:solidFill>
                <a:latin typeface="Helvetica 55 Roman"/>
                <a:cs typeface="Helvetica 55 Roman"/>
              </a:rPr>
              <a:t>FortiAPs</a:t>
            </a:r>
            <a:endParaRPr lang="en-US" sz="1200" b="1" dirty="0" smtClean="0">
              <a:solidFill>
                <a:srgbClr val="404040"/>
              </a:solidFill>
              <a:latin typeface="Helvetica 55 Roman"/>
              <a:cs typeface="Helvetica 55 Roman"/>
            </a:endParaRPr>
          </a:p>
          <a:p>
            <a:r>
              <a:rPr lang="en-US" sz="800" dirty="0" smtClean="0">
                <a:solidFill>
                  <a:srgbClr val="404040"/>
                </a:solidFill>
                <a:latin typeface="Helvetica 55 Roman"/>
                <a:cs typeface="Helvetica 55 Roman"/>
              </a:rPr>
              <a:t>(Access Points)</a:t>
            </a:r>
          </a:p>
        </p:txBody>
      </p:sp>
      <p:pic>
        <p:nvPicPr>
          <p:cNvPr id="45" name="Picture 44" descr="Branch_Offic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7261" y="4783817"/>
            <a:ext cx="416760" cy="954130"/>
          </a:xfrm>
          <a:prstGeom prst="rect">
            <a:avLst/>
          </a:prstGeom>
        </p:spPr>
      </p:pic>
      <p:pic>
        <p:nvPicPr>
          <p:cNvPr id="46" name="Picture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805269" y="5409706"/>
            <a:ext cx="363046" cy="372067"/>
          </a:xfrm>
          <a:prstGeom prst="rect">
            <a:avLst/>
          </a:prstGeom>
        </p:spPr>
      </p:pic>
      <p:sp>
        <p:nvSpPr>
          <p:cNvPr id="71" name="Rounded Rectangle 70"/>
          <p:cNvSpPr/>
          <p:nvPr/>
        </p:nvSpPr>
        <p:spPr bwMode="invGray">
          <a:xfrm rot="19801902">
            <a:off x="4360340" y="3507996"/>
            <a:ext cx="440206" cy="192436"/>
          </a:xfrm>
          <a:prstGeom prst="roundRect">
            <a:avLst/>
          </a:prstGeom>
          <a:solidFill>
            <a:schemeClr val="accent6">
              <a:lumMod val="20000"/>
              <a:lumOff val="80000"/>
            </a:schemeClr>
          </a:solidFill>
          <a:ln w="31750">
            <a:solidFill>
              <a:schemeClr val="accent6">
                <a:lumMod val="75000"/>
              </a:schemeClr>
            </a:solidFill>
            <a:round/>
            <a:headEnd/>
            <a:tailEnd/>
          </a:ln>
          <a:extLst/>
        </p:spPr>
        <p:txBody>
          <a:bodyPr wrap="square" lIns="0" tIns="0" rIns="0" bIns="0" rtlCol="0" anchor="ctr"/>
          <a:lstStyle/>
          <a:p>
            <a:pPr algn="ctr" defTabSz="342879"/>
            <a:r>
              <a:rPr lang="en-US" sz="800" b="1" dirty="0" smtClean="0"/>
              <a:t>CONFIG</a:t>
            </a:r>
          </a:p>
        </p:txBody>
      </p:sp>
      <p:sp>
        <p:nvSpPr>
          <p:cNvPr id="72" name="Rounded Rectangle 71"/>
          <p:cNvSpPr/>
          <p:nvPr/>
        </p:nvSpPr>
        <p:spPr bwMode="invGray">
          <a:xfrm rot="16368854">
            <a:off x="4352484" y="3424726"/>
            <a:ext cx="440206" cy="192436"/>
          </a:xfrm>
          <a:prstGeom prst="roundRect">
            <a:avLst/>
          </a:prstGeom>
          <a:solidFill>
            <a:schemeClr val="accent6">
              <a:lumMod val="20000"/>
              <a:lumOff val="80000"/>
            </a:schemeClr>
          </a:solidFill>
          <a:ln w="31750">
            <a:solidFill>
              <a:schemeClr val="accent6">
                <a:lumMod val="75000"/>
              </a:schemeClr>
            </a:solidFill>
            <a:round/>
            <a:headEnd/>
            <a:tailEnd/>
          </a:ln>
          <a:extLst/>
        </p:spPr>
        <p:txBody>
          <a:bodyPr wrap="square" lIns="0" tIns="0" rIns="0" bIns="0" rtlCol="0" anchor="ctr"/>
          <a:lstStyle/>
          <a:p>
            <a:pPr algn="ctr" defTabSz="342879"/>
            <a:r>
              <a:rPr lang="en-US" sz="800" b="1" dirty="0" smtClean="0"/>
              <a:t>CONFIG</a:t>
            </a:r>
          </a:p>
        </p:txBody>
      </p:sp>
      <p:sp>
        <p:nvSpPr>
          <p:cNvPr id="73" name="Rounded Rectangle 72"/>
          <p:cNvSpPr/>
          <p:nvPr/>
        </p:nvSpPr>
        <p:spPr bwMode="invGray">
          <a:xfrm rot="2063116">
            <a:off x="4305350" y="3500140"/>
            <a:ext cx="440206" cy="192436"/>
          </a:xfrm>
          <a:prstGeom prst="roundRect">
            <a:avLst/>
          </a:prstGeom>
          <a:solidFill>
            <a:schemeClr val="accent6">
              <a:lumMod val="20000"/>
              <a:lumOff val="80000"/>
            </a:schemeClr>
          </a:solidFill>
          <a:ln w="31750">
            <a:solidFill>
              <a:schemeClr val="accent6">
                <a:lumMod val="75000"/>
              </a:schemeClr>
            </a:solidFill>
            <a:round/>
            <a:headEnd/>
            <a:tailEnd/>
          </a:ln>
          <a:extLst/>
        </p:spPr>
        <p:txBody>
          <a:bodyPr wrap="square" lIns="0" tIns="0" rIns="0" bIns="0" rtlCol="0" anchor="ctr"/>
          <a:lstStyle/>
          <a:p>
            <a:pPr algn="ctr" defTabSz="342879"/>
            <a:r>
              <a:rPr lang="en-US" sz="800" b="1" dirty="0" smtClean="0"/>
              <a:t>CONFIG</a:t>
            </a:r>
          </a:p>
        </p:txBody>
      </p:sp>
      <p:sp>
        <p:nvSpPr>
          <p:cNvPr id="68" name="Rounded Rectangle 67"/>
          <p:cNvSpPr/>
          <p:nvPr/>
        </p:nvSpPr>
        <p:spPr bwMode="invGray">
          <a:xfrm rot="16200000">
            <a:off x="4340828" y="5177350"/>
            <a:ext cx="382362" cy="182661"/>
          </a:xfrm>
          <a:prstGeom prst="roundRect">
            <a:avLst/>
          </a:prstGeom>
          <a:solidFill>
            <a:schemeClr val="accent6">
              <a:lumMod val="20000"/>
              <a:lumOff val="80000"/>
            </a:schemeClr>
          </a:solidFill>
          <a:ln w="31750">
            <a:solidFill>
              <a:schemeClr val="accent6">
                <a:lumMod val="75000"/>
              </a:schemeClr>
            </a:solidFill>
            <a:round/>
            <a:headEnd/>
            <a:tailEnd/>
          </a:ln>
          <a:extLst/>
        </p:spPr>
        <p:txBody>
          <a:bodyPr wrap="square" lIns="0" tIns="0" rIns="0" bIns="0" rtlCol="0" anchor="ctr"/>
          <a:lstStyle/>
          <a:p>
            <a:pPr algn="ctr" defTabSz="342879"/>
            <a:r>
              <a:rPr lang="en-US" sz="800" b="1" dirty="0" smtClean="0"/>
              <a:t>LOGS</a:t>
            </a:r>
          </a:p>
        </p:txBody>
      </p:sp>
      <p:pic>
        <p:nvPicPr>
          <p:cNvPr id="41" name="Picture 40" descr="Mid-Enterprise.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03215" y="4772818"/>
            <a:ext cx="1419654" cy="917033"/>
          </a:xfrm>
          <a:prstGeom prst="rect">
            <a:avLst/>
          </a:prstGeom>
        </p:spPr>
      </p:pic>
      <p:pic>
        <p:nvPicPr>
          <p:cNvPr id="32" name="Picture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72332" y="5163038"/>
            <a:ext cx="622925" cy="638403"/>
          </a:xfrm>
          <a:prstGeom prst="rect">
            <a:avLst/>
          </a:prstGeom>
        </p:spPr>
      </p:pic>
      <p:sp>
        <p:nvSpPr>
          <p:cNvPr id="69" name="Rounded Rectangle 68"/>
          <p:cNvSpPr/>
          <p:nvPr/>
        </p:nvSpPr>
        <p:spPr bwMode="invGray">
          <a:xfrm rot="1786727">
            <a:off x="6546698" y="4998242"/>
            <a:ext cx="382362" cy="182661"/>
          </a:xfrm>
          <a:prstGeom prst="roundRect">
            <a:avLst/>
          </a:prstGeom>
          <a:solidFill>
            <a:schemeClr val="accent6">
              <a:lumMod val="20000"/>
              <a:lumOff val="80000"/>
            </a:schemeClr>
          </a:solidFill>
          <a:ln w="31750">
            <a:solidFill>
              <a:schemeClr val="accent6">
                <a:lumMod val="75000"/>
              </a:schemeClr>
            </a:solidFill>
            <a:round/>
            <a:headEnd/>
            <a:tailEnd/>
          </a:ln>
          <a:extLst/>
        </p:spPr>
        <p:txBody>
          <a:bodyPr wrap="square" lIns="0" tIns="0" rIns="0" bIns="0" rtlCol="0" anchor="ctr"/>
          <a:lstStyle/>
          <a:p>
            <a:pPr algn="ctr" defTabSz="342879"/>
            <a:r>
              <a:rPr lang="en-US" sz="800" b="1" dirty="0" smtClean="0"/>
              <a:t>LOGS</a:t>
            </a:r>
          </a:p>
        </p:txBody>
      </p:sp>
      <p:sp>
        <p:nvSpPr>
          <p:cNvPr id="70" name="Rectangle 69"/>
          <p:cNvSpPr/>
          <p:nvPr/>
        </p:nvSpPr>
        <p:spPr bwMode="invGray">
          <a:xfrm>
            <a:off x="6513922" y="4939645"/>
            <a:ext cx="678730" cy="499621"/>
          </a:xfrm>
          <a:prstGeom prst="rect">
            <a:avLst/>
          </a:prstGeom>
          <a:solidFill>
            <a:schemeClr val="bg1"/>
          </a:solidFill>
          <a:ln w="9525">
            <a:noFill/>
            <a:round/>
            <a:headEnd/>
            <a:tailEnd/>
          </a:ln>
          <a:extLst/>
        </p:spPr>
        <p:txBody>
          <a:bodyPr wrap="square" rtlCol="0" anchor="ctr"/>
          <a:lstStyle/>
          <a:p>
            <a:pPr algn="ctr" defTabSz="342879"/>
            <a:endParaRPr lang="en-US" sz="2000" dirty="0" smtClean="0"/>
          </a:p>
        </p:txBody>
      </p:sp>
      <p:pic>
        <p:nvPicPr>
          <p:cNvPr id="40" name="Picture 39" descr="Branch_Offic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3569" y="4772819"/>
            <a:ext cx="416760" cy="954130"/>
          </a:xfrm>
          <a:prstGeom prst="rect">
            <a:avLst/>
          </a:prstGeom>
        </p:spPr>
      </p:pic>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851577" y="5398708"/>
            <a:ext cx="363046" cy="372067"/>
          </a:xfrm>
          <a:prstGeom prst="rect">
            <a:avLst/>
          </a:prstGeom>
        </p:spPr>
      </p:pic>
      <p:sp>
        <p:nvSpPr>
          <p:cNvPr id="67" name="Rounded Rectangle 66"/>
          <p:cNvSpPr/>
          <p:nvPr/>
        </p:nvSpPr>
        <p:spPr bwMode="invGray">
          <a:xfrm rot="19801902">
            <a:off x="1605483" y="5251194"/>
            <a:ext cx="382362" cy="182661"/>
          </a:xfrm>
          <a:prstGeom prst="roundRect">
            <a:avLst/>
          </a:prstGeom>
          <a:solidFill>
            <a:schemeClr val="accent6">
              <a:lumMod val="20000"/>
              <a:lumOff val="80000"/>
            </a:schemeClr>
          </a:solidFill>
          <a:ln w="31750">
            <a:solidFill>
              <a:schemeClr val="accent6">
                <a:lumMod val="75000"/>
              </a:schemeClr>
            </a:solidFill>
            <a:round/>
            <a:headEnd/>
            <a:tailEnd/>
          </a:ln>
          <a:extLst/>
        </p:spPr>
        <p:txBody>
          <a:bodyPr wrap="square" lIns="0" tIns="0" rIns="0" bIns="0" rtlCol="0" anchor="ctr"/>
          <a:lstStyle/>
          <a:p>
            <a:pPr algn="ctr" defTabSz="342879"/>
            <a:r>
              <a:rPr lang="en-US" sz="800" b="1" dirty="0" smtClean="0"/>
              <a:t>LOGS</a:t>
            </a:r>
          </a:p>
        </p:txBody>
      </p:sp>
      <p:pic>
        <p:nvPicPr>
          <p:cNvPr id="39" name="Picture 38" descr="Enterprise.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07179" y="4564647"/>
            <a:ext cx="807341" cy="1136370"/>
          </a:xfrm>
          <a:prstGeom prst="rect">
            <a:avLst/>
          </a:prstGeom>
        </p:spPr>
      </p:pic>
      <p:pic>
        <p:nvPicPr>
          <p:cNvPr id="11" name="Picture 10" descr="fgt_iso.png"/>
          <p:cNvPicPr>
            <a:picLocks noChangeAspect="1"/>
          </p:cNvPicPr>
          <p:nvPr/>
        </p:nvPicPr>
        <p:blipFill>
          <a:blip r:embed="rId7" cstate="print"/>
          <a:stretch>
            <a:fillRect/>
          </a:stretch>
        </p:blipFill>
        <p:spPr>
          <a:xfrm>
            <a:off x="1869550" y="5322439"/>
            <a:ext cx="705188" cy="488781"/>
          </a:xfrm>
          <a:prstGeom prst="rect">
            <a:avLst/>
          </a:prstGeom>
        </p:spPr>
      </p:pic>
      <p:grpSp>
        <p:nvGrpSpPr>
          <p:cNvPr id="58" name="Group 81"/>
          <p:cNvGrpSpPr/>
          <p:nvPr/>
        </p:nvGrpSpPr>
        <p:grpSpPr>
          <a:xfrm>
            <a:off x="412854" y="3627398"/>
            <a:ext cx="1946796" cy="1427579"/>
            <a:chOff x="4562161" y="1406019"/>
            <a:chExt cx="1946796" cy="1427579"/>
          </a:xfrm>
        </p:grpSpPr>
        <p:sp>
          <p:nvSpPr>
            <p:cNvPr id="59" name="Rounded Rectangle 58"/>
            <p:cNvSpPr/>
            <p:nvPr/>
          </p:nvSpPr>
          <p:spPr bwMode="auto">
            <a:xfrm>
              <a:off x="4562161" y="1406019"/>
              <a:ext cx="1946796" cy="1002884"/>
            </a:xfrm>
            <a:prstGeom prst="roundRect">
              <a:avLst/>
            </a:prstGeom>
            <a:solidFill>
              <a:schemeClr val="accent3">
                <a:lumMod val="20000"/>
                <a:lumOff val="80000"/>
              </a:schemeClr>
            </a:solidFill>
            <a:ln w="31750" cap="flat" cmpd="sng" algn="ctr">
              <a:solidFill>
                <a:schemeClr val="bg2">
                  <a:lumMod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rgbClr val="000000"/>
                  </a:solidFill>
                  <a:latin typeface="Arial" charset="0"/>
                </a:rPr>
                <a:t>Application and security logs </a:t>
              </a:r>
              <a:br>
                <a:rPr lang="en-US" sz="1000" dirty="0" smtClean="0">
                  <a:solidFill>
                    <a:srgbClr val="000000"/>
                  </a:solidFill>
                  <a:latin typeface="Arial" charset="0"/>
                </a:rPr>
              </a:br>
              <a:r>
                <a:rPr lang="en-US" sz="1000" dirty="0" smtClean="0">
                  <a:solidFill>
                    <a:srgbClr val="000000"/>
                  </a:solidFill>
                  <a:latin typeface="Arial" charset="0"/>
                </a:rPr>
                <a:t>are sent to FortiCloud</a:t>
              </a:r>
              <a:endParaRPr kumimoji="0" lang="en-US" sz="1000" b="0" i="0" u="none" strike="noStrike" cap="none" normalizeH="0" baseline="0" dirty="0">
                <a:ln>
                  <a:noFill/>
                </a:ln>
                <a:solidFill>
                  <a:srgbClr val="000000"/>
                </a:solidFill>
                <a:effectLst/>
                <a:latin typeface="Arial" charset="0"/>
              </a:endParaRPr>
            </a:p>
          </p:txBody>
        </p:sp>
        <p:sp>
          <p:nvSpPr>
            <p:cNvPr id="60" name="Right Triangle 59"/>
            <p:cNvSpPr/>
            <p:nvPr/>
          </p:nvSpPr>
          <p:spPr bwMode="auto">
            <a:xfrm flipH="1" flipV="1">
              <a:off x="6184491" y="2410811"/>
              <a:ext cx="206478" cy="422787"/>
            </a:xfrm>
            <a:prstGeom prst="rtTriangle">
              <a:avLst/>
            </a:prstGeom>
            <a:solidFill>
              <a:schemeClr val="bg2">
                <a:lumMod val="2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31536" y="3236248"/>
            <a:ext cx="617552" cy="617552"/>
          </a:xfrm>
          <a:prstGeom prst="rect">
            <a:avLst/>
          </a:prstGeom>
        </p:spPr>
      </p:pic>
    </p:spTree>
    <p:extLst>
      <p:ext uri="{BB962C8B-B14F-4D97-AF65-F5344CB8AC3E}">
        <p14:creationId xmlns:p14="http://schemas.microsoft.com/office/powerpoint/2010/main" val="35981763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childTnLst>
                                </p:cTn>
                              </p:par>
                            </p:childTnLst>
                          </p:cTn>
                        </p:par>
                        <p:par>
                          <p:cTn id="8" fill="hold">
                            <p:stCondLst>
                              <p:cond delay="1000"/>
                            </p:stCondLst>
                            <p:childTnLst>
                              <p:par>
                                <p:cTn id="9" presetID="56" presetClass="path" presetSubtype="0" repeatCount="indefinite" accel="50000" decel="50000" fill="hold" grpId="0" nodeType="afterEffect">
                                  <p:stCondLst>
                                    <p:cond delay="0"/>
                                  </p:stCondLst>
                                  <p:endCondLst>
                                    <p:cond evt="onNext" delay="0">
                                      <p:tgtEl>
                                        <p:sldTgt/>
                                      </p:tgtEl>
                                    </p:cond>
                                  </p:endCondLst>
                                  <p:childTnLst>
                                    <p:animMotion origin="layout" path="M -0.00608 0.00277 L 0.30573 -0.24914 " pathEditMode="relative" rAng="0" ptsTypes="AA">
                                      <p:cBhvr>
                                        <p:cTn id="10" dur="3000" fill="hold"/>
                                        <p:tgtEl>
                                          <p:spTgt spid="67"/>
                                        </p:tgtEl>
                                        <p:attrNameLst>
                                          <p:attrName>ppt_x</p:attrName>
                                          <p:attrName>ppt_y</p:attrName>
                                        </p:attrNameLst>
                                      </p:cBhvr>
                                      <p:rCtr x="15600" y="-12600"/>
                                    </p:animMotion>
                                  </p:childTnLst>
                                </p:cTn>
                              </p:par>
                              <p:par>
                                <p:cTn id="11" presetID="56" presetClass="path" presetSubtype="0" repeatCount="indefinite" accel="50000" decel="50000" fill="hold" grpId="0" nodeType="withEffect">
                                  <p:stCondLst>
                                    <p:cond delay="900"/>
                                  </p:stCondLst>
                                  <p:endCondLst>
                                    <p:cond evt="onNext" delay="0">
                                      <p:tgtEl>
                                        <p:sldTgt/>
                                      </p:tgtEl>
                                    </p:cond>
                                  </p:endCondLst>
                                  <p:childTnLst>
                                    <p:animMotion origin="layout" path="M 3.88889E-6 -2.55378E-6 L 0.00156 -0.25329 " pathEditMode="relative" rAng="0" ptsTypes="AA">
                                      <p:cBhvr>
                                        <p:cTn id="12" dur="3000" fill="hold"/>
                                        <p:tgtEl>
                                          <p:spTgt spid="68"/>
                                        </p:tgtEl>
                                        <p:attrNameLst>
                                          <p:attrName>ppt_x</p:attrName>
                                          <p:attrName>ppt_y</p:attrName>
                                        </p:attrNameLst>
                                      </p:cBhvr>
                                      <p:rCtr x="100" y="-12700"/>
                                    </p:animMotion>
                                  </p:childTnLst>
                                </p:cTn>
                              </p:par>
                              <p:par>
                                <p:cTn id="13" presetID="56" presetClass="path" presetSubtype="0" repeatCount="indefinite" accel="50000" decel="50000" fill="hold" grpId="0" nodeType="withEffect">
                                  <p:stCondLst>
                                    <p:cond delay="1600"/>
                                  </p:stCondLst>
                                  <p:endCondLst>
                                    <p:cond evt="onNext" delay="0">
                                      <p:tgtEl>
                                        <p:sldTgt/>
                                      </p:tgtEl>
                                    </p:cond>
                                  </p:endCondLst>
                                  <p:childTnLst>
                                    <p:animMotion origin="layout" path="M 4.44444E-6 -4.61948E-6 L -0.24879 -0.21258 " pathEditMode="relative" rAng="0" ptsTypes="AA">
                                      <p:cBhvr>
                                        <p:cTn id="14" dur="3000" fill="hold"/>
                                        <p:tgtEl>
                                          <p:spTgt spid="69"/>
                                        </p:tgtEl>
                                        <p:attrNameLst>
                                          <p:attrName>ppt_x</p:attrName>
                                          <p:attrName>ppt_y</p:attrName>
                                        </p:attrNameLst>
                                      </p:cBhvr>
                                      <p:rCtr x="-12400" y="-10600"/>
                                    </p:animMotion>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500"/>
                                        <p:tgtEl>
                                          <p:spTgt spid="67"/>
                                        </p:tgtEl>
                                      </p:cBhvr>
                                    </p:animEffect>
                                    <p:set>
                                      <p:cBhvr>
                                        <p:cTn id="19" dur="1" fill="hold">
                                          <p:stCondLst>
                                            <p:cond delay="499"/>
                                          </p:stCondLst>
                                        </p:cTn>
                                        <p:tgtEl>
                                          <p:spTgt spid="67"/>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500"/>
                                        <p:tgtEl>
                                          <p:spTgt spid="68"/>
                                        </p:tgtEl>
                                      </p:cBhvr>
                                    </p:animEffect>
                                    <p:set>
                                      <p:cBhvr>
                                        <p:cTn id="22" dur="1" fill="hold">
                                          <p:stCondLst>
                                            <p:cond delay="499"/>
                                          </p:stCondLst>
                                        </p:cTn>
                                        <p:tgtEl>
                                          <p:spTgt spid="68"/>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69"/>
                                        </p:tgtEl>
                                      </p:cBhvr>
                                    </p:animEffect>
                                    <p:set>
                                      <p:cBhvr>
                                        <p:cTn id="25" dur="1" fill="hold">
                                          <p:stCondLst>
                                            <p:cond delay="499"/>
                                          </p:stCondLst>
                                        </p:cTn>
                                        <p:tgtEl>
                                          <p:spTgt spid="69"/>
                                        </p:tgtEl>
                                        <p:attrNameLst>
                                          <p:attrName>style.visibility</p:attrName>
                                        </p:attrNameLst>
                                      </p:cBhvr>
                                      <p:to>
                                        <p:strVal val="hidden"/>
                                      </p:to>
                                    </p:se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1000"/>
                                        <p:tgtEl>
                                          <p:spTgt spid="64"/>
                                        </p:tgtEl>
                                      </p:cBhvr>
                                    </p:animEffect>
                                  </p:childTnLst>
                                </p:cTn>
                              </p:par>
                            </p:childTnLst>
                          </p:cTn>
                        </p:par>
                        <p:par>
                          <p:cTn id="30" fill="hold">
                            <p:stCondLst>
                              <p:cond delay="1500"/>
                            </p:stCondLst>
                            <p:childTnLst>
                              <p:par>
                                <p:cTn id="31" presetID="56" presetClass="path" presetSubtype="0" repeatCount="indefinite" accel="50000" decel="50000" fill="hold" grpId="0" nodeType="afterEffect">
                                  <p:stCondLst>
                                    <p:cond delay="0"/>
                                  </p:stCondLst>
                                  <p:endCondLst>
                                    <p:cond evt="onNext" delay="0">
                                      <p:tgtEl>
                                        <p:sldTgt/>
                                      </p:tgtEl>
                                    </p:cond>
                                  </p:endCondLst>
                                  <p:childTnLst>
                                    <p:animMotion origin="layout" path="M 0 3.76822E-6 L -0.31406 0.24959 " pathEditMode="relative" rAng="0" ptsTypes="AA">
                                      <p:cBhvr>
                                        <p:cTn id="32" dur="3000" fill="hold"/>
                                        <p:tgtEl>
                                          <p:spTgt spid="71"/>
                                        </p:tgtEl>
                                        <p:attrNameLst>
                                          <p:attrName>ppt_x</p:attrName>
                                          <p:attrName>ppt_y</p:attrName>
                                        </p:attrNameLst>
                                      </p:cBhvr>
                                      <p:rCtr x="-15700" y="12500"/>
                                    </p:animMotion>
                                  </p:childTnLst>
                                </p:cTn>
                              </p:par>
                              <p:par>
                                <p:cTn id="33" presetID="56" presetClass="path" presetSubtype="0" repeatCount="indefinite" accel="50000" decel="50000" fill="hold" grpId="0" nodeType="withEffect">
                                  <p:stCondLst>
                                    <p:cond delay="0"/>
                                  </p:stCondLst>
                                  <p:endCondLst>
                                    <p:cond evt="onNext" delay="0">
                                      <p:tgtEl>
                                        <p:sldTgt/>
                                      </p:tgtEl>
                                    </p:cond>
                                  </p:endCondLst>
                                  <p:childTnLst>
                                    <p:animMotion origin="layout" path="M 0 0.01619 L -0.00174 0.2725 " pathEditMode="relative" rAng="0" ptsTypes="AA">
                                      <p:cBhvr>
                                        <p:cTn id="34" dur="3000" fill="hold"/>
                                        <p:tgtEl>
                                          <p:spTgt spid="72"/>
                                        </p:tgtEl>
                                        <p:attrNameLst>
                                          <p:attrName>ppt_x</p:attrName>
                                          <p:attrName>ppt_y</p:attrName>
                                        </p:attrNameLst>
                                      </p:cBhvr>
                                      <p:rCtr x="-100" y="12800"/>
                                    </p:animMotion>
                                  </p:childTnLst>
                                </p:cTn>
                              </p:par>
                              <p:par>
                                <p:cTn id="35" presetID="56" presetClass="path" presetSubtype="0" repeatCount="indefinite" accel="50000" decel="50000" fill="hold" grpId="0" nodeType="withEffect">
                                  <p:stCondLst>
                                    <p:cond delay="0"/>
                                  </p:stCondLst>
                                  <p:endCondLst>
                                    <p:cond evt="onNext" delay="0">
                                      <p:tgtEl>
                                        <p:sldTgt/>
                                      </p:tgtEl>
                                    </p:cond>
                                  </p:endCondLst>
                                  <p:childTnLst>
                                    <p:animMotion origin="layout" path="M -3.33333E-6 -2.08651E-6 L 0.25625 0.22461 " pathEditMode="relative" rAng="0" ptsTypes="AA">
                                      <p:cBhvr>
                                        <p:cTn id="36" dur="3000" fill="hold"/>
                                        <p:tgtEl>
                                          <p:spTgt spid="73"/>
                                        </p:tgtEl>
                                        <p:attrNameLst>
                                          <p:attrName>ppt_x</p:attrName>
                                          <p:attrName>ppt_y</p:attrName>
                                        </p:attrNameLst>
                                      </p:cBhvr>
                                      <p:rCtr x="12800" y="11200"/>
                                    </p:animMotion>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71"/>
                                        </p:tgtEl>
                                      </p:cBhvr>
                                    </p:animEffect>
                                    <p:set>
                                      <p:cBhvr>
                                        <p:cTn id="41" dur="1" fill="hold">
                                          <p:stCondLst>
                                            <p:cond delay="499"/>
                                          </p:stCondLst>
                                        </p:cTn>
                                        <p:tgtEl>
                                          <p:spTgt spid="7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2"/>
                                        </p:tgtEl>
                                      </p:cBhvr>
                                    </p:animEffect>
                                    <p:set>
                                      <p:cBhvr>
                                        <p:cTn id="44" dur="1" fill="hold">
                                          <p:stCondLst>
                                            <p:cond delay="499"/>
                                          </p:stCondLst>
                                        </p:cTn>
                                        <p:tgtEl>
                                          <p:spTgt spid="72"/>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73"/>
                                        </p:tgtEl>
                                      </p:cBhvr>
                                    </p:animEffect>
                                    <p:set>
                                      <p:cBhvr>
                                        <p:cTn id="47" dur="1" fill="hold">
                                          <p:stCondLst>
                                            <p:cond delay="499"/>
                                          </p:stCondLst>
                                        </p:cTn>
                                        <p:tgtEl>
                                          <p:spTgt spid="73"/>
                                        </p:tgtEl>
                                        <p:attrNameLst>
                                          <p:attrName>style.visibility</p:attrName>
                                        </p:attrNameLst>
                                      </p:cBhvr>
                                      <p:to>
                                        <p:strVal val="hidden"/>
                                      </p:to>
                                    </p:se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1000"/>
                                        <p:tgtEl>
                                          <p:spTgt spid="61"/>
                                        </p:tgtEl>
                                      </p:cBhvr>
                                    </p:animEffect>
                                  </p:childTnLst>
                                </p:cTn>
                              </p:par>
                            </p:childTnLst>
                          </p:cTn>
                        </p:par>
                        <p:par>
                          <p:cTn id="52" fill="hold">
                            <p:stCondLst>
                              <p:cond delay="1500"/>
                            </p:stCondLst>
                            <p:childTnLst>
                              <p:par>
                                <p:cTn id="53" presetID="10"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childTnLst>
                                </p:cTn>
                              </p:par>
                              <p:par>
                                <p:cTn id="56" presetID="10" presetClass="entr" presetSubtype="0" fill="hold"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1000"/>
                                        <p:tgtEl>
                                          <p:spTgt spid="45"/>
                                        </p:tgtEl>
                                      </p:cBhvr>
                                    </p:animEffect>
                                  </p:childTnLst>
                                </p:cTn>
                              </p:par>
                              <p:par>
                                <p:cTn id="59" presetID="10" presetClass="entr" presetSubtype="0" fill="hold"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71" grpId="0" animBg="1"/>
      <p:bldP spid="71" grpId="1" animBg="1"/>
      <p:bldP spid="72" grpId="0" animBg="1"/>
      <p:bldP spid="72" grpId="1" animBg="1"/>
      <p:bldP spid="73" grpId="0" animBg="1"/>
      <p:bldP spid="73" grpId="1" animBg="1"/>
      <p:bldP spid="68" grpId="0" animBg="1"/>
      <p:bldP spid="68" grpId="1" animBg="1"/>
      <p:bldP spid="69" grpId="0" animBg="1"/>
      <p:bldP spid="69" grpId="1" animBg="1"/>
      <p:bldP spid="67" grpId="0" animBg="1"/>
      <p:bldP spid="67" grpId="1"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Hosted Management with FortiCloud</a:t>
            </a:r>
            <a:endParaRPr lang="en-US" dirty="0"/>
          </a:p>
        </p:txBody>
      </p:sp>
      <p:pic>
        <p:nvPicPr>
          <p:cNvPr id="4" name="Picture 3" descr="FortiCloud_Screen2.png"/>
          <p:cNvPicPr>
            <a:picLocks noChangeAspect="1"/>
          </p:cNvPicPr>
          <p:nvPr/>
        </p:nvPicPr>
        <p:blipFill>
          <a:blip r:embed="rId3" cstate="print"/>
          <a:stretch>
            <a:fillRect/>
          </a:stretch>
        </p:blipFill>
        <p:spPr>
          <a:xfrm>
            <a:off x="438149" y="2638425"/>
            <a:ext cx="4191267" cy="3404459"/>
          </a:xfrm>
          <a:prstGeom prst="rect">
            <a:avLst/>
          </a:prstGeom>
          <a:ln>
            <a:solidFill>
              <a:srgbClr val="000000"/>
            </a:solidFill>
          </a:ln>
          <a:effectLst>
            <a:outerShdw blurRad="50800" dist="38100" dir="2700000" algn="tl" rotWithShape="0">
              <a:prstClr val="black">
                <a:alpha val="40000"/>
              </a:prstClr>
            </a:outerShdw>
          </a:effectLst>
        </p:spPr>
      </p:pic>
      <p:pic>
        <p:nvPicPr>
          <p:cNvPr id="9" name="Picture 8" descr="FortiCloud_Login.png"/>
          <p:cNvPicPr>
            <a:picLocks noChangeAspect="1"/>
          </p:cNvPicPr>
          <p:nvPr/>
        </p:nvPicPr>
        <p:blipFill>
          <a:blip r:embed="rId4" cstate="print"/>
          <a:stretch>
            <a:fillRect/>
          </a:stretch>
        </p:blipFill>
        <p:spPr>
          <a:xfrm>
            <a:off x="3713598" y="1390407"/>
            <a:ext cx="5019142" cy="2886318"/>
          </a:xfrm>
          <a:prstGeom prst="rect">
            <a:avLst/>
          </a:prstGeom>
          <a:ln>
            <a:solidFill>
              <a:srgbClr val="000000"/>
            </a:solidFill>
          </a:ln>
          <a:effectLst>
            <a:outerShdw blurRad="50800" dist="38100" dir="2700000" algn="tl" rotWithShape="0">
              <a:prstClr val="black">
                <a:alpha val="40000"/>
              </a:prstClr>
            </a:outerShdw>
          </a:effectLst>
        </p:spPr>
      </p:pic>
      <p:sp>
        <p:nvSpPr>
          <p:cNvPr id="7" name="Rectangle 6"/>
          <p:cNvSpPr/>
          <p:nvPr/>
        </p:nvSpPr>
        <p:spPr bwMode="auto">
          <a:xfrm>
            <a:off x="5127846" y="3391464"/>
            <a:ext cx="3514724" cy="1066801"/>
          </a:xfrm>
          <a:prstGeom prst="rect">
            <a:avLst/>
          </a:prstGeom>
          <a:solidFill>
            <a:schemeClr val="bg2"/>
          </a:solidFill>
          <a:ln w="31750" cap="flat" cmpd="sng" algn="ctr">
            <a:solidFill>
              <a:schemeClr val="bg2">
                <a:lumMod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114300" eaLnBrk="0" fontAlgn="base" hangingPunct="0">
              <a:spcBef>
                <a:spcPct val="20000"/>
              </a:spcBef>
              <a:spcAft>
                <a:spcPct val="0"/>
              </a:spcAft>
              <a:buClr>
                <a:schemeClr val="accent1"/>
              </a:buClr>
              <a:buSzPct val="90000"/>
            </a:pPr>
            <a:r>
              <a:rPr lang="en-US" sz="1200" b="1" dirty="0" smtClean="0">
                <a:solidFill>
                  <a:srgbClr val="000000"/>
                </a:solidFill>
                <a:latin typeface="Arial" charset="0"/>
              </a:rPr>
              <a:t>Minimize your capital investment: </a:t>
            </a:r>
            <a:r>
              <a:rPr lang="en-US" sz="1200" i="1" dirty="0" smtClean="0">
                <a:solidFill>
                  <a:srgbClr val="000000"/>
                </a:solidFill>
                <a:latin typeface="Arial" charset="0"/>
              </a:rPr>
              <a:t>FortiCloud hosted management takes the worry out of deployment, log storage and on-site expertise without compromising security or ease of use</a:t>
            </a:r>
            <a:endParaRPr lang="en-US" sz="1200" b="1" i="1" dirty="0">
              <a:solidFill>
                <a:srgbClr val="000000"/>
              </a:solidFill>
              <a:latin typeface="Arial" charset="0"/>
            </a:endParaRPr>
          </a:p>
        </p:txBody>
      </p:sp>
      <p:sp>
        <p:nvSpPr>
          <p:cNvPr id="8" name="Rectangle 7"/>
          <p:cNvSpPr/>
          <p:nvPr/>
        </p:nvSpPr>
        <p:spPr bwMode="auto">
          <a:xfrm>
            <a:off x="3171164" y="4735432"/>
            <a:ext cx="4295775" cy="1066801"/>
          </a:xfrm>
          <a:prstGeom prst="rect">
            <a:avLst/>
          </a:prstGeom>
          <a:solidFill>
            <a:schemeClr val="bg2"/>
          </a:solidFill>
          <a:ln w="31750" cap="flat" cmpd="sng" algn="ctr">
            <a:solidFill>
              <a:schemeClr val="bg2">
                <a:lumMod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114300" eaLnBrk="0" fontAlgn="base" hangingPunct="0">
              <a:spcBef>
                <a:spcPct val="20000"/>
              </a:spcBef>
              <a:spcAft>
                <a:spcPct val="0"/>
              </a:spcAft>
              <a:buClr>
                <a:schemeClr val="accent1"/>
              </a:buClr>
              <a:buSzPct val="90000"/>
            </a:pPr>
            <a:r>
              <a:rPr lang="en-US" sz="1200" b="1" dirty="0" smtClean="0">
                <a:solidFill>
                  <a:srgbClr val="000000"/>
                </a:solidFill>
                <a:latin typeface="Arial" charset="0"/>
              </a:rPr>
              <a:t>Control your wired OR wireless network simply: </a:t>
            </a:r>
            <a:br>
              <a:rPr lang="en-US" sz="1200" b="1" dirty="0" smtClean="0">
                <a:solidFill>
                  <a:srgbClr val="000000"/>
                </a:solidFill>
                <a:latin typeface="Arial" charset="0"/>
              </a:rPr>
            </a:br>
            <a:r>
              <a:rPr lang="en-US" sz="1200" i="1" dirty="0" smtClean="0">
                <a:solidFill>
                  <a:srgbClr val="000000"/>
                </a:solidFill>
                <a:latin typeface="Arial" charset="0"/>
              </a:rPr>
              <a:t>Single pane of glass management utilizing a </a:t>
            </a:r>
            <a:r>
              <a:rPr lang="en-US" sz="1200" i="1" dirty="0" err="1" smtClean="0">
                <a:solidFill>
                  <a:srgbClr val="000000"/>
                </a:solidFill>
                <a:latin typeface="Arial" charset="0"/>
              </a:rPr>
              <a:t>SaaS</a:t>
            </a:r>
            <a:r>
              <a:rPr lang="en-US" sz="1200" i="1" dirty="0" smtClean="0">
                <a:solidFill>
                  <a:srgbClr val="000000"/>
                </a:solidFill>
                <a:latin typeface="Arial" charset="0"/>
              </a:rPr>
              <a:t> model makes it painless to manage devices of any type whether </a:t>
            </a:r>
            <a:br>
              <a:rPr lang="en-US" sz="1200" i="1" dirty="0" smtClean="0">
                <a:solidFill>
                  <a:srgbClr val="000000"/>
                </a:solidFill>
                <a:latin typeface="Arial" charset="0"/>
              </a:rPr>
            </a:br>
            <a:r>
              <a:rPr lang="en-US" sz="1200" i="1" dirty="0" smtClean="0">
                <a:solidFill>
                  <a:srgbClr val="000000"/>
                </a:solidFill>
                <a:latin typeface="Arial" charset="0"/>
              </a:rPr>
              <a:t>they’re firewalls, access points or somewhere in between</a:t>
            </a:r>
            <a:endParaRPr lang="en-US" sz="1200" b="1" i="1" dirty="0">
              <a:solidFill>
                <a:srgbClr val="000000"/>
              </a:solidFill>
              <a:latin typeface="Arial" charset="0"/>
            </a:endParaRPr>
          </a:p>
        </p:txBody>
      </p:sp>
      <p:sp>
        <p:nvSpPr>
          <p:cNvPr id="10" name="Rectangle 9"/>
          <p:cNvSpPr/>
          <p:nvPr/>
        </p:nvSpPr>
        <p:spPr bwMode="auto">
          <a:xfrm>
            <a:off x="415894" y="1400269"/>
            <a:ext cx="3124012" cy="799724"/>
          </a:xfrm>
          <a:prstGeom prst="rect">
            <a:avLst/>
          </a:prstGeom>
          <a:solidFill>
            <a:srgbClr val="FFE1E1"/>
          </a:solidFill>
          <a:ln w="31750" cap="flat" cmpd="sng" algn="ctr">
            <a:solidFill>
              <a:schemeClr val="accent6">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114300" eaLnBrk="0" fontAlgn="base" hangingPunct="0">
              <a:spcBef>
                <a:spcPct val="20000"/>
              </a:spcBef>
              <a:spcAft>
                <a:spcPct val="0"/>
              </a:spcAft>
              <a:buClr>
                <a:schemeClr val="accent1"/>
              </a:buClr>
              <a:buSzPct val="90000"/>
            </a:pPr>
            <a:r>
              <a:rPr lang="en-US" sz="1200" b="1" dirty="0" smtClean="0">
                <a:solidFill>
                  <a:srgbClr val="000000"/>
                </a:solidFill>
                <a:latin typeface="Arial" charset="0"/>
              </a:rPr>
              <a:t>Challenge: </a:t>
            </a:r>
            <a:r>
              <a:rPr lang="en-US" sz="1200" i="1" dirty="0" smtClean="0">
                <a:solidFill>
                  <a:srgbClr val="000000"/>
                </a:solidFill>
                <a:latin typeface="Arial" charset="0"/>
              </a:rPr>
              <a:t>Upfront investments in management solutions can be costly and may only manage specific devices</a:t>
            </a:r>
            <a:endParaRPr lang="en-US" sz="1200" b="1" i="1" dirty="0">
              <a:solidFill>
                <a:srgbClr val="000000"/>
              </a:solidFill>
              <a:latin typeface="Arial" charset="0"/>
            </a:endParaRPr>
          </a:p>
        </p:txBody>
      </p:sp>
    </p:spTree>
    <p:extLst>
      <p:ext uri="{BB962C8B-B14F-4D97-AF65-F5344CB8AC3E}">
        <p14:creationId xmlns:p14="http://schemas.microsoft.com/office/powerpoint/2010/main" val="2150078144"/>
      </p:ext>
    </p:extLst>
  </p:cSld>
  <p:clrMapOvr>
    <a:masterClrMapping/>
  </p:clrMapOvr>
  <p:transition>
    <p:wipe dir="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b="3039"/>
          <a:stretch>
            <a:fillRect/>
          </a:stretch>
        </p:blipFill>
        <p:spPr bwMode="auto">
          <a:xfrm>
            <a:off x="3962400" y="1143000"/>
            <a:ext cx="5181600" cy="2362200"/>
          </a:xfrm>
          <a:prstGeom prst="rect">
            <a:avLst/>
          </a:prstGeom>
          <a:noFill/>
          <a:ln w="9525">
            <a:noFill/>
            <a:miter lim="800000"/>
            <a:headEnd/>
            <a:tailEnd/>
          </a:ln>
        </p:spPr>
      </p:pic>
      <p:sp>
        <p:nvSpPr>
          <p:cNvPr id="2" name="Title 1"/>
          <p:cNvSpPr>
            <a:spLocks noGrp="1"/>
          </p:cNvSpPr>
          <p:nvPr>
            <p:ph type="title"/>
          </p:nvPr>
        </p:nvSpPr>
        <p:spPr/>
        <p:txBody>
          <a:bodyPr/>
          <a:lstStyle/>
          <a:p>
            <a:r>
              <a:rPr lang="en-US" b="0" i="0" dirty="0" err="1" smtClean="0"/>
              <a:t>FortiCloud</a:t>
            </a:r>
            <a:r>
              <a:rPr lang="en-US" b="0" i="0" dirty="0" smtClean="0"/>
              <a:t> </a:t>
            </a:r>
            <a:r>
              <a:rPr lang="en-US" b="0" i="0" dirty="0" err="1" smtClean="0"/>
              <a:t>vs</a:t>
            </a:r>
            <a:r>
              <a:rPr lang="en-US" b="0" i="0" dirty="0" smtClean="0"/>
              <a:t> </a:t>
            </a:r>
            <a:r>
              <a:rPr lang="en-US" b="0" i="0" dirty="0" err="1" smtClean="0"/>
              <a:t>FortiCloud</a:t>
            </a:r>
            <a:r>
              <a:rPr lang="en-US" b="0" i="0" dirty="0" smtClean="0"/>
              <a:t> AP Network</a:t>
            </a:r>
            <a:endParaRPr lang="en-US" b="0" i="0" dirty="0"/>
          </a:p>
        </p:txBody>
      </p:sp>
      <p:sp>
        <p:nvSpPr>
          <p:cNvPr id="3" name="Content Placeholder 2"/>
          <p:cNvSpPr>
            <a:spLocks noGrp="1"/>
          </p:cNvSpPr>
          <p:nvPr>
            <p:ph sz="half" idx="1"/>
          </p:nvPr>
        </p:nvSpPr>
        <p:spPr>
          <a:xfrm>
            <a:off x="1752600" y="1752600"/>
            <a:ext cx="3733800" cy="1524000"/>
          </a:xfrm>
        </p:spPr>
        <p:txBody>
          <a:bodyPr/>
          <a:lstStyle/>
          <a:p>
            <a:r>
              <a:rPr lang="en-US" sz="1400" dirty="0" smtClean="0"/>
              <a:t>For FGT</a:t>
            </a:r>
          </a:p>
          <a:p>
            <a:r>
              <a:rPr lang="en-US" sz="1400" dirty="0" smtClean="0"/>
              <a:t>Logs and reports</a:t>
            </a:r>
          </a:p>
          <a:p>
            <a:r>
              <a:rPr lang="en-US" sz="1400" dirty="0" smtClean="0"/>
              <a:t>Dashboard</a:t>
            </a:r>
          </a:p>
          <a:p>
            <a:r>
              <a:rPr lang="en-US" sz="1400" dirty="0" smtClean="0"/>
              <a:t>no  FGT configuration</a:t>
            </a:r>
          </a:p>
          <a:p>
            <a:pPr>
              <a:buNone/>
            </a:pPr>
            <a:endParaRPr lang="en-US" sz="1400" dirty="0"/>
          </a:p>
        </p:txBody>
      </p:sp>
      <p:pic>
        <p:nvPicPr>
          <p:cNvPr id="5" name="Picture 3"/>
          <p:cNvPicPr>
            <a:picLocks noChangeAspect="1" noChangeArrowheads="1"/>
          </p:cNvPicPr>
          <p:nvPr/>
        </p:nvPicPr>
        <p:blipFill>
          <a:blip r:embed="rId3" cstate="print"/>
          <a:srcRect l="44068" t="17651" r="31356"/>
          <a:stretch>
            <a:fillRect/>
          </a:stretch>
        </p:blipFill>
        <p:spPr bwMode="auto">
          <a:xfrm>
            <a:off x="76200" y="1447801"/>
            <a:ext cx="1759331" cy="1981200"/>
          </a:xfrm>
          <a:prstGeom prst="rect">
            <a:avLst/>
          </a:prstGeom>
          <a:noFill/>
          <a:ln w="9525">
            <a:noFill/>
            <a:miter lim="800000"/>
            <a:headEnd/>
            <a:tailEnd/>
          </a:ln>
        </p:spPr>
      </p:pic>
      <p:pic>
        <p:nvPicPr>
          <p:cNvPr id="6" name="Picture 3"/>
          <p:cNvPicPr>
            <a:picLocks noChangeAspect="1" noChangeArrowheads="1"/>
          </p:cNvPicPr>
          <p:nvPr/>
        </p:nvPicPr>
        <p:blipFill>
          <a:blip r:embed="rId3" cstate="print"/>
          <a:srcRect l="70339" t="16787" r="5932"/>
          <a:stretch>
            <a:fillRect/>
          </a:stretch>
        </p:blipFill>
        <p:spPr bwMode="auto">
          <a:xfrm>
            <a:off x="76201" y="3842845"/>
            <a:ext cx="1752600" cy="2065564"/>
          </a:xfrm>
          <a:prstGeom prst="rect">
            <a:avLst/>
          </a:prstGeom>
          <a:noFill/>
          <a:ln w="9525">
            <a:noFill/>
            <a:miter lim="800000"/>
            <a:headEnd/>
            <a:tailEnd/>
          </a:ln>
        </p:spPr>
      </p:pic>
      <p:sp>
        <p:nvSpPr>
          <p:cNvPr id="8" name="Content Placeholder 2"/>
          <p:cNvSpPr>
            <a:spLocks noGrp="1"/>
          </p:cNvSpPr>
          <p:nvPr>
            <p:ph sz="half" idx="1"/>
          </p:nvPr>
        </p:nvSpPr>
        <p:spPr>
          <a:xfrm>
            <a:off x="1752600" y="4044696"/>
            <a:ext cx="3733800" cy="1822704"/>
          </a:xfrm>
        </p:spPr>
        <p:txBody>
          <a:bodyPr/>
          <a:lstStyle/>
          <a:p>
            <a:r>
              <a:rPr lang="en-US" sz="1400" dirty="0" smtClean="0"/>
              <a:t>For FAPs without FGT</a:t>
            </a:r>
          </a:p>
          <a:p>
            <a:r>
              <a:rPr lang="en-US" sz="1400" dirty="0" smtClean="0">
                <a:sym typeface="Wingdings" pitchFamily="2" charset="2"/>
              </a:rPr>
              <a:t>FAP Configuration</a:t>
            </a:r>
          </a:p>
          <a:p>
            <a:r>
              <a:rPr lang="en-US" sz="1400" dirty="0" smtClean="0">
                <a:sym typeface="Wingdings" pitchFamily="2" charset="2"/>
              </a:rPr>
              <a:t>Dashboard</a:t>
            </a:r>
          </a:p>
          <a:p>
            <a:r>
              <a:rPr lang="en-US" sz="1400" dirty="0" smtClean="0">
                <a:sym typeface="Wingdings" pitchFamily="2" charset="2"/>
              </a:rPr>
              <a:t>Reports and Logs</a:t>
            </a:r>
          </a:p>
          <a:p>
            <a:r>
              <a:rPr lang="en-US" sz="1400" dirty="0" smtClean="0">
                <a:sym typeface="Wingdings" pitchFamily="2" charset="2"/>
              </a:rPr>
              <a:t>No UTM … yet</a:t>
            </a:r>
            <a:endParaRPr lang="en-US" sz="1400" dirty="0"/>
          </a:p>
        </p:txBody>
      </p:sp>
      <p:pic>
        <p:nvPicPr>
          <p:cNvPr id="7171" name="Picture 3"/>
          <p:cNvPicPr>
            <a:picLocks noChangeAspect="1" noChangeArrowheads="1"/>
          </p:cNvPicPr>
          <p:nvPr/>
        </p:nvPicPr>
        <p:blipFill>
          <a:blip r:embed="rId4" cstate="print"/>
          <a:srcRect b="3125"/>
          <a:stretch>
            <a:fillRect/>
          </a:stretch>
        </p:blipFill>
        <p:spPr bwMode="auto">
          <a:xfrm>
            <a:off x="4038600" y="3810000"/>
            <a:ext cx="4285673" cy="2362200"/>
          </a:xfrm>
          <a:prstGeom prst="rect">
            <a:avLst/>
          </a:prstGeom>
          <a:noFill/>
          <a:ln w="9525">
            <a:noFill/>
            <a:miter lim="800000"/>
            <a:headEnd/>
            <a:tailEnd/>
          </a:ln>
        </p:spPr>
      </p:pic>
      <p:cxnSp>
        <p:nvCxnSpPr>
          <p:cNvPr id="11" name="Straight Connector 10"/>
          <p:cNvCxnSpPr/>
          <p:nvPr/>
        </p:nvCxnSpPr>
        <p:spPr bwMode="auto">
          <a:xfrm>
            <a:off x="2286000" y="3657600"/>
            <a:ext cx="5029200" cy="0"/>
          </a:xfrm>
          <a:prstGeom prst="line">
            <a:avLst/>
          </a:prstGeom>
          <a:ln>
            <a:headEnd type="none" w="med" len="med"/>
            <a:tailEnd type="none" w="med" len="med"/>
          </a:ln>
        </p:spPr>
        <p:style>
          <a:lnRef idx="2">
            <a:schemeClr val="accent5"/>
          </a:lnRef>
          <a:fillRef idx="0">
            <a:schemeClr val="accent5"/>
          </a:fillRef>
          <a:effectRef idx="1">
            <a:schemeClr val="accent5"/>
          </a:effectRef>
          <a:fontRef idx="minor">
            <a:schemeClr val="tx1"/>
          </a:fontRef>
        </p:style>
      </p:cxnSp>
      <p:sp>
        <p:nvSpPr>
          <p:cNvPr id="13" name="Oval 12"/>
          <p:cNvSpPr/>
          <p:nvPr/>
        </p:nvSpPr>
        <p:spPr bwMode="auto">
          <a:xfrm>
            <a:off x="6667500" y="3962400"/>
            <a:ext cx="609600" cy="533400"/>
          </a:xfrm>
          <a:prstGeom prst="ellipse">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Tree>
    <p:extLst>
      <p:ext uri="{BB962C8B-B14F-4D97-AF65-F5344CB8AC3E}">
        <p14:creationId xmlns:p14="http://schemas.microsoft.com/office/powerpoint/2010/main" val="4174298747"/>
      </p:ext>
    </p:extLst>
  </p:cSld>
  <p:clrMapOvr>
    <a:masterClrMapping/>
  </p:clrMapOvr>
  <p:transition spd="slow">
    <p:wip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Managed Wireless with FortiCloud</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571499" y="2610753"/>
            <a:ext cx="6096001" cy="3335479"/>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p:spPr>
      </p:pic>
      <p:pic>
        <p:nvPicPr>
          <p:cNvPr id="4" name="Picture 2"/>
          <p:cNvPicPr>
            <a:picLocks noChangeAspect="1" noChangeArrowheads="1"/>
          </p:cNvPicPr>
          <p:nvPr/>
        </p:nvPicPr>
        <p:blipFill>
          <a:blip r:embed="rId4" cstate="print"/>
          <a:srcRect/>
          <a:stretch>
            <a:fillRect/>
          </a:stretch>
        </p:blipFill>
        <p:spPr bwMode="auto">
          <a:xfrm>
            <a:off x="4576862" y="1403518"/>
            <a:ext cx="3982589" cy="2706012"/>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p:spPr>
      </p:pic>
      <p:sp>
        <p:nvSpPr>
          <p:cNvPr id="5" name="Rectangle 4"/>
          <p:cNvSpPr/>
          <p:nvPr/>
        </p:nvSpPr>
        <p:spPr bwMode="auto">
          <a:xfrm>
            <a:off x="4917163" y="3989466"/>
            <a:ext cx="3810000" cy="1028700"/>
          </a:xfrm>
          <a:prstGeom prst="rect">
            <a:avLst/>
          </a:prstGeom>
          <a:solidFill>
            <a:schemeClr val="bg2"/>
          </a:solidFill>
          <a:ln w="31750" cap="flat" cmpd="sng" algn="ctr">
            <a:solidFill>
              <a:schemeClr val="bg2">
                <a:lumMod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114300" eaLnBrk="0" fontAlgn="base" hangingPunct="0">
              <a:spcBef>
                <a:spcPct val="20000"/>
              </a:spcBef>
              <a:spcAft>
                <a:spcPct val="0"/>
              </a:spcAft>
              <a:buClr>
                <a:schemeClr val="accent1"/>
              </a:buClr>
              <a:buSzPct val="90000"/>
            </a:pPr>
            <a:r>
              <a:rPr lang="en-US" sz="1200" b="1" dirty="0" smtClean="0">
                <a:solidFill>
                  <a:srgbClr val="000000"/>
                </a:solidFill>
                <a:latin typeface="Arial" charset="0"/>
              </a:rPr>
              <a:t>Wireless at your fingertips: </a:t>
            </a:r>
            <a:r>
              <a:rPr lang="en-US" sz="1200" i="1" dirty="0" smtClean="0">
                <a:solidFill>
                  <a:srgbClr val="000000"/>
                </a:solidFill>
                <a:latin typeface="Arial" charset="0"/>
              </a:rPr>
              <a:t>Quickly determine wireless health, discover access point locations and modify AP device settings with a hosted FortiCloud cloud-based interface – all with no additional fees</a:t>
            </a:r>
            <a:endParaRPr lang="en-US" sz="1200" b="1" i="1" dirty="0">
              <a:solidFill>
                <a:srgbClr val="000000"/>
              </a:solidFill>
              <a:latin typeface="Arial" charset="0"/>
            </a:endParaRPr>
          </a:p>
        </p:txBody>
      </p:sp>
      <p:sp>
        <p:nvSpPr>
          <p:cNvPr id="6" name="Rectangle 5"/>
          <p:cNvSpPr/>
          <p:nvPr/>
        </p:nvSpPr>
        <p:spPr bwMode="auto">
          <a:xfrm>
            <a:off x="415894" y="1400269"/>
            <a:ext cx="3124012" cy="799724"/>
          </a:xfrm>
          <a:prstGeom prst="rect">
            <a:avLst/>
          </a:prstGeom>
          <a:solidFill>
            <a:srgbClr val="FFE1E1"/>
          </a:solidFill>
          <a:ln w="31750" cap="flat" cmpd="sng" algn="ctr">
            <a:solidFill>
              <a:schemeClr val="accent6">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114300" eaLnBrk="0" fontAlgn="base" hangingPunct="0">
              <a:spcBef>
                <a:spcPct val="20000"/>
              </a:spcBef>
              <a:spcAft>
                <a:spcPct val="0"/>
              </a:spcAft>
              <a:buClr>
                <a:schemeClr val="accent1"/>
              </a:buClr>
              <a:buSzPct val="90000"/>
            </a:pPr>
            <a:r>
              <a:rPr lang="en-US" sz="1200" b="1" dirty="0" smtClean="0">
                <a:solidFill>
                  <a:srgbClr val="000000"/>
                </a:solidFill>
                <a:latin typeface="Arial" charset="0"/>
              </a:rPr>
              <a:t>Challenge: </a:t>
            </a:r>
            <a:r>
              <a:rPr lang="en-US" sz="1200" i="1" dirty="0" smtClean="0">
                <a:solidFill>
                  <a:srgbClr val="000000"/>
                </a:solidFill>
                <a:latin typeface="Arial" charset="0"/>
              </a:rPr>
              <a:t>Cloud managed wireless typically invokes a limited feature set for an exorbitant subscription fee per device</a:t>
            </a:r>
            <a:endParaRPr lang="en-US" sz="1200" b="1" i="1" dirty="0">
              <a:solidFill>
                <a:srgbClr val="000000"/>
              </a:solidFill>
              <a:latin typeface="Arial" charset="0"/>
            </a:endParaRPr>
          </a:p>
        </p:txBody>
      </p:sp>
    </p:spTree>
    <p:extLst>
      <p:ext uri="{BB962C8B-B14F-4D97-AF65-F5344CB8AC3E}">
        <p14:creationId xmlns:p14="http://schemas.microsoft.com/office/powerpoint/2010/main" val="3933535383"/>
      </p:ext>
    </p:extLst>
  </p:cSld>
  <p:clrMapOvr>
    <a:masterClrMapping/>
  </p:clrMapOvr>
  <p:transition>
    <p:wipe dir="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FortiCloud</a:t>
            </a:r>
            <a:r>
              <a:rPr lang="en-US" b="0" i="0" dirty="0" smtClean="0"/>
              <a:t> Key</a:t>
            </a:r>
            <a:endParaRPr lang="en-US" b="0" i="0" dirty="0"/>
          </a:p>
        </p:txBody>
      </p:sp>
      <p:pic>
        <p:nvPicPr>
          <p:cNvPr id="102402" name="Picture 2"/>
          <p:cNvPicPr>
            <a:picLocks noChangeAspect="1" noChangeArrowheads="1"/>
          </p:cNvPicPr>
          <p:nvPr/>
        </p:nvPicPr>
        <p:blipFill>
          <a:blip r:embed="rId2" cstate="print"/>
          <a:srcRect l="832" t="2807" r="217" b="2105"/>
          <a:stretch>
            <a:fillRect/>
          </a:stretch>
        </p:blipFill>
        <p:spPr bwMode="auto">
          <a:xfrm>
            <a:off x="76200" y="1905000"/>
            <a:ext cx="9067800" cy="2581275"/>
          </a:xfrm>
          <a:prstGeom prst="rect">
            <a:avLst/>
          </a:prstGeom>
          <a:noFill/>
          <a:ln w="9525">
            <a:noFill/>
            <a:miter lim="800000"/>
            <a:headEnd/>
            <a:tailEnd/>
          </a:ln>
        </p:spPr>
      </p:pic>
    </p:spTree>
    <p:extLst>
      <p:ext uri="{BB962C8B-B14F-4D97-AF65-F5344CB8AC3E}">
        <p14:creationId xmlns:p14="http://schemas.microsoft.com/office/powerpoint/2010/main" val="3735869745"/>
      </p:ext>
    </p:extLst>
  </p:cSld>
  <p:clrMapOvr>
    <a:masterClrMapping/>
  </p:clrMapOvr>
  <p:transition spd="slow">
    <p:wip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070860" y="1613086"/>
            <a:ext cx="2610166" cy="1549213"/>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What is </a:t>
            </a:r>
            <a:r>
              <a:rPr lang="en-US" dirty="0" err="1" smtClean="0"/>
              <a:t>FortiKey</a:t>
            </a:r>
            <a:r>
              <a:rPr lang="en-US" dirty="0" smtClean="0"/>
              <a:t>?</a:t>
            </a:r>
            <a:endParaRPr lang="en-US" dirty="0"/>
          </a:p>
        </p:txBody>
      </p:sp>
      <p:sp>
        <p:nvSpPr>
          <p:cNvPr id="3" name="Text Placeholder 2"/>
          <p:cNvSpPr>
            <a:spLocks noGrp="1"/>
          </p:cNvSpPr>
          <p:nvPr>
            <p:ph type="body" sz="quarter" idx="11"/>
          </p:nvPr>
        </p:nvSpPr>
        <p:spPr>
          <a:xfrm>
            <a:off x="22860" y="1099185"/>
            <a:ext cx="8534400" cy="4676775"/>
          </a:xfrm>
        </p:spPr>
        <p:txBody>
          <a:bodyPr/>
          <a:lstStyle/>
          <a:p>
            <a:r>
              <a:rPr lang="en-US" sz="1800" dirty="0" smtClean="0"/>
              <a:t>Printed on new shipments of </a:t>
            </a:r>
            <a:r>
              <a:rPr lang="en-US" sz="1800" dirty="0" err="1" smtClean="0"/>
              <a:t>FortiAP</a:t>
            </a:r>
            <a:r>
              <a:rPr lang="en-US" sz="1800" dirty="0" smtClean="0"/>
              <a:t> silver label.  </a:t>
            </a:r>
          </a:p>
          <a:p>
            <a:endParaRPr lang="en-US" sz="1800" dirty="0" smtClean="0"/>
          </a:p>
          <a:p>
            <a:endParaRPr lang="en-US" sz="1800" dirty="0"/>
          </a:p>
          <a:p>
            <a:endParaRPr lang="en-US" sz="1800" dirty="0" smtClean="0"/>
          </a:p>
          <a:p>
            <a:endParaRPr lang="en-US" sz="1800" dirty="0"/>
          </a:p>
          <a:p>
            <a:r>
              <a:rPr lang="en-US" sz="1800" dirty="0" smtClean="0"/>
              <a:t>Easy way to Map your </a:t>
            </a:r>
            <a:r>
              <a:rPr lang="en-US" sz="1800" dirty="0" err="1" smtClean="0"/>
              <a:t>FortiAP</a:t>
            </a:r>
            <a:r>
              <a:rPr lang="en-US" sz="1800" dirty="0" smtClean="0"/>
              <a:t> to your </a:t>
            </a:r>
            <a:r>
              <a:rPr lang="en-US" sz="1800" dirty="0" err="1" smtClean="0"/>
              <a:t>FortiCloud</a:t>
            </a:r>
            <a:r>
              <a:rPr lang="en-US" sz="1800" dirty="0" smtClean="0"/>
              <a:t> Inventory.</a:t>
            </a:r>
          </a:p>
          <a:p>
            <a:pPr lvl="1"/>
            <a:r>
              <a:rPr lang="en-US" sz="1800" dirty="0">
                <a:solidFill>
                  <a:srgbClr val="404040"/>
                </a:solidFill>
                <a:cs typeface="Helvetica 55 Roman"/>
              </a:rPr>
              <a:t>Activation via </a:t>
            </a:r>
            <a:r>
              <a:rPr lang="en-US" sz="1800" dirty="0" err="1">
                <a:solidFill>
                  <a:srgbClr val="404040"/>
                </a:solidFill>
                <a:cs typeface="Helvetica 55 Roman"/>
              </a:rPr>
              <a:t>FortiKey</a:t>
            </a:r>
            <a:r>
              <a:rPr lang="en-US" sz="1800" dirty="0">
                <a:solidFill>
                  <a:srgbClr val="404040"/>
                </a:solidFill>
                <a:cs typeface="Helvetica 55 Roman"/>
              </a:rPr>
              <a:t> or </a:t>
            </a:r>
            <a:r>
              <a:rPr lang="en-US" sz="1800" dirty="0" err="1">
                <a:solidFill>
                  <a:srgbClr val="404040"/>
                </a:solidFill>
                <a:cs typeface="Helvetica 55 Roman"/>
              </a:rPr>
              <a:t>FortiCloud</a:t>
            </a:r>
            <a:r>
              <a:rPr lang="en-US" sz="1800" dirty="0">
                <a:solidFill>
                  <a:srgbClr val="404040"/>
                </a:solidFill>
                <a:cs typeface="Helvetica 55 Roman"/>
              </a:rPr>
              <a:t> username/pass</a:t>
            </a:r>
          </a:p>
          <a:p>
            <a:r>
              <a:rPr lang="en-US" sz="1800" dirty="0"/>
              <a:t>How does an employee get a demo key?</a:t>
            </a:r>
          </a:p>
          <a:p>
            <a:pPr lvl="1"/>
            <a:r>
              <a:rPr lang="en-US" sz="1800" dirty="0"/>
              <a:t>Please send email to </a:t>
            </a:r>
            <a:r>
              <a:rPr lang="en-US" sz="1800" dirty="0">
                <a:hlinkClick r:id="rId3" tooltip="External link"/>
              </a:rPr>
              <a:t>fams_admin@fortinet.com</a:t>
            </a:r>
            <a:r>
              <a:rPr lang="en-US" sz="1800" dirty="0"/>
              <a:t> or </a:t>
            </a:r>
            <a:r>
              <a:rPr lang="en-US" sz="1800" dirty="0">
                <a:hlinkClick r:id="rId4" tooltip="External link"/>
              </a:rPr>
              <a:t>admin@forticloud.com</a:t>
            </a:r>
            <a:endParaRPr lang="en-US" sz="1800" dirty="0"/>
          </a:p>
          <a:p>
            <a:r>
              <a:rPr lang="en-US" sz="1800" dirty="0" smtClean="0"/>
              <a:t>Bulk key available too</a:t>
            </a:r>
          </a:p>
          <a:p>
            <a:pPr lvl="1"/>
            <a:r>
              <a:rPr lang="en-US" sz="1800" dirty="0" smtClean="0"/>
              <a:t>Special </a:t>
            </a:r>
            <a:r>
              <a:rPr lang="en-US" sz="1800" dirty="0"/>
              <a:t>one-time-use key generated when a customer buys multiple devices in </a:t>
            </a:r>
            <a:r>
              <a:rPr lang="en-US" sz="1800" dirty="0" smtClean="0"/>
              <a:t>bulk.</a:t>
            </a:r>
          </a:p>
          <a:p>
            <a:pPr lvl="1"/>
            <a:r>
              <a:rPr lang="en-US" sz="1800" b="1" dirty="0" err="1"/>
              <a:t>FortiDeploy</a:t>
            </a:r>
            <a:r>
              <a:rPr lang="en-US" sz="1800" b="1" dirty="0"/>
              <a:t> SKU</a:t>
            </a:r>
            <a:r>
              <a:rPr lang="en-US" sz="1800" dirty="0"/>
              <a:t> - </a:t>
            </a:r>
            <a:r>
              <a:rPr lang="en-US" sz="1800" b="1" dirty="0"/>
              <a:t>FDP-SINGLE-US</a:t>
            </a:r>
            <a:r>
              <a:rPr lang="en-US" b="1" dirty="0"/>
              <a:t>E</a:t>
            </a:r>
            <a:r>
              <a:rPr lang="en-US" dirty="0"/>
              <a:t> </a:t>
            </a:r>
          </a:p>
        </p:txBody>
      </p:sp>
      <p:sp>
        <p:nvSpPr>
          <p:cNvPr id="7" name="Rectangle 6"/>
          <p:cNvSpPr/>
          <p:nvPr/>
        </p:nvSpPr>
        <p:spPr bwMode="auto">
          <a:xfrm>
            <a:off x="4145280" y="2235292"/>
            <a:ext cx="922020" cy="304800"/>
          </a:xfrm>
          <a:prstGeom prst="rect">
            <a:avLst/>
          </a:prstGeom>
          <a:noFill/>
          <a:ln>
            <a:solidFill>
              <a:srgbClr val="FF0000"/>
            </a:solidFill>
            <a:headEnd type="none" w="med" len="med"/>
            <a:tailEnd type="none" w="med" len="med"/>
          </a:ln>
          <a:effectLst>
            <a:outerShdw blurRad="50800" dist="38100" dir="8100000" algn="tr"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Tree>
    <p:extLst>
      <p:ext uri="{BB962C8B-B14F-4D97-AF65-F5344CB8AC3E}">
        <p14:creationId xmlns:p14="http://schemas.microsoft.com/office/powerpoint/2010/main" val="2527588025"/>
      </p:ext>
    </p:extLst>
  </p:cSld>
  <p:clrMapOvr>
    <a:masterClrMapping/>
  </p:clrMapOvr>
  <p:transition>
    <p:wipe dir="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FortiCloud and </a:t>
            </a:r>
            <a:r>
              <a:rPr lang="en-US" dirty="0" err="1" smtClean="0"/>
              <a:t>FortiDeploy</a:t>
            </a:r>
            <a:r>
              <a:rPr lang="en-US" dirty="0" smtClean="0"/>
              <a:t> Licensing</a:t>
            </a:r>
            <a:endParaRPr lang="en-US" sz="1200" i="1" dirty="0"/>
          </a:p>
        </p:txBody>
      </p:sp>
      <p:sp>
        <p:nvSpPr>
          <p:cNvPr id="19" name="Snip Diagonal Corner Rectangle 18"/>
          <p:cNvSpPr/>
          <p:nvPr/>
        </p:nvSpPr>
        <p:spPr bwMode="auto">
          <a:xfrm>
            <a:off x="459797" y="1402163"/>
            <a:ext cx="8196807" cy="372113"/>
          </a:xfrm>
          <a:prstGeom prst="snip2DiagRect">
            <a:avLst/>
          </a:prstGeom>
          <a:solidFill>
            <a:srgbClr val="000000"/>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dirty="0">
              <a:ln>
                <a:noFill/>
              </a:ln>
              <a:solidFill>
                <a:schemeClr val="accent2"/>
              </a:solidFill>
              <a:effectLst/>
              <a:latin typeface="Arial" charset="0"/>
            </a:endParaRPr>
          </a:p>
        </p:txBody>
      </p:sp>
      <p:sp>
        <p:nvSpPr>
          <p:cNvPr id="20" name="TextBox 19"/>
          <p:cNvSpPr txBox="1"/>
          <p:nvPr/>
        </p:nvSpPr>
        <p:spPr>
          <a:xfrm>
            <a:off x="977466" y="1404944"/>
            <a:ext cx="6715421" cy="369332"/>
          </a:xfrm>
          <a:prstGeom prst="rect">
            <a:avLst/>
          </a:prstGeom>
          <a:noFill/>
          <a:effectLst/>
        </p:spPr>
        <p:txBody>
          <a:bodyPr wrap="square" rtlCol="0">
            <a:spAutoFit/>
          </a:bodyPr>
          <a:lstStyle/>
          <a:p>
            <a:r>
              <a:rPr lang="en-US" dirty="0" smtClean="0">
                <a:solidFill>
                  <a:schemeClr val="bg1"/>
                </a:solidFill>
                <a:effectLst>
                  <a:outerShdw blurRad="38100" dist="38100" dir="2700000" algn="tl">
                    <a:srgbClr val="000000">
                      <a:alpha val="43137"/>
                    </a:srgbClr>
                  </a:outerShdw>
                </a:effectLst>
                <a:cs typeface="Helvetica 55 Roman"/>
              </a:rPr>
              <a:t>Bundling </a:t>
            </a:r>
            <a:r>
              <a:rPr lang="en-US" dirty="0" err="1" smtClean="0">
                <a:solidFill>
                  <a:schemeClr val="bg1"/>
                </a:solidFill>
                <a:effectLst>
                  <a:outerShdw blurRad="38100" dist="38100" dir="2700000" algn="tl">
                    <a:srgbClr val="000000">
                      <a:alpha val="43137"/>
                    </a:srgbClr>
                  </a:outerShdw>
                </a:effectLst>
                <a:cs typeface="Helvetica 55 Roman"/>
              </a:rPr>
              <a:t>FortiDeploy</a:t>
            </a:r>
            <a:r>
              <a:rPr lang="en-US" dirty="0" smtClean="0">
                <a:solidFill>
                  <a:schemeClr val="bg1"/>
                </a:solidFill>
                <a:effectLst>
                  <a:outerShdw blurRad="38100" dist="38100" dir="2700000" algn="tl">
                    <a:srgbClr val="000000">
                      <a:alpha val="43137"/>
                    </a:srgbClr>
                  </a:outerShdw>
                </a:effectLst>
                <a:cs typeface="Helvetica 55 Roman"/>
              </a:rPr>
              <a:t> with Devices</a:t>
            </a:r>
            <a:endParaRPr lang="en-US" sz="1200" dirty="0" smtClean="0">
              <a:solidFill>
                <a:schemeClr val="bg1"/>
              </a:solidFill>
              <a:effectLst>
                <a:outerShdw blurRad="38100" dist="38100" dir="2700000" algn="tl">
                  <a:srgbClr val="000000">
                    <a:alpha val="43137"/>
                  </a:srgbClr>
                </a:outerShdw>
              </a:effectLst>
              <a:cs typeface="Helvetica 55 Roman"/>
            </a:endParaRPr>
          </a:p>
        </p:txBody>
      </p:sp>
      <p:graphicFrame>
        <p:nvGraphicFramePr>
          <p:cNvPr id="21" name="Table 20"/>
          <p:cNvGraphicFramePr>
            <a:graphicFrameLocks noGrp="1"/>
          </p:cNvGraphicFramePr>
          <p:nvPr>
            <p:extLst>
              <p:ext uri="{D42A27DB-BD31-4B8C-83A1-F6EECF244321}">
                <p14:modId xmlns:p14="http://schemas.microsoft.com/office/powerpoint/2010/main" val="1624986028"/>
              </p:ext>
            </p:extLst>
          </p:nvPr>
        </p:nvGraphicFramePr>
        <p:xfrm>
          <a:off x="457200" y="1815745"/>
          <a:ext cx="8119166" cy="1539240"/>
        </p:xfrm>
        <a:graphic>
          <a:graphicData uri="http://schemas.openxmlformats.org/drawingml/2006/table">
            <a:tbl>
              <a:tblPr firstRow="1" bandRow="1">
                <a:effectLst/>
                <a:tableStyleId>{5C22544A-7EE6-4342-B048-85BDC9FD1C3A}</a:tableStyleId>
              </a:tblPr>
              <a:tblGrid>
                <a:gridCol w="4216400"/>
                <a:gridCol w="3902766"/>
              </a:tblGrid>
              <a:tr h="370840">
                <a:tc>
                  <a:txBody>
                    <a:bodyPr/>
                    <a:lstStyle/>
                    <a:p>
                      <a:pPr>
                        <a:buNone/>
                      </a:pPr>
                      <a:r>
                        <a:rPr lang="en-US" sz="1200" u="sng" dirty="0" smtClean="0">
                          <a:solidFill>
                            <a:schemeClr val="tx1">
                              <a:lumMod val="75000"/>
                            </a:schemeClr>
                          </a:solidFill>
                          <a:latin typeface="+mn-lt"/>
                        </a:rPr>
                        <a:t>Bundling Instructions</a:t>
                      </a:r>
                    </a:p>
                    <a:p>
                      <a:pPr marL="285750" indent="-285750">
                        <a:buNone/>
                      </a:pPr>
                      <a:r>
                        <a:rPr lang="en-US" sz="1400" b="0" dirty="0" smtClean="0">
                          <a:solidFill>
                            <a:schemeClr val="accent1"/>
                          </a:solidFill>
                          <a:latin typeface="+mn-lt"/>
                        </a:rPr>
                        <a:t>❶</a:t>
                      </a:r>
                      <a:r>
                        <a:rPr lang="en-US" sz="1800" b="1" baseline="0" dirty="0" smtClean="0">
                          <a:solidFill>
                            <a:schemeClr val="tx1">
                              <a:lumMod val="75000"/>
                            </a:schemeClr>
                          </a:solidFill>
                          <a:latin typeface="Calibri"/>
                        </a:rPr>
                        <a:t> </a:t>
                      </a:r>
                      <a:r>
                        <a:rPr lang="en-US" sz="1100" dirty="0" smtClean="0">
                          <a:solidFill>
                            <a:schemeClr val="tx1">
                              <a:lumMod val="75000"/>
                            </a:schemeClr>
                          </a:solidFill>
                        </a:rPr>
                        <a:t>Add as many FortiGates, </a:t>
                      </a:r>
                      <a:r>
                        <a:rPr lang="en-US" sz="1100" dirty="0" err="1" smtClean="0">
                          <a:solidFill>
                            <a:schemeClr val="tx1">
                              <a:lumMod val="75000"/>
                            </a:schemeClr>
                          </a:solidFill>
                        </a:rPr>
                        <a:t>FortiWifis</a:t>
                      </a:r>
                      <a:r>
                        <a:rPr lang="en-US" sz="1100" baseline="0" dirty="0" smtClean="0">
                          <a:solidFill>
                            <a:schemeClr val="tx1">
                              <a:lumMod val="75000"/>
                            </a:schemeClr>
                          </a:solidFill>
                        </a:rPr>
                        <a:t> or </a:t>
                      </a:r>
                      <a:r>
                        <a:rPr lang="en-US" sz="1100" baseline="0" dirty="0" err="1" smtClean="0">
                          <a:solidFill>
                            <a:schemeClr val="tx1">
                              <a:lumMod val="75000"/>
                            </a:schemeClr>
                          </a:solidFill>
                        </a:rPr>
                        <a:t>FortiAPs</a:t>
                      </a:r>
                      <a:r>
                        <a:rPr lang="en-US" sz="1100" baseline="0" dirty="0" smtClean="0">
                          <a:solidFill>
                            <a:schemeClr val="tx1">
                              <a:lumMod val="75000"/>
                            </a:schemeClr>
                          </a:solidFill>
                        </a:rPr>
                        <a:t> to the purchase order as needed</a:t>
                      </a:r>
                      <a:endParaRPr lang="en-US" sz="1100" dirty="0" smtClean="0">
                        <a:solidFill>
                          <a:schemeClr val="tx1">
                            <a:lumMod val="75000"/>
                          </a:schemeClr>
                        </a:solidFill>
                      </a:endParaRPr>
                    </a:p>
                    <a:p>
                      <a:pPr marL="285750" indent="-285750">
                        <a:buNone/>
                      </a:pPr>
                      <a:endParaRPr lang="en-US" sz="1100" dirty="0" smtClean="0">
                        <a:solidFill>
                          <a:schemeClr val="tx1">
                            <a:lumMod val="75000"/>
                          </a:schemeClr>
                        </a:solidFill>
                      </a:endParaRPr>
                    </a:p>
                    <a:p>
                      <a:pPr marL="285750" marR="0" indent="-285750" algn="l"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accent1"/>
                          </a:solidFill>
                          <a:latin typeface="Calibri"/>
                        </a:rPr>
                        <a:t>❷</a:t>
                      </a:r>
                      <a:r>
                        <a:rPr lang="en-US" sz="1400" b="0" dirty="0" smtClean="0">
                          <a:solidFill>
                            <a:schemeClr val="tx1">
                              <a:lumMod val="75000"/>
                            </a:schemeClr>
                          </a:solidFill>
                          <a:latin typeface="Calibri"/>
                        </a:rPr>
                        <a:t> </a:t>
                      </a:r>
                      <a:r>
                        <a:rPr lang="en-US" sz="1100" baseline="0" dirty="0" smtClean="0">
                          <a:solidFill>
                            <a:schemeClr val="tx1">
                              <a:lumMod val="75000"/>
                            </a:schemeClr>
                          </a:solidFill>
                        </a:rPr>
                        <a:t>Add the </a:t>
                      </a:r>
                      <a:r>
                        <a:rPr lang="en-US" sz="1100" baseline="0" dirty="0" err="1" smtClean="0">
                          <a:solidFill>
                            <a:schemeClr val="tx1">
                              <a:lumMod val="75000"/>
                            </a:schemeClr>
                          </a:solidFill>
                        </a:rPr>
                        <a:t>FortiDeploy</a:t>
                      </a:r>
                      <a:r>
                        <a:rPr lang="en-US" sz="1100" baseline="0" dirty="0" smtClean="0">
                          <a:solidFill>
                            <a:schemeClr val="tx1">
                              <a:lumMod val="75000"/>
                            </a:schemeClr>
                          </a:solidFill>
                        </a:rPr>
                        <a:t> SKU to the same PO</a:t>
                      </a:r>
                      <a:endParaRPr lang="en-US" sz="1100" dirty="0" smtClean="0">
                        <a:solidFill>
                          <a:schemeClr val="tx1">
                            <a:lumMod val="75000"/>
                          </a:schemeClr>
                        </a:solidFill>
                      </a:endParaRPr>
                    </a:p>
                    <a:p>
                      <a:pPr marL="285750" indent="-285750">
                        <a:buNone/>
                      </a:pPr>
                      <a:endParaRPr lang="en-US" sz="1100" dirty="0" smtClean="0">
                        <a:solidFill>
                          <a:schemeClr val="tx1">
                            <a:lumMod val="75000"/>
                          </a:schemeClr>
                        </a:solidFill>
                      </a:endParaRPr>
                    </a:p>
                    <a:p>
                      <a:endParaRPr lang="en-US" dirty="0">
                        <a:solidFill>
                          <a:schemeClr val="tx1">
                            <a:lumMod val="75000"/>
                          </a:schemeClr>
                        </a:solidFill>
                      </a:endParaRPr>
                    </a:p>
                  </a:txBody>
                  <a:tcPr>
                    <a:noFill/>
                  </a:tcPr>
                </a:tc>
                <a:tc>
                  <a:txBody>
                    <a:bodyPr/>
                    <a:lstStyle/>
                    <a:p>
                      <a:r>
                        <a:rPr lang="en-US" sz="1200" u="sng" dirty="0" smtClean="0">
                          <a:solidFill>
                            <a:schemeClr val="tx1">
                              <a:lumMod val="75000"/>
                            </a:schemeClr>
                          </a:solidFill>
                        </a:rPr>
                        <a:t>Example PO</a:t>
                      </a:r>
                      <a:r>
                        <a:rPr lang="en-US" sz="1200" u="none" dirty="0" smtClean="0">
                          <a:solidFill>
                            <a:schemeClr val="tx1">
                              <a:lumMod val="75000"/>
                            </a:schemeClr>
                          </a:solidFill>
                        </a:rPr>
                        <a:t>: </a:t>
                      </a:r>
                      <a:r>
                        <a:rPr lang="en-US" sz="1200" u="none" baseline="0" dirty="0" smtClean="0">
                          <a:solidFill>
                            <a:schemeClr val="tx1">
                              <a:lumMod val="75000"/>
                            </a:schemeClr>
                          </a:solidFill>
                        </a:rPr>
                        <a:t>B</a:t>
                      </a:r>
                      <a:r>
                        <a:rPr lang="en-US" sz="1200" u="none" dirty="0" smtClean="0">
                          <a:solidFill>
                            <a:schemeClr val="tx1">
                              <a:lumMod val="75000"/>
                            </a:schemeClr>
                          </a:solidFill>
                        </a:rPr>
                        <a:t>ased on </a:t>
                      </a:r>
                      <a:r>
                        <a:rPr lang="en-US" sz="1200" u="none" baseline="0" dirty="0" smtClean="0">
                          <a:solidFill>
                            <a:schemeClr val="tx1">
                              <a:lumMod val="75000"/>
                            </a:schemeClr>
                          </a:solidFill>
                        </a:rPr>
                        <a:t>20 </a:t>
                      </a:r>
                      <a:r>
                        <a:rPr lang="en-US" sz="1200" u="none" baseline="0" dirty="0" err="1" smtClean="0">
                          <a:solidFill>
                            <a:schemeClr val="tx1">
                              <a:lumMod val="75000"/>
                            </a:schemeClr>
                          </a:solidFill>
                        </a:rPr>
                        <a:t>FortiAPs</a:t>
                      </a:r>
                      <a:endParaRPr lang="en-US" sz="1200" u="none" dirty="0">
                        <a:solidFill>
                          <a:schemeClr val="tx1">
                            <a:lumMod val="75000"/>
                          </a:schemeClr>
                        </a:solidFill>
                      </a:endParaRPr>
                    </a:p>
                  </a:txBody>
                  <a:tcPr>
                    <a:noFill/>
                  </a:tcPr>
                </a:tc>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1730075058"/>
              </p:ext>
            </p:extLst>
          </p:nvPr>
        </p:nvGraphicFramePr>
        <p:xfrm>
          <a:off x="4802909" y="2109140"/>
          <a:ext cx="3872169" cy="1143000"/>
        </p:xfrm>
        <a:graphic>
          <a:graphicData uri="http://schemas.openxmlformats.org/drawingml/2006/table">
            <a:tbl>
              <a:tblPr firstRow="1" bandRow="1">
                <a:tableStyleId>{1FECB4D8-DB02-4DC6-A0A2-4F2EBAE1DC90}</a:tableStyleId>
              </a:tblPr>
              <a:tblGrid>
                <a:gridCol w="415636"/>
                <a:gridCol w="1662546"/>
                <a:gridCol w="1793987"/>
              </a:tblGrid>
              <a:tr h="123151">
                <a:tc>
                  <a:txBody>
                    <a:bodyPr/>
                    <a:lstStyle/>
                    <a:p>
                      <a:r>
                        <a:rPr lang="en-US" sz="1100" dirty="0" smtClean="0"/>
                        <a:t>Qty</a:t>
                      </a:r>
                      <a:endParaRPr lang="en-US" sz="1100" b="1" i="1" dirty="0"/>
                    </a:p>
                  </a:txBody>
                  <a:tcPr>
                    <a:solidFill>
                      <a:schemeClr val="accent1"/>
                    </a:solidFill>
                  </a:tcPr>
                </a:tc>
                <a:tc>
                  <a:txBody>
                    <a:bodyPr/>
                    <a:lstStyle/>
                    <a:p>
                      <a:r>
                        <a:rPr lang="en-US" sz="1100" dirty="0" smtClean="0"/>
                        <a:t>SKU</a:t>
                      </a:r>
                      <a:endParaRPr lang="en-US" sz="1100" b="1" i="1" dirty="0"/>
                    </a:p>
                  </a:txBody>
                  <a:tcPr>
                    <a:solidFill>
                      <a:schemeClr val="accent1"/>
                    </a:solidFill>
                  </a:tcPr>
                </a:tc>
                <a:tc>
                  <a:txBody>
                    <a:bodyPr/>
                    <a:lstStyle/>
                    <a:p>
                      <a:r>
                        <a:rPr lang="en-US" sz="1100" dirty="0" smtClean="0"/>
                        <a:t>Description</a:t>
                      </a:r>
                      <a:endParaRPr lang="en-US" sz="1100" b="1" i="1" dirty="0"/>
                    </a:p>
                  </a:txBody>
                  <a:tcPr>
                    <a:solidFill>
                      <a:schemeClr val="accent1"/>
                    </a:solidFill>
                  </a:tcPr>
                </a:tc>
              </a:tr>
              <a:tr h="123151">
                <a:tc>
                  <a:txBody>
                    <a:bodyPr/>
                    <a:lstStyle/>
                    <a:p>
                      <a:pPr algn="ctr"/>
                      <a:r>
                        <a:rPr lang="en-US" sz="1000" b="0" i="0" dirty="0" smtClean="0">
                          <a:solidFill>
                            <a:srgbClr val="000000"/>
                          </a:solidFill>
                        </a:rPr>
                        <a:t>20</a:t>
                      </a:r>
                      <a:endParaRPr lang="en-US" sz="1000" b="1" i="1" dirty="0">
                        <a:solidFill>
                          <a:srgbClr val="000000"/>
                        </a:solidFill>
                      </a:endParaRPr>
                    </a:p>
                  </a:txBody>
                  <a:tcPr/>
                </a:tc>
                <a:tc>
                  <a:txBody>
                    <a:bodyPr/>
                    <a:lstStyle/>
                    <a:p>
                      <a:r>
                        <a:rPr lang="en-US" sz="1000" dirty="0" smtClean="0">
                          <a:solidFill>
                            <a:srgbClr val="000000"/>
                          </a:solidFill>
                        </a:rPr>
                        <a:t>FAP-221C-A</a:t>
                      </a:r>
                      <a:endParaRPr lang="en-US" sz="1000" b="1" i="1" dirty="0">
                        <a:solidFill>
                          <a:srgbClr val="000000"/>
                        </a:solidFill>
                      </a:endParaRPr>
                    </a:p>
                  </a:txBody>
                  <a:tcPr/>
                </a:tc>
                <a:tc>
                  <a:txBody>
                    <a:bodyPr/>
                    <a:lstStyle/>
                    <a:p>
                      <a:r>
                        <a:rPr lang="en-US" sz="1000" dirty="0" smtClean="0">
                          <a:solidFill>
                            <a:srgbClr val="000000"/>
                          </a:solidFill>
                        </a:rPr>
                        <a:t>Indoor wireless AP…</a:t>
                      </a:r>
                      <a:endParaRPr lang="en-US" sz="1000" b="1" i="1" dirty="0">
                        <a:solidFill>
                          <a:srgbClr val="000000"/>
                        </a:solidFill>
                      </a:endParaRPr>
                    </a:p>
                  </a:txBody>
                  <a:tcPr/>
                </a:tc>
              </a:tr>
              <a:tr h="123151">
                <a:tc>
                  <a:txBody>
                    <a:bodyPr/>
                    <a:lstStyle/>
                    <a:p>
                      <a:pPr algn="ctr"/>
                      <a:r>
                        <a:rPr lang="en-US" sz="1000" b="0" i="0" dirty="0" smtClean="0">
                          <a:solidFill>
                            <a:srgbClr val="000000"/>
                          </a:solidFill>
                        </a:rPr>
                        <a:t>20</a:t>
                      </a:r>
                      <a:endParaRPr lang="en-US" sz="1000" b="0" i="0" dirty="0">
                        <a:solidFill>
                          <a:srgbClr val="000000"/>
                        </a:solidFill>
                      </a:endParaRPr>
                    </a:p>
                  </a:txBody>
                  <a:tcPr/>
                </a:tc>
                <a:tc>
                  <a:txBody>
                    <a:bodyPr/>
                    <a:lstStyle/>
                    <a:p>
                      <a:r>
                        <a:rPr lang="en-US" sz="1000" b="0" i="0" dirty="0" smtClean="0">
                          <a:solidFill>
                            <a:srgbClr val="000000"/>
                          </a:solidFill>
                        </a:rPr>
                        <a:t>FC-10-P0225-311-02-DD</a:t>
                      </a:r>
                      <a:endParaRPr lang="en-US" sz="1000" b="0" i="0" dirty="0">
                        <a:solidFill>
                          <a:srgbClr val="000000"/>
                        </a:solidFill>
                      </a:endParaRPr>
                    </a:p>
                  </a:txBody>
                  <a:tcPr/>
                </a:tc>
                <a:tc>
                  <a:txBody>
                    <a:bodyPr/>
                    <a:lstStyle/>
                    <a:p>
                      <a:r>
                        <a:rPr lang="en-US" sz="1000" b="0" i="0" dirty="0" smtClean="0">
                          <a:solidFill>
                            <a:srgbClr val="000000"/>
                          </a:solidFill>
                        </a:rPr>
                        <a:t>8x5 FortiCare Contract</a:t>
                      </a:r>
                      <a:endParaRPr lang="en-US" sz="1000" b="0" i="0" dirty="0">
                        <a:solidFill>
                          <a:srgbClr val="000000"/>
                        </a:solidFill>
                      </a:endParaRPr>
                    </a:p>
                  </a:txBody>
                  <a:tcPr/>
                </a:tc>
              </a:tr>
              <a:tr h="123151">
                <a:tc>
                  <a:txBody>
                    <a:bodyPr/>
                    <a:lstStyle/>
                    <a:p>
                      <a:pPr algn="ctr"/>
                      <a:r>
                        <a:rPr lang="en-US" sz="1000" b="0" i="0" dirty="0" smtClean="0">
                          <a:solidFill>
                            <a:srgbClr val="000000"/>
                          </a:solidFill>
                        </a:rPr>
                        <a:t>1</a:t>
                      </a:r>
                      <a:endParaRPr lang="en-US" sz="1000" b="0" i="0" dirty="0">
                        <a:solidFill>
                          <a:srgbClr val="000000"/>
                        </a:solidFill>
                      </a:endParaRPr>
                    </a:p>
                  </a:txBody>
                  <a:tcPr/>
                </a:tc>
                <a:tc>
                  <a:txBody>
                    <a:bodyPr/>
                    <a:lstStyle/>
                    <a:p>
                      <a:r>
                        <a:rPr lang="en-US" sz="1000" b="0" i="0" dirty="0" smtClean="0">
                          <a:solidFill>
                            <a:srgbClr val="000000"/>
                          </a:solidFill>
                        </a:rPr>
                        <a:t>FDP-SINGLE-USE</a:t>
                      </a:r>
                      <a:endParaRPr lang="en-US" sz="1000" b="0" i="0" dirty="0">
                        <a:solidFill>
                          <a:srgbClr val="000000"/>
                        </a:solidFill>
                      </a:endParaRPr>
                    </a:p>
                  </a:txBody>
                  <a:tcPr/>
                </a:tc>
                <a:tc>
                  <a:txBody>
                    <a:bodyPr/>
                    <a:lstStyle/>
                    <a:p>
                      <a:r>
                        <a:rPr lang="en-US" sz="1000" b="0" i="0" dirty="0" smtClean="0">
                          <a:solidFill>
                            <a:srgbClr val="000000"/>
                          </a:solidFill>
                        </a:rPr>
                        <a:t>Enables zero touch bulk provisioning…</a:t>
                      </a:r>
                      <a:endParaRPr lang="en-US" sz="1000" b="0" i="0" dirty="0">
                        <a:solidFill>
                          <a:srgbClr val="000000"/>
                        </a:solidFill>
                      </a:endParaRPr>
                    </a:p>
                  </a:txBody>
                  <a:tcPr/>
                </a:tc>
              </a:tr>
            </a:tbl>
          </a:graphicData>
        </a:graphic>
      </p:graphicFrame>
      <p:sp>
        <p:nvSpPr>
          <p:cNvPr id="23" name="Rectangle 22"/>
          <p:cNvSpPr/>
          <p:nvPr/>
        </p:nvSpPr>
        <p:spPr bwMode="auto">
          <a:xfrm>
            <a:off x="523473" y="2988847"/>
            <a:ext cx="4118101" cy="1049012"/>
          </a:xfrm>
          <a:prstGeom prst="rect">
            <a:avLst/>
          </a:prstGeom>
          <a:solidFill>
            <a:schemeClr val="accent6">
              <a:lumMod val="75000"/>
              <a:alpha val="25000"/>
            </a:schemeClr>
          </a:solidFill>
          <a:ln w="25400" cap="flat" cmpd="sng" algn="ctr">
            <a:solidFill>
              <a:schemeClr val="accent6">
                <a:lumMod val="50000"/>
              </a:schemeClr>
            </a:solidFill>
            <a:prstDash val="solid"/>
            <a:round/>
            <a:headEnd type="none" w="med" len="med"/>
            <a:tailEnd type="none" w="med" len="med"/>
          </a:ln>
          <a:effectLst/>
        </p:spPr>
        <p:txBody>
          <a:bodyPr vert="horz" wrap="square" lIns="91440" tIns="0" rIns="91440" bIns="0" numCol="1" rtlCol="0" anchor="ctr" anchorCtr="0" compatLnSpc="1">
            <a:prstTxWarp prst="textNoShape">
              <a:avLst/>
            </a:prstTxWarp>
          </a:bodyPr>
          <a:lstStyle/>
          <a:p>
            <a:pPr algn="ctr" eaLnBrk="0" hangingPunct="0">
              <a:spcBef>
                <a:spcPct val="20000"/>
              </a:spcBef>
              <a:buClr>
                <a:schemeClr val="accent1"/>
              </a:buClr>
              <a:buSzPct val="90000"/>
            </a:pPr>
            <a:r>
              <a:rPr kumimoji="0" lang="en-US" sz="1200" b="1" i="0" u="none" strike="noStrike" cap="none" normalizeH="0" baseline="0" dirty="0" smtClean="0">
                <a:ln>
                  <a:noFill/>
                </a:ln>
                <a:solidFill>
                  <a:srgbClr val="000000"/>
                </a:solidFill>
                <a:effectLst/>
                <a:latin typeface="Arial" charset="0"/>
              </a:rPr>
              <a:t>Note: </a:t>
            </a:r>
            <a:r>
              <a:rPr lang="en-US" sz="1200" b="1" dirty="0" smtClean="0">
                <a:solidFill>
                  <a:srgbClr val="000000"/>
                </a:solidFill>
                <a:latin typeface="Arial" charset="0"/>
              </a:rPr>
              <a:t>There is a nominal cost associated with </a:t>
            </a:r>
            <a:r>
              <a:rPr lang="en-US" sz="1200" b="1" dirty="0" err="1" smtClean="0">
                <a:solidFill>
                  <a:srgbClr val="000000"/>
                </a:solidFill>
                <a:latin typeface="Arial" charset="0"/>
              </a:rPr>
              <a:t>FortiDeploy</a:t>
            </a:r>
            <a:r>
              <a:rPr lang="en-US" sz="1200" b="1" dirty="0">
                <a:solidFill>
                  <a:srgbClr val="000000"/>
                </a:solidFill>
                <a:latin typeface="Arial" charset="0"/>
              </a:rPr>
              <a:t> (~$100 </a:t>
            </a:r>
            <a:r>
              <a:rPr lang="en-US" sz="1200" b="1" dirty="0" smtClean="0">
                <a:solidFill>
                  <a:srgbClr val="000000"/>
                </a:solidFill>
                <a:latin typeface="Arial" charset="0"/>
              </a:rPr>
              <a:t>fee/PO), so make sure that all FortiGates/</a:t>
            </a:r>
            <a:r>
              <a:rPr lang="en-US" sz="1200" b="1" dirty="0" err="1" smtClean="0">
                <a:solidFill>
                  <a:srgbClr val="000000"/>
                </a:solidFill>
                <a:latin typeface="Arial" charset="0"/>
              </a:rPr>
              <a:t>FortiWiFis</a:t>
            </a:r>
            <a:r>
              <a:rPr lang="en-US" sz="1200" b="1" dirty="0" smtClean="0">
                <a:solidFill>
                  <a:srgbClr val="000000"/>
                </a:solidFill>
                <a:latin typeface="Arial" charset="0"/>
              </a:rPr>
              <a:t>/</a:t>
            </a:r>
            <a:r>
              <a:rPr lang="en-US" sz="1200" b="1" dirty="0" err="1" smtClean="0">
                <a:solidFill>
                  <a:srgbClr val="000000"/>
                </a:solidFill>
                <a:latin typeface="Arial" charset="0"/>
              </a:rPr>
              <a:t>FortiAPs</a:t>
            </a:r>
            <a:r>
              <a:rPr lang="en-US" sz="1200" b="1" dirty="0" smtClean="0">
                <a:solidFill>
                  <a:srgbClr val="000000"/>
                </a:solidFill>
                <a:latin typeface="Arial" charset="0"/>
              </a:rPr>
              <a:t> are </a:t>
            </a:r>
            <a:br>
              <a:rPr lang="en-US" sz="1200" b="1" dirty="0" smtClean="0">
                <a:solidFill>
                  <a:srgbClr val="000000"/>
                </a:solidFill>
                <a:latin typeface="Arial" charset="0"/>
              </a:rPr>
            </a:br>
            <a:r>
              <a:rPr lang="en-US" sz="1200" b="1" dirty="0" smtClean="0">
                <a:solidFill>
                  <a:srgbClr val="000000"/>
                </a:solidFill>
                <a:latin typeface="Arial" charset="0"/>
              </a:rPr>
              <a:t>on the same PO if possible</a:t>
            </a:r>
            <a:endParaRPr kumimoji="0" lang="en-US" sz="1200" b="1" i="0" u="none" strike="noStrike" cap="none" normalizeH="0" baseline="0" dirty="0">
              <a:ln>
                <a:noFill/>
              </a:ln>
              <a:solidFill>
                <a:srgbClr val="000000"/>
              </a:solidFill>
              <a:effectLst/>
              <a:latin typeface="Arial" charset="0"/>
            </a:endParaRPr>
          </a:p>
        </p:txBody>
      </p: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465" y="1428857"/>
            <a:ext cx="322522" cy="323222"/>
          </a:xfrm>
          <a:prstGeom prst="rect">
            <a:avLst/>
          </a:prstGeom>
        </p:spPr>
      </p:pic>
      <p:pic>
        <p:nvPicPr>
          <p:cNvPr id="17" name="Picture 16" descr="Screen Shot 2014-09-29 at 8.49.0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0200" y="3257856"/>
            <a:ext cx="2971012" cy="3116447"/>
          </a:xfrm>
          <a:prstGeom prst="rect">
            <a:avLst/>
          </a:prstGeom>
        </p:spPr>
      </p:pic>
    </p:spTree>
    <p:extLst>
      <p:ext uri="{BB962C8B-B14F-4D97-AF65-F5344CB8AC3E}">
        <p14:creationId xmlns:p14="http://schemas.microsoft.com/office/powerpoint/2010/main" val="39298241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Receive Bulk </a:t>
            </a:r>
            <a:r>
              <a:rPr lang="en-US" dirty="0" err="1" smtClean="0"/>
              <a:t>FortiCloud</a:t>
            </a:r>
            <a:r>
              <a:rPr lang="en-US" dirty="0" smtClean="0"/>
              <a:t> Key</a:t>
            </a:r>
            <a:endParaRPr lang="en-US" dirty="0"/>
          </a:p>
        </p:txBody>
      </p:sp>
      <p:sp>
        <p:nvSpPr>
          <p:cNvPr id="3" name="Text Placeholder 2"/>
          <p:cNvSpPr>
            <a:spLocks noGrp="1"/>
          </p:cNvSpPr>
          <p:nvPr>
            <p:ph type="body" sz="quarter" idx="11"/>
          </p:nvPr>
        </p:nvSpPr>
        <p:spPr>
          <a:xfrm>
            <a:off x="193719" y="1174442"/>
            <a:ext cx="8658181" cy="4970949"/>
          </a:xfrm>
        </p:spPr>
        <p:txBody>
          <a:bodyPr/>
          <a:lstStyle/>
          <a:p>
            <a:r>
              <a:rPr lang="en-US" sz="2800" dirty="0" smtClean="0">
                <a:latin typeface="+mn-lt"/>
                <a:cs typeface="Courier New"/>
              </a:rPr>
              <a:t>Customer receives a bulk </a:t>
            </a:r>
            <a:r>
              <a:rPr lang="en-US" sz="2800" dirty="0" err="1" smtClean="0">
                <a:latin typeface="+mn-lt"/>
                <a:cs typeface="Courier New"/>
              </a:rPr>
              <a:t>FortiCloud</a:t>
            </a:r>
            <a:r>
              <a:rPr lang="en-US" sz="2800" dirty="0" smtClean="0">
                <a:latin typeface="+mn-lt"/>
                <a:cs typeface="Courier New"/>
              </a:rPr>
              <a:t> key via e-mail.</a:t>
            </a:r>
            <a:endParaRPr lang="en-US" sz="2800" dirty="0">
              <a:latin typeface="+mn-lt"/>
              <a:cs typeface="Courier New"/>
            </a:endParaRPr>
          </a:p>
          <a:p>
            <a:r>
              <a:rPr lang="en-US" sz="2800" dirty="0" smtClean="0">
                <a:latin typeface="+mn-lt"/>
                <a:cs typeface="Courier New"/>
              </a:rPr>
              <a:t>Customer will get one bulk </a:t>
            </a:r>
            <a:r>
              <a:rPr lang="en-US" sz="2800" dirty="0" err="1" smtClean="0">
                <a:latin typeface="+mn-lt"/>
                <a:cs typeface="Courier New"/>
              </a:rPr>
              <a:t>Forticloud</a:t>
            </a:r>
            <a:r>
              <a:rPr lang="en-US" sz="2800" dirty="0" smtClean="0">
                <a:latin typeface="+mn-lt"/>
                <a:cs typeface="Courier New"/>
              </a:rPr>
              <a:t> key per PO.</a:t>
            </a:r>
          </a:p>
        </p:txBody>
      </p:sp>
      <p:pic>
        <p:nvPicPr>
          <p:cNvPr id="4" name="Picture 3" descr="Screen Shot 2014-09-29 at 9.14.0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617" y="2667000"/>
            <a:ext cx="8233720" cy="3269205"/>
          </a:xfrm>
          <a:prstGeom prst="rect">
            <a:avLst/>
          </a:prstGeom>
        </p:spPr>
      </p:pic>
      <p:pic>
        <p:nvPicPr>
          <p:cNvPr id="5" name="Picture 4" descr="Screen Shot 2014-09-29 at 9.16.0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1054" y="3479580"/>
            <a:ext cx="2700594" cy="731053"/>
          </a:xfrm>
          <a:prstGeom prst="rect">
            <a:avLst/>
          </a:prstGeom>
        </p:spPr>
      </p:pic>
    </p:spTree>
    <p:extLst>
      <p:ext uri="{BB962C8B-B14F-4D97-AF65-F5344CB8AC3E}">
        <p14:creationId xmlns:p14="http://schemas.microsoft.com/office/powerpoint/2010/main" val="27573653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2000"/>
                                  </p:stCondLst>
                                  <p:childTnLst>
                                    <p:set>
                                      <p:cBhvr>
                                        <p:cTn id="9" dur="1" fill="hold">
                                          <p:stCondLst>
                                            <p:cond delay="0"/>
                                          </p:stCondLst>
                                        </p:cTn>
                                        <p:tgtEl>
                                          <p:spTgt spid="5"/>
                                        </p:tgtEl>
                                        <p:attrNameLst>
                                          <p:attrName>style.visibility</p:attrName>
                                        </p:attrNameLst>
                                      </p:cBhvr>
                                      <p:to>
                                        <p:strVal val="visible"/>
                                      </p:to>
                                    </p:set>
                                  </p:childTnLst>
                                </p:cTn>
                              </p:par>
                              <p:par>
                                <p:cTn id="10" presetID="6" presetClass="emph" presetSubtype="0" fill="hold" nodeType="withEffect">
                                  <p:stCondLst>
                                    <p:cond delay="2000"/>
                                  </p:stCondLst>
                                  <p:childTnLst>
                                    <p:animScale>
                                      <p:cBhvr>
                                        <p:cTn id="11" dur="2000" fill="hold"/>
                                        <p:tgtEl>
                                          <p:spTgt spid="5"/>
                                        </p:tgtEl>
                                      </p:cBhvr>
                                      <p:by x="150000" y="150000"/>
                                    </p:animScale>
                                  </p:childTnLst>
                                </p:cTn>
                              </p:par>
                              <p:par>
                                <p:cTn id="12" presetID="0" presetClass="path" presetSubtype="0" accel="50000" decel="50000" fill="hold" nodeType="withEffect">
                                  <p:stCondLst>
                                    <p:cond delay="2000"/>
                                  </p:stCondLst>
                                  <p:childTnLst>
                                    <p:animMotion origin="layout" path="M -7.91117E-7 3.57573E-6 L 0.16378 -0.15864 " pathEditMode="relative" rAng="0" ptsTypes="AA">
                                      <p:cBhvr>
                                        <p:cTn id="13" dur="2000" fill="hold"/>
                                        <p:tgtEl>
                                          <p:spTgt spid="5"/>
                                        </p:tgtEl>
                                        <p:attrNameLst>
                                          <p:attrName>ppt_x</p:attrName>
                                          <p:attrName>ppt_y</p:attrName>
                                        </p:attrNameLst>
                                      </p:cBhvr>
                                      <p:rCtr x="8189" y="-79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Bulk </a:t>
            </a:r>
            <a:r>
              <a:rPr lang="en-US" dirty="0" err="1" smtClean="0"/>
              <a:t>FortiCloud</a:t>
            </a:r>
            <a:r>
              <a:rPr lang="en-US" dirty="0" smtClean="0"/>
              <a:t> Key in </a:t>
            </a:r>
            <a:r>
              <a:rPr lang="en-US" dirty="0" err="1" smtClean="0"/>
              <a:t>FortiCloud</a:t>
            </a:r>
            <a:endParaRPr lang="en-US" dirty="0"/>
          </a:p>
        </p:txBody>
      </p:sp>
      <p:sp>
        <p:nvSpPr>
          <p:cNvPr id="3" name="Text Placeholder 2"/>
          <p:cNvSpPr>
            <a:spLocks noGrp="1"/>
          </p:cNvSpPr>
          <p:nvPr>
            <p:ph type="body" sz="quarter" idx="11"/>
          </p:nvPr>
        </p:nvSpPr>
        <p:spPr>
          <a:xfrm>
            <a:off x="76260" y="1120139"/>
            <a:ext cx="5193293" cy="2316481"/>
          </a:xfrm>
        </p:spPr>
        <p:txBody>
          <a:bodyPr/>
          <a:lstStyle/>
          <a:p>
            <a:r>
              <a:rPr lang="en-US" sz="2400" dirty="0" smtClean="0">
                <a:latin typeface="+mn-lt"/>
              </a:rPr>
              <a:t>Customer visits </a:t>
            </a:r>
            <a:r>
              <a:rPr lang="en-US" sz="2400" dirty="0" err="1" smtClean="0">
                <a:latin typeface="+mn-lt"/>
              </a:rPr>
              <a:t>FortiCloud</a:t>
            </a:r>
            <a:r>
              <a:rPr lang="en-US" sz="2400" dirty="0">
                <a:latin typeface="+mn-lt"/>
              </a:rPr>
              <a:t> </a:t>
            </a:r>
            <a:r>
              <a:rPr lang="en-US" sz="2400" dirty="0" smtClean="0">
                <a:latin typeface="+mn-lt"/>
              </a:rPr>
              <a:t>site, and enters Bulk </a:t>
            </a:r>
            <a:r>
              <a:rPr lang="en-US" sz="2400" dirty="0" err="1" smtClean="0">
                <a:latin typeface="+mn-lt"/>
              </a:rPr>
              <a:t>FortiCloud</a:t>
            </a:r>
            <a:r>
              <a:rPr lang="en-US" sz="2400" dirty="0" smtClean="0">
                <a:latin typeface="+mn-lt"/>
              </a:rPr>
              <a:t> Key.</a:t>
            </a:r>
          </a:p>
          <a:p>
            <a:r>
              <a:rPr lang="en-US" sz="2400" dirty="0" smtClean="0">
                <a:latin typeface="+mn-lt"/>
                <a:cs typeface="Courier New"/>
              </a:rPr>
              <a:t>Customer sees a list of Serial numbers from the order that had FDP SKU</a:t>
            </a:r>
            <a:r>
              <a:rPr lang="en-US" sz="2800" dirty="0" smtClean="0">
                <a:latin typeface="+mn-lt"/>
                <a:cs typeface="Courier New"/>
              </a:rPr>
              <a:t>. </a:t>
            </a:r>
          </a:p>
        </p:txBody>
      </p:sp>
      <p:pic>
        <p:nvPicPr>
          <p:cNvPr id="5" name="Picture 4"/>
          <p:cNvPicPr>
            <a:picLocks noChangeAspect="1"/>
          </p:cNvPicPr>
          <p:nvPr/>
        </p:nvPicPr>
        <p:blipFill>
          <a:blip r:embed="rId2"/>
          <a:stretch>
            <a:fillRect/>
          </a:stretch>
        </p:blipFill>
        <p:spPr>
          <a:xfrm>
            <a:off x="5508104" y="1916832"/>
            <a:ext cx="3302640" cy="1456444"/>
          </a:xfrm>
          <a:prstGeom prst="rect">
            <a:avLst/>
          </a:prstGeom>
        </p:spPr>
      </p:pic>
      <p:pic>
        <p:nvPicPr>
          <p:cNvPr id="9" name="Picture 8"/>
          <p:cNvPicPr>
            <a:picLocks noChangeAspect="1"/>
          </p:cNvPicPr>
          <p:nvPr/>
        </p:nvPicPr>
        <p:blipFill>
          <a:blip r:embed="rId3"/>
          <a:stretch>
            <a:fillRect/>
          </a:stretch>
        </p:blipFill>
        <p:spPr>
          <a:xfrm>
            <a:off x="909458" y="3436620"/>
            <a:ext cx="7191118" cy="2510247"/>
          </a:xfrm>
          <a:prstGeom prst="rect">
            <a:avLst/>
          </a:prstGeom>
        </p:spPr>
      </p:pic>
    </p:spTree>
    <p:extLst>
      <p:ext uri="{BB962C8B-B14F-4D97-AF65-F5344CB8AC3E}">
        <p14:creationId xmlns:p14="http://schemas.microsoft.com/office/powerpoint/2010/main" val="1632467300"/>
      </p:ext>
    </p:extLst>
  </p:cSld>
  <p:clrMapOvr>
    <a:masterClrMapping/>
  </p:clrMapOvr>
  <p:transition>
    <p:wipe dir="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FAP firmware offers </a:t>
            </a:r>
            <a:r>
              <a:rPr lang="en-US" dirty="0" err="1" smtClean="0"/>
              <a:t>FortiCloud</a:t>
            </a:r>
            <a:r>
              <a:rPr lang="en-US" dirty="0" smtClean="0"/>
              <a:t> Management option</a:t>
            </a:r>
            <a:endParaRPr lang="en-US" dirty="0"/>
          </a:p>
        </p:txBody>
      </p:sp>
      <p:sp>
        <p:nvSpPr>
          <p:cNvPr id="3" name="Text Placeholder 2"/>
          <p:cNvSpPr>
            <a:spLocks noGrp="1"/>
          </p:cNvSpPr>
          <p:nvPr>
            <p:ph type="body" sz="quarter" idx="11"/>
          </p:nvPr>
        </p:nvSpPr>
        <p:spPr>
          <a:xfrm>
            <a:off x="5036820" y="1627611"/>
            <a:ext cx="3947160" cy="1542309"/>
          </a:xfrm>
        </p:spPr>
        <p:txBody>
          <a:bodyPr/>
          <a:lstStyle/>
          <a:p>
            <a:r>
              <a:rPr lang="en-US" sz="2000" dirty="0" smtClean="0">
                <a:latin typeface="+mj-lt"/>
              </a:rPr>
              <a:t>Use FAP build 222 and above or 5.0.9 for 11n products</a:t>
            </a:r>
          </a:p>
          <a:p>
            <a:r>
              <a:rPr lang="en-US" sz="2000" dirty="0" smtClean="0">
                <a:solidFill>
                  <a:srgbClr val="404040"/>
                </a:solidFill>
                <a:latin typeface="+mj-lt"/>
                <a:cs typeface="Helvetica 55 Roman"/>
              </a:rPr>
              <a:t>Activation via </a:t>
            </a:r>
            <a:r>
              <a:rPr lang="en-US" sz="2000" dirty="0" err="1" smtClean="0">
                <a:solidFill>
                  <a:srgbClr val="404040"/>
                </a:solidFill>
                <a:latin typeface="+mj-lt"/>
                <a:cs typeface="Helvetica 55 Roman"/>
              </a:rPr>
              <a:t>FortiKey</a:t>
            </a:r>
            <a:r>
              <a:rPr lang="en-US" sz="2000" dirty="0" smtClean="0">
                <a:solidFill>
                  <a:srgbClr val="404040"/>
                </a:solidFill>
                <a:latin typeface="+mj-lt"/>
                <a:cs typeface="Helvetica 55 Roman"/>
              </a:rPr>
              <a:t> or </a:t>
            </a:r>
            <a:r>
              <a:rPr lang="en-US" sz="2000" dirty="0" err="1" smtClean="0">
                <a:solidFill>
                  <a:srgbClr val="404040"/>
                </a:solidFill>
                <a:latin typeface="+mj-lt"/>
                <a:cs typeface="Helvetica 55 Roman"/>
              </a:rPr>
              <a:t>FortiCloud</a:t>
            </a:r>
            <a:r>
              <a:rPr lang="en-US" sz="2000" dirty="0" smtClean="0">
                <a:solidFill>
                  <a:srgbClr val="404040"/>
                </a:solidFill>
                <a:latin typeface="+mj-lt"/>
                <a:cs typeface="Helvetica 55 Roman"/>
              </a:rPr>
              <a:t> username/pass</a:t>
            </a:r>
          </a:p>
          <a:p>
            <a:endParaRPr lang="en-US" sz="2000" dirty="0">
              <a:latin typeface="+mj-lt"/>
            </a:endParaRPr>
          </a:p>
        </p:txBody>
      </p:sp>
      <p:pic>
        <p:nvPicPr>
          <p:cNvPr id="7170" name="Picture 2"/>
          <p:cNvPicPr>
            <a:picLocks noChangeAspect="1" noChangeArrowheads="1"/>
          </p:cNvPicPr>
          <p:nvPr/>
        </p:nvPicPr>
        <p:blipFill>
          <a:blip r:embed="rId2" cstate="print"/>
          <a:srcRect/>
          <a:stretch>
            <a:fillRect/>
          </a:stretch>
        </p:blipFill>
        <p:spPr bwMode="auto">
          <a:xfrm>
            <a:off x="213360" y="1066800"/>
            <a:ext cx="4669484" cy="4572000"/>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l="22846" t="75000" r="8615" b="1667"/>
          <a:stretch>
            <a:fillRect/>
          </a:stretch>
        </p:blipFill>
        <p:spPr bwMode="auto">
          <a:xfrm>
            <a:off x="1706880" y="4305300"/>
            <a:ext cx="6172200" cy="2057400"/>
          </a:xfrm>
          <a:prstGeom prst="rect">
            <a:avLst/>
          </a:prstGeom>
          <a:noFill/>
          <a:ln w="9525">
            <a:noFill/>
            <a:miter lim="800000"/>
            <a:headEnd/>
            <a:tailEnd/>
          </a:ln>
          <a:effectLst>
            <a:outerShdw blurRad="50800" dist="38100" dir="8100000" algn="tr" rotWithShape="0">
              <a:prstClr val="black">
                <a:alpha val="40000"/>
              </a:prstClr>
            </a:outerShdw>
          </a:effectLst>
        </p:spPr>
      </p:pic>
      <p:sp>
        <p:nvSpPr>
          <p:cNvPr id="8" name="Rectangle 7"/>
          <p:cNvSpPr/>
          <p:nvPr/>
        </p:nvSpPr>
        <p:spPr bwMode="auto">
          <a:xfrm>
            <a:off x="5806440" y="4526280"/>
            <a:ext cx="922020" cy="304800"/>
          </a:xfrm>
          <a:prstGeom prst="rect">
            <a:avLst/>
          </a:prstGeom>
          <a:noFill/>
          <a:ln>
            <a:solidFill>
              <a:srgbClr val="FF0000"/>
            </a:solidFill>
            <a:headEnd type="none" w="med" len="med"/>
            <a:tailEnd type="none" w="med" len="med"/>
          </a:ln>
          <a:effectLst>
            <a:outerShdw blurRad="50800" dist="38100" dir="8100000" algn="tr"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9" name="Rectangle 8"/>
          <p:cNvSpPr/>
          <p:nvPr/>
        </p:nvSpPr>
        <p:spPr bwMode="auto">
          <a:xfrm>
            <a:off x="2057400" y="3581400"/>
            <a:ext cx="1524000" cy="533400"/>
          </a:xfrm>
          <a:prstGeom prst="rect">
            <a:avLst/>
          </a:prstGeom>
          <a:noFill/>
          <a:ln>
            <a:headEnd type="none" w="med" len="med"/>
            <a:tailEnd type="none" w="med" len="med"/>
          </a:ln>
          <a:effectLst>
            <a:outerShdw blurRad="50800" dist="38100" dir="8100000" algn="tr"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Tree>
    <p:extLst>
      <p:ext uri="{BB962C8B-B14F-4D97-AF65-F5344CB8AC3E}">
        <p14:creationId xmlns:p14="http://schemas.microsoft.com/office/powerpoint/2010/main" val="1611560316"/>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2"/>
          <p:cNvPicPr>
            <a:picLocks noChangeAspect="1" noChangeArrowheads="1"/>
          </p:cNvPicPr>
          <p:nvPr/>
        </p:nvPicPr>
        <p:blipFill>
          <a:blip r:embed="rId3"/>
          <a:srcRect/>
          <a:stretch>
            <a:fillRect/>
          </a:stretch>
        </p:blipFill>
        <p:spPr bwMode="auto">
          <a:xfrm>
            <a:off x="6559418" y="3479469"/>
            <a:ext cx="343335" cy="828423"/>
          </a:xfrm>
          <a:prstGeom prst="rect">
            <a:avLst/>
          </a:prstGeom>
          <a:noFill/>
          <a:ln w="9525">
            <a:noFill/>
            <a:miter lim="800000"/>
            <a:headEnd/>
            <a:tailEnd/>
          </a:ln>
        </p:spPr>
      </p:pic>
      <p:pic>
        <p:nvPicPr>
          <p:cNvPr id="40" name="Picture 39" descr="Retail_Branch_Lt.png"/>
          <p:cNvPicPr>
            <a:picLocks noChangeAspect="1"/>
          </p:cNvPicPr>
          <p:nvPr/>
        </p:nvPicPr>
        <p:blipFill>
          <a:blip r:embed="rId4"/>
          <a:stretch>
            <a:fillRect/>
          </a:stretch>
        </p:blipFill>
        <p:spPr>
          <a:xfrm>
            <a:off x="2291938" y="1640754"/>
            <a:ext cx="4488873" cy="3563892"/>
          </a:xfrm>
          <a:prstGeom prst="rect">
            <a:avLst/>
          </a:prstGeom>
          <a:ln>
            <a:noFill/>
          </a:ln>
          <a:effectLst>
            <a:outerShdw blurRad="292100" dist="139700" dir="2700000" algn="tl" rotWithShape="0">
              <a:srgbClr val="333333">
                <a:alpha val="65000"/>
              </a:srgbClr>
            </a:outerShdw>
          </a:effectLst>
        </p:spPr>
      </p:pic>
      <p:sp>
        <p:nvSpPr>
          <p:cNvPr id="106" name="Title 1"/>
          <p:cNvSpPr txBox="1">
            <a:spLocks/>
          </p:cNvSpPr>
          <p:nvPr/>
        </p:nvSpPr>
        <p:spPr bwMode="auto">
          <a:xfrm>
            <a:off x="237299" y="175678"/>
            <a:ext cx="7113527" cy="6048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marL="0" marR="0" lvl="0" indent="0" algn="l" defTabSz="914400" rtl="0" eaLnBrk="0" fontAlgn="base" latinLnBrk="0" hangingPunct="0">
              <a:lnSpc>
                <a:spcPct val="95000"/>
              </a:lnSpc>
              <a:spcBef>
                <a:spcPct val="0"/>
              </a:spcBef>
              <a:spcAft>
                <a:spcPct val="0"/>
              </a:spcAft>
              <a:buClrTx/>
              <a:buSzTx/>
              <a:buFontTx/>
              <a:buNone/>
              <a:tabLst/>
              <a:defRPr/>
            </a:pPr>
            <a:r>
              <a:rPr lang="en-US" b="1" kern="0" dirty="0" smtClean="0">
                <a:latin typeface="+mj-lt"/>
                <a:ea typeface="ＭＳ Ｐゴシック"/>
                <a:cs typeface="+mj-cs"/>
              </a:rPr>
              <a:t>Wireless Mesh</a:t>
            </a:r>
            <a:r>
              <a:rPr kumimoji="0" lang="en-US" sz="2400" b="1" i="0" u="none" strike="noStrike" kern="0" cap="none" spc="0" normalizeH="0" baseline="0" noProof="0" dirty="0" smtClean="0">
                <a:ln>
                  <a:noFill/>
                </a:ln>
                <a:solidFill>
                  <a:schemeClr val="tx1"/>
                </a:solidFill>
                <a:effectLst/>
                <a:uLnTx/>
                <a:uFillTx/>
                <a:latin typeface="+mj-lt"/>
                <a:ea typeface="ＭＳ Ｐゴシック"/>
                <a:cs typeface="+mj-cs"/>
              </a:rPr>
              <a:t/>
            </a:r>
            <a:br>
              <a:rPr kumimoji="0" lang="en-US" sz="2400" b="1" i="0" u="none" strike="noStrike" kern="0" cap="none" spc="0" normalizeH="0" baseline="0" noProof="0" dirty="0" smtClean="0">
                <a:ln>
                  <a:noFill/>
                </a:ln>
                <a:solidFill>
                  <a:schemeClr val="tx1"/>
                </a:solidFill>
                <a:effectLst/>
                <a:uLnTx/>
                <a:uFillTx/>
                <a:latin typeface="+mj-lt"/>
                <a:ea typeface="ＭＳ Ｐゴシック"/>
                <a:cs typeface="+mj-cs"/>
              </a:rPr>
            </a:br>
            <a:r>
              <a:rPr lang="en-US" sz="1800" i="1" kern="0" dirty="0" smtClean="0">
                <a:latin typeface="+mj-lt"/>
                <a:ea typeface="ＭＳ Ｐゴシック"/>
                <a:cs typeface="+mj-cs"/>
              </a:rPr>
              <a:t>AP use wireless connection for redundancy and data exchange</a:t>
            </a:r>
            <a:endParaRPr kumimoji="0" lang="en-US" sz="1800" b="0" i="1" u="none" strike="noStrike" kern="0" cap="none" spc="0" normalizeH="0" baseline="0" noProof="0" dirty="0" smtClean="0">
              <a:ln>
                <a:noFill/>
              </a:ln>
              <a:solidFill>
                <a:schemeClr val="tx1"/>
              </a:solidFill>
              <a:effectLst/>
              <a:uLnTx/>
              <a:uFillTx/>
              <a:latin typeface="+mj-lt"/>
              <a:ea typeface="ＭＳ Ｐゴシック"/>
              <a:cs typeface="+mj-cs"/>
            </a:endParaRPr>
          </a:p>
        </p:txBody>
      </p:sp>
      <p:sp>
        <p:nvSpPr>
          <p:cNvPr id="54" name="Rounded Rectangle 53"/>
          <p:cNvSpPr/>
          <p:nvPr/>
        </p:nvSpPr>
        <p:spPr bwMode="auto">
          <a:xfrm>
            <a:off x="-2456793" y="1359365"/>
            <a:ext cx="2266788" cy="635687"/>
          </a:xfrm>
          <a:prstGeom prst="roundRect">
            <a:avLst/>
          </a:prstGeom>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5400000" scaled="1"/>
            <a:tileRect/>
          </a:gradFill>
          <a:ln>
            <a:solidFill>
              <a:schemeClr val="bg2">
                <a:lumMod val="25000"/>
              </a:schemeClr>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fr-FR" sz="2000" b="1" i="0" u="none" strike="noStrike" cap="none" normalizeH="0" baseline="0" dirty="0" smtClean="0">
                <a:ln>
                  <a:noFill/>
                </a:ln>
                <a:solidFill>
                  <a:schemeClr val="bg2">
                    <a:lumMod val="25000"/>
                  </a:schemeClr>
                </a:solidFill>
                <a:effectLst/>
                <a:latin typeface="Arial" charset="0"/>
              </a:rPr>
              <a:t>Wireless </a:t>
            </a:r>
            <a:r>
              <a:rPr kumimoji="0" lang="fr-FR" sz="2000" b="1" i="0" u="none" strike="noStrike" cap="none" normalizeH="0" baseline="0" dirty="0" err="1" smtClean="0">
                <a:ln>
                  <a:noFill/>
                </a:ln>
                <a:solidFill>
                  <a:schemeClr val="bg2">
                    <a:lumMod val="25000"/>
                  </a:schemeClr>
                </a:solidFill>
                <a:effectLst/>
                <a:latin typeface="Arial" charset="0"/>
              </a:rPr>
              <a:t>Mesh</a:t>
            </a:r>
            <a:endParaRPr kumimoji="0" lang="fr-FR" sz="2000" b="1" i="0" u="none" strike="noStrike" cap="none" normalizeH="0" baseline="0" dirty="0">
              <a:ln>
                <a:noFill/>
              </a:ln>
              <a:solidFill>
                <a:schemeClr val="bg2">
                  <a:lumMod val="25000"/>
                </a:schemeClr>
              </a:solidFill>
              <a:effectLst/>
              <a:latin typeface="Arial" charset="0"/>
            </a:endParaRPr>
          </a:p>
        </p:txBody>
      </p:sp>
      <p:pic>
        <p:nvPicPr>
          <p:cNvPr id="59" name="Picture 58" descr="IT-Admin_Laptop_Rt.png"/>
          <p:cNvPicPr>
            <a:picLocks noChangeAspect="1"/>
          </p:cNvPicPr>
          <p:nvPr/>
        </p:nvPicPr>
        <p:blipFill>
          <a:blip r:embed="rId5"/>
          <a:stretch>
            <a:fillRect/>
          </a:stretch>
        </p:blipFill>
        <p:spPr>
          <a:xfrm>
            <a:off x="2574236" y="2683816"/>
            <a:ext cx="405504" cy="811008"/>
          </a:xfrm>
          <a:prstGeom prst="rect">
            <a:avLst/>
          </a:prstGeom>
          <a:effectLst>
            <a:outerShdw blurRad="76200" dir="18900000" sy="23000" kx="-1200000" algn="bl">
              <a:srgbClr val="000000">
                <a:alpha val="15000"/>
              </a:srgbClr>
            </a:outerShdw>
          </a:effectLst>
        </p:spPr>
      </p:pic>
      <p:pic>
        <p:nvPicPr>
          <p:cNvPr id="62" name="Picture 61" descr="IT-Admin_Laptop_Lt.png"/>
          <p:cNvPicPr>
            <a:picLocks noChangeAspect="1"/>
          </p:cNvPicPr>
          <p:nvPr/>
        </p:nvPicPr>
        <p:blipFill>
          <a:blip r:embed="rId6"/>
          <a:stretch>
            <a:fillRect/>
          </a:stretch>
        </p:blipFill>
        <p:spPr>
          <a:xfrm>
            <a:off x="4560123" y="3884091"/>
            <a:ext cx="405042" cy="814439"/>
          </a:xfrm>
          <a:prstGeom prst="rect">
            <a:avLst/>
          </a:prstGeom>
          <a:effectLst>
            <a:outerShdw blurRad="76200" dir="18900000" sy="23000" kx="-1200000" algn="bl">
              <a:srgbClr val="000000">
                <a:alpha val="15000"/>
              </a:srgbClr>
            </a:outerShdw>
          </a:effectLst>
        </p:spPr>
      </p:pic>
      <p:pic>
        <p:nvPicPr>
          <p:cNvPr id="66" name="Picture 65" descr="FortiTech_Laptop_Lt.png"/>
          <p:cNvPicPr>
            <a:picLocks noChangeAspect="1"/>
          </p:cNvPicPr>
          <p:nvPr/>
        </p:nvPicPr>
        <p:blipFill>
          <a:blip r:embed="rId7"/>
          <a:stretch>
            <a:fillRect/>
          </a:stretch>
        </p:blipFill>
        <p:spPr>
          <a:xfrm>
            <a:off x="8079008" y="3198523"/>
            <a:ext cx="360926" cy="733621"/>
          </a:xfrm>
          <a:prstGeom prst="rect">
            <a:avLst/>
          </a:prstGeom>
          <a:effectLst>
            <a:outerShdw blurRad="76200" dir="18900000" sy="23000" kx="-1200000" algn="bl">
              <a:srgbClr val="000000">
                <a:alpha val="15000"/>
              </a:srgbClr>
            </a:outerShdw>
          </a:effectLst>
        </p:spPr>
      </p:pic>
      <p:pic>
        <p:nvPicPr>
          <p:cNvPr id="68" name="Picture 67" descr="FortiTech_Laptop_Rt.png"/>
          <p:cNvPicPr>
            <a:picLocks noChangeAspect="1"/>
          </p:cNvPicPr>
          <p:nvPr/>
        </p:nvPicPr>
        <p:blipFill>
          <a:blip r:embed="rId8"/>
          <a:stretch>
            <a:fillRect/>
          </a:stretch>
        </p:blipFill>
        <p:spPr>
          <a:xfrm>
            <a:off x="7650306" y="3186649"/>
            <a:ext cx="386886" cy="773772"/>
          </a:xfrm>
          <a:prstGeom prst="rect">
            <a:avLst/>
          </a:prstGeom>
          <a:effectLst>
            <a:outerShdw blurRad="76200" dir="18900000" sy="23000" kx="-1200000" algn="bl">
              <a:srgbClr val="000000">
                <a:alpha val="15000"/>
              </a:srgbClr>
            </a:outerShdw>
          </a:effectLst>
        </p:spPr>
      </p:pic>
      <p:pic>
        <p:nvPicPr>
          <p:cNvPr id="71" name="Picture 70" descr="FortiAP_Lt-s.png"/>
          <p:cNvPicPr>
            <a:picLocks noChangeAspect="1"/>
          </p:cNvPicPr>
          <p:nvPr/>
        </p:nvPicPr>
        <p:blipFill>
          <a:blip r:embed="rId9"/>
          <a:stretch>
            <a:fillRect/>
          </a:stretch>
        </p:blipFill>
        <p:spPr>
          <a:xfrm>
            <a:off x="4938153" y="3043200"/>
            <a:ext cx="536439" cy="357626"/>
          </a:xfrm>
          <a:prstGeom prst="rect">
            <a:avLst/>
          </a:prstGeom>
        </p:spPr>
      </p:pic>
      <p:pic>
        <p:nvPicPr>
          <p:cNvPr id="74" name="Picture 8" descr="C:\Documents and Settings\erabatan\Desktop\Metro-Signal-Blue-128.png"/>
          <p:cNvPicPr>
            <a:picLocks noChangeAspect="1" noChangeArrowheads="1"/>
          </p:cNvPicPr>
          <p:nvPr/>
        </p:nvPicPr>
        <p:blipFill>
          <a:blip r:embed="rId10"/>
          <a:srcRect/>
          <a:stretch>
            <a:fillRect/>
          </a:stretch>
        </p:blipFill>
        <p:spPr bwMode="auto">
          <a:xfrm rot="12266574">
            <a:off x="4597928" y="3192500"/>
            <a:ext cx="852191" cy="845533"/>
          </a:xfrm>
          <a:prstGeom prst="rect">
            <a:avLst/>
          </a:prstGeom>
          <a:noFill/>
        </p:spPr>
      </p:pic>
      <p:pic>
        <p:nvPicPr>
          <p:cNvPr id="45" name="Picture 44" descr="FortiAP_Lt-s.png"/>
          <p:cNvPicPr>
            <a:picLocks noChangeAspect="1"/>
          </p:cNvPicPr>
          <p:nvPr/>
        </p:nvPicPr>
        <p:blipFill>
          <a:blip r:embed="rId9"/>
          <a:stretch>
            <a:fillRect/>
          </a:stretch>
        </p:blipFill>
        <p:spPr>
          <a:xfrm>
            <a:off x="3249878" y="2079320"/>
            <a:ext cx="536439" cy="357626"/>
          </a:xfrm>
          <a:prstGeom prst="rect">
            <a:avLst/>
          </a:prstGeom>
        </p:spPr>
      </p:pic>
      <p:pic>
        <p:nvPicPr>
          <p:cNvPr id="48" name="Picture 8" descr="C:\Documents and Settings\erabatan\Desktop\Metro-Signal-Blue-128.png"/>
          <p:cNvPicPr>
            <a:picLocks noChangeAspect="1" noChangeArrowheads="1"/>
          </p:cNvPicPr>
          <p:nvPr/>
        </p:nvPicPr>
        <p:blipFill>
          <a:blip r:embed="rId10"/>
          <a:srcRect/>
          <a:stretch>
            <a:fillRect/>
          </a:stretch>
        </p:blipFill>
        <p:spPr bwMode="auto">
          <a:xfrm rot="4335683">
            <a:off x="6769133" y="3309272"/>
            <a:ext cx="852191" cy="845533"/>
          </a:xfrm>
          <a:prstGeom prst="rect">
            <a:avLst/>
          </a:prstGeom>
          <a:noFill/>
        </p:spPr>
      </p:pic>
      <p:cxnSp>
        <p:nvCxnSpPr>
          <p:cNvPr id="50" name="Straight Connector 49"/>
          <p:cNvCxnSpPr/>
          <p:nvPr/>
        </p:nvCxnSpPr>
        <p:spPr bwMode="auto">
          <a:xfrm flipV="1">
            <a:off x="6210794" y="4048060"/>
            <a:ext cx="396125" cy="274558"/>
          </a:xfrm>
          <a:prstGeom prst="line">
            <a:avLst/>
          </a:prstGeom>
          <a:ln>
            <a:solidFill>
              <a:srgbClr val="7A909E"/>
            </a:solidFill>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89" name="Picture 88" descr="FG-3950_Rt-s.png"/>
          <p:cNvPicPr>
            <a:picLocks noChangeAspect="1"/>
          </p:cNvPicPr>
          <p:nvPr/>
        </p:nvPicPr>
        <p:blipFill>
          <a:blip r:embed="rId11">
            <a:lum contrast="-17000"/>
          </a:blip>
          <a:stretch>
            <a:fillRect/>
          </a:stretch>
        </p:blipFill>
        <p:spPr>
          <a:xfrm flipH="1">
            <a:off x="5441167" y="4022090"/>
            <a:ext cx="999688" cy="853746"/>
          </a:xfrm>
          <a:prstGeom prst="rect">
            <a:avLst/>
          </a:prstGeom>
          <a:scene3d>
            <a:camera prst="orthographicFront">
              <a:rot lat="2302848" lon="1156738" rev="735176"/>
            </a:camera>
            <a:lightRig rig="threePt" dir="t"/>
          </a:scene3d>
        </p:spPr>
      </p:pic>
      <p:pic>
        <p:nvPicPr>
          <p:cNvPr id="51" name="Picture 8" descr="C:\Documents and Settings\erabatan\Desktop\Metro-Signal-Blue-128.png"/>
          <p:cNvPicPr>
            <a:picLocks noChangeAspect="1" noChangeArrowheads="1"/>
          </p:cNvPicPr>
          <p:nvPr/>
        </p:nvPicPr>
        <p:blipFill>
          <a:blip r:embed="rId10"/>
          <a:srcRect/>
          <a:stretch>
            <a:fillRect/>
          </a:stretch>
        </p:blipFill>
        <p:spPr bwMode="auto">
          <a:xfrm rot="13047550">
            <a:off x="2790900" y="2204867"/>
            <a:ext cx="852191" cy="845533"/>
          </a:xfrm>
          <a:prstGeom prst="rect">
            <a:avLst/>
          </a:prstGeom>
          <a:noFill/>
        </p:spPr>
      </p:pic>
      <p:sp>
        <p:nvSpPr>
          <p:cNvPr id="52" name="TextBox 51"/>
          <p:cNvSpPr txBox="1"/>
          <p:nvPr/>
        </p:nvSpPr>
        <p:spPr>
          <a:xfrm rot="19722355">
            <a:off x="2636321" y="2137558"/>
            <a:ext cx="1187533" cy="276999"/>
          </a:xfrm>
          <a:prstGeom prst="rect">
            <a:avLst/>
          </a:prstGeom>
          <a:noFill/>
        </p:spPr>
        <p:txBody>
          <a:bodyPr wrap="square" rtlCol="0">
            <a:spAutoFit/>
          </a:bodyPr>
          <a:lstStyle/>
          <a:p>
            <a:r>
              <a:rPr lang="fr-FR" sz="1200" b="1" dirty="0" smtClean="0">
                <a:solidFill>
                  <a:schemeClr val="bg1"/>
                </a:solidFill>
                <a:latin typeface="Helvetica 55 Roman"/>
                <a:cs typeface="Helvetica 55 Roman"/>
              </a:rPr>
              <a:t>2,4 Ghz</a:t>
            </a:r>
          </a:p>
        </p:txBody>
      </p:sp>
      <p:sp>
        <p:nvSpPr>
          <p:cNvPr id="53" name="TextBox 52"/>
          <p:cNvSpPr txBox="1"/>
          <p:nvPr/>
        </p:nvSpPr>
        <p:spPr>
          <a:xfrm rot="19722355">
            <a:off x="4380015" y="3216235"/>
            <a:ext cx="1187533" cy="276999"/>
          </a:xfrm>
          <a:prstGeom prst="rect">
            <a:avLst/>
          </a:prstGeom>
          <a:noFill/>
        </p:spPr>
        <p:txBody>
          <a:bodyPr wrap="square" rtlCol="0">
            <a:spAutoFit/>
          </a:bodyPr>
          <a:lstStyle/>
          <a:p>
            <a:r>
              <a:rPr lang="fr-FR" sz="1200" b="1" dirty="0" smtClean="0">
                <a:solidFill>
                  <a:srgbClr val="00B0F0"/>
                </a:solidFill>
                <a:latin typeface="Helvetica 55 Roman"/>
                <a:cs typeface="Helvetica 55 Roman"/>
              </a:rPr>
              <a:t>2,4 Ghz</a:t>
            </a:r>
          </a:p>
        </p:txBody>
      </p:sp>
      <p:sp>
        <p:nvSpPr>
          <p:cNvPr id="56" name="TextBox 55"/>
          <p:cNvSpPr txBox="1"/>
          <p:nvPr/>
        </p:nvSpPr>
        <p:spPr>
          <a:xfrm rot="19722355">
            <a:off x="6731328" y="3192482"/>
            <a:ext cx="1187533" cy="276999"/>
          </a:xfrm>
          <a:prstGeom prst="rect">
            <a:avLst/>
          </a:prstGeom>
          <a:noFill/>
        </p:spPr>
        <p:txBody>
          <a:bodyPr wrap="square" rtlCol="0">
            <a:spAutoFit/>
          </a:bodyPr>
          <a:lstStyle/>
          <a:p>
            <a:r>
              <a:rPr lang="fr-FR" sz="1200" b="1" dirty="0" smtClean="0">
                <a:solidFill>
                  <a:srgbClr val="00B0F0"/>
                </a:solidFill>
                <a:latin typeface="Helvetica 55 Roman"/>
                <a:cs typeface="Helvetica 55 Roman"/>
              </a:rPr>
              <a:t>2,4 Ghz</a:t>
            </a:r>
          </a:p>
        </p:txBody>
      </p:sp>
      <p:sp>
        <p:nvSpPr>
          <p:cNvPr id="57" name="Freeform 56"/>
          <p:cNvSpPr/>
          <p:nvPr/>
        </p:nvSpPr>
        <p:spPr bwMode="auto">
          <a:xfrm>
            <a:off x="5462649" y="3085605"/>
            <a:ext cx="1045029" cy="607621"/>
          </a:xfrm>
          <a:custGeom>
            <a:avLst/>
            <a:gdLst>
              <a:gd name="connsiteX0" fmla="*/ 1045029 w 1045029"/>
              <a:gd name="connsiteY0" fmla="*/ 607621 h 607621"/>
              <a:gd name="connsiteX1" fmla="*/ 855024 w 1045029"/>
              <a:gd name="connsiteY1" fmla="*/ 215735 h 607621"/>
              <a:gd name="connsiteX2" fmla="*/ 391886 w 1045029"/>
              <a:gd name="connsiteY2" fmla="*/ 25730 h 607621"/>
              <a:gd name="connsiteX3" fmla="*/ 0 w 1045029"/>
              <a:gd name="connsiteY3" fmla="*/ 61356 h 607621"/>
            </a:gdLst>
            <a:ahLst/>
            <a:cxnLst>
              <a:cxn ang="0">
                <a:pos x="connsiteX0" y="connsiteY0"/>
              </a:cxn>
              <a:cxn ang="0">
                <a:pos x="connsiteX1" y="connsiteY1"/>
              </a:cxn>
              <a:cxn ang="0">
                <a:pos x="connsiteX2" y="connsiteY2"/>
              </a:cxn>
              <a:cxn ang="0">
                <a:pos x="connsiteX3" y="connsiteY3"/>
              </a:cxn>
            </a:cxnLst>
            <a:rect l="l" t="t" r="r" b="b"/>
            <a:pathLst>
              <a:path w="1045029" h="607621">
                <a:moveTo>
                  <a:pt x="1045029" y="607621"/>
                </a:moveTo>
                <a:cubicBezTo>
                  <a:pt x="1004455" y="460169"/>
                  <a:pt x="963881" y="312717"/>
                  <a:pt x="855024" y="215735"/>
                </a:cubicBezTo>
                <a:cubicBezTo>
                  <a:pt x="746167" y="118753"/>
                  <a:pt x="534390" y="51460"/>
                  <a:pt x="391886" y="25730"/>
                </a:cubicBezTo>
                <a:cubicBezTo>
                  <a:pt x="249382" y="0"/>
                  <a:pt x="124691" y="30678"/>
                  <a:pt x="0" y="61356"/>
                </a:cubicBezTo>
              </a:path>
            </a:pathLst>
          </a:custGeom>
          <a:ln w="38100">
            <a:solidFill>
              <a:srgbClr val="FFC000"/>
            </a:solidFill>
            <a:prstDash val="dash"/>
            <a:headEnd type="triangle" w="med" len="med"/>
            <a:tailEnd type="triangle" w="med" len="med"/>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fr-FR"/>
          </a:p>
        </p:txBody>
      </p:sp>
      <p:sp>
        <p:nvSpPr>
          <p:cNvPr id="58" name="Freeform 57"/>
          <p:cNvSpPr/>
          <p:nvPr/>
        </p:nvSpPr>
        <p:spPr bwMode="auto">
          <a:xfrm>
            <a:off x="3776354" y="2173185"/>
            <a:ext cx="1292432" cy="853044"/>
          </a:xfrm>
          <a:custGeom>
            <a:avLst/>
            <a:gdLst>
              <a:gd name="connsiteX0" fmla="*/ 1045029 w 1045029"/>
              <a:gd name="connsiteY0" fmla="*/ 607621 h 607621"/>
              <a:gd name="connsiteX1" fmla="*/ 855024 w 1045029"/>
              <a:gd name="connsiteY1" fmla="*/ 215735 h 607621"/>
              <a:gd name="connsiteX2" fmla="*/ 391886 w 1045029"/>
              <a:gd name="connsiteY2" fmla="*/ 25730 h 607621"/>
              <a:gd name="connsiteX3" fmla="*/ 0 w 1045029"/>
              <a:gd name="connsiteY3" fmla="*/ 61356 h 607621"/>
            </a:gdLst>
            <a:ahLst/>
            <a:cxnLst>
              <a:cxn ang="0">
                <a:pos x="connsiteX0" y="connsiteY0"/>
              </a:cxn>
              <a:cxn ang="0">
                <a:pos x="connsiteX1" y="connsiteY1"/>
              </a:cxn>
              <a:cxn ang="0">
                <a:pos x="connsiteX2" y="connsiteY2"/>
              </a:cxn>
              <a:cxn ang="0">
                <a:pos x="connsiteX3" y="connsiteY3"/>
              </a:cxn>
            </a:cxnLst>
            <a:rect l="l" t="t" r="r" b="b"/>
            <a:pathLst>
              <a:path w="1045029" h="607621">
                <a:moveTo>
                  <a:pt x="1045029" y="607621"/>
                </a:moveTo>
                <a:cubicBezTo>
                  <a:pt x="1004455" y="460169"/>
                  <a:pt x="963881" y="312717"/>
                  <a:pt x="855024" y="215735"/>
                </a:cubicBezTo>
                <a:cubicBezTo>
                  <a:pt x="746167" y="118753"/>
                  <a:pt x="534390" y="51460"/>
                  <a:pt x="391886" y="25730"/>
                </a:cubicBezTo>
                <a:cubicBezTo>
                  <a:pt x="249382" y="0"/>
                  <a:pt x="124691" y="30678"/>
                  <a:pt x="0" y="61356"/>
                </a:cubicBezTo>
              </a:path>
            </a:pathLst>
          </a:custGeom>
          <a:ln w="38100">
            <a:solidFill>
              <a:srgbClr val="FFC000"/>
            </a:solidFill>
            <a:prstDash val="dash"/>
            <a:headEnd type="triangle" w="med" len="med"/>
            <a:tailEnd type="triangle" w="med" len="med"/>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fr-FR"/>
          </a:p>
        </p:txBody>
      </p:sp>
      <p:sp>
        <p:nvSpPr>
          <p:cNvPr id="60" name="TextBox 59"/>
          <p:cNvSpPr txBox="1"/>
          <p:nvPr/>
        </p:nvSpPr>
        <p:spPr>
          <a:xfrm>
            <a:off x="4548250" y="2054431"/>
            <a:ext cx="819397" cy="276999"/>
          </a:xfrm>
          <a:prstGeom prst="rect">
            <a:avLst/>
          </a:prstGeom>
          <a:noFill/>
        </p:spPr>
        <p:txBody>
          <a:bodyPr wrap="square" rtlCol="0">
            <a:spAutoFit/>
          </a:bodyPr>
          <a:lstStyle/>
          <a:p>
            <a:r>
              <a:rPr lang="fr-FR" sz="1200" b="1" dirty="0" smtClean="0">
                <a:solidFill>
                  <a:srgbClr val="FFC000"/>
                </a:solidFill>
                <a:latin typeface="Helvetica 55 Roman"/>
                <a:cs typeface="Helvetica 55 Roman"/>
              </a:rPr>
              <a:t>5 Ghz</a:t>
            </a:r>
          </a:p>
        </p:txBody>
      </p:sp>
      <p:sp>
        <p:nvSpPr>
          <p:cNvPr id="61" name="TextBox 60"/>
          <p:cNvSpPr txBox="1"/>
          <p:nvPr/>
        </p:nvSpPr>
        <p:spPr>
          <a:xfrm>
            <a:off x="5805056" y="2788722"/>
            <a:ext cx="819397" cy="276999"/>
          </a:xfrm>
          <a:prstGeom prst="rect">
            <a:avLst/>
          </a:prstGeom>
          <a:noFill/>
        </p:spPr>
        <p:txBody>
          <a:bodyPr wrap="square" rtlCol="0">
            <a:spAutoFit/>
          </a:bodyPr>
          <a:lstStyle/>
          <a:p>
            <a:r>
              <a:rPr lang="fr-FR" sz="1200" b="1" dirty="0" smtClean="0">
                <a:solidFill>
                  <a:srgbClr val="FFC000"/>
                </a:solidFill>
                <a:latin typeface="Helvetica 55 Roman"/>
                <a:cs typeface="Helvetica 55 Roman"/>
              </a:rPr>
              <a:t>5 Ghz</a:t>
            </a:r>
          </a:p>
        </p:txBody>
      </p:sp>
      <p:pic>
        <p:nvPicPr>
          <p:cNvPr id="2050" name="Picture 2"/>
          <p:cNvPicPr>
            <a:picLocks noChangeAspect="1" noChangeArrowheads="1"/>
          </p:cNvPicPr>
          <p:nvPr/>
        </p:nvPicPr>
        <p:blipFill>
          <a:blip r:embed="rId12"/>
          <a:srcRect/>
          <a:stretch>
            <a:fillRect/>
          </a:stretch>
        </p:blipFill>
        <p:spPr bwMode="auto">
          <a:xfrm>
            <a:off x="2205593" y="1562905"/>
            <a:ext cx="5406887" cy="3911620"/>
          </a:xfrm>
          <a:prstGeom prst="rect">
            <a:avLst/>
          </a:prstGeom>
          <a:noFill/>
          <a:ln w="9525">
            <a:noFill/>
            <a:miter lim="800000"/>
            <a:headEnd/>
            <a:tailEnd/>
          </a:ln>
          <a:effectLst/>
        </p:spPr>
      </p:pic>
      <p:sp>
        <p:nvSpPr>
          <p:cNvPr id="63" name="Rounded Rectangle 62"/>
          <p:cNvSpPr/>
          <p:nvPr/>
        </p:nvSpPr>
        <p:spPr bwMode="auto">
          <a:xfrm>
            <a:off x="-2458768" y="1357390"/>
            <a:ext cx="2266788" cy="635687"/>
          </a:xfrm>
          <a:prstGeom prst="roundRect">
            <a:avLst/>
          </a:prstGeom>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5400000" scaled="1"/>
            <a:tileRect/>
          </a:gradFill>
          <a:ln>
            <a:solidFill>
              <a:schemeClr val="bg2">
                <a:lumMod val="25000"/>
              </a:schemeClr>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fr-FR" sz="2000" b="1" i="0" u="none" strike="noStrike" cap="none" normalizeH="0" baseline="0" dirty="0" smtClean="0">
                <a:ln>
                  <a:noFill/>
                </a:ln>
                <a:solidFill>
                  <a:schemeClr val="bg2">
                    <a:lumMod val="25000"/>
                  </a:schemeClr>
                </a:solidFill>
                <a:effectLst/>
                <a:latin typeface="Arial" charset="0"/>
              </a:rPr>
              <a:t>Wireless Bridge</a:t>
            </a:r>
            <a:endParaRPr kumimoji="0" lang="fr-FR" sz="2000" b="1" i="0" u="none" strike="noStrike" cap="none" normalizeH="0" baseline="0" dirty="0">
              <a:ln>
                <a:noFill/>
              </a:ln>
              <a:solidFill>
                <a:schemeClr val="bg2">
                  <a:lumMod val="25000"/>
                </a:schemeClr>
              </a:solidFill>
              <a:effectLst/>
              <a:latin typeface="Arial" charset="0"/>
            </a:endParaRPr>
          </a:p>
        </p:txBody>
      </p:sp>
      <p:pic>
        <p:nvPicPr>
          <p:cNvPr id="70" name="Picture 69" descr="University_Rt.png"/>
          <p:cNvPicPr>
            <a:picLocks noChangeAspect="1"/>
          </p:cNvPicPr>
          <p:nvPr/>
        </p:nvPicPr>
        <p:blipFill>
          <a:blip r:embed="rId13"/>
          <a:stretch>
            <a:fillRect/>
          </a:stretch>
        </p:blipFill>
        <p:spPr>
          <a:xfrm>
            <a:off x="5872759" y="1488436"/>
            <a:ext cx="2998109" cy="2910665"/>
          </a:xfrm>
          <a:prstGeom prst="rect">
            <a:avLst/>
          </a:prstGeom>
          <a:ln>
            <a:noFill/>
          </a:ln>
          <a:effectLst>
            <a:outerShdw blurRad="292100" dist="139700" dir="2700000" algn="tl" rotWithShape="0">
              <a:srgbClr val="333333">
                <a:alpha val="65000"/>
              </a:srgbClr>
            </a:outerShdw>
          </a:effectLst>
        </p:spPr>
      </p:pic>
      <p:pic>
        <p:nvPicPr>
          <p:cNvPr id="84" name="Picture 2" descr="C:\Users\hkarimi\AppData\Local\Microsoft\Windows\Temporary Internet Files\Low\Content.IE5\RN1J0MB2\FAP-222B_Lt[1].png"/>
          <p:cNvPicPr>
            <a:picLocks noChangeAspect="1" noChangeArrowheads="1"/>
          </p:cNvPicPr>
          <p:nvPr/>
        </p:nvPicPr>
        <p:blipFill>
          <a:blip r:embed="rId14" cstate="print"/>
          <a:stretch>
            <a:fillRect/>
          </a:stretch>
        </p:blipFill>
        <p:spPr bwMode="auto">
          <a:xfrm rot="17691230">
            <a:off x="5405668" y="2830885"/>
            <a:ext cx="892640" cy="440066"/>
          </a:xfrm>
          <a:prstGeom prst="rect">
            <a:avLst/>
          </a:prstGeom>
          <a:noFill/>
          <a:ln>
            <a:noFill/>
          </a:ln>
        </p:spPr>
      </p:pic>
      <p:sp>
        <p:nvSpPr>
          <p:cNvPr id="85" name="Freeform 84"/>
          <p:cNvSpPr/>
          <p:nvPr/>
        </p:nvSpPr>
        <p:spPr bwMode="auto">
          <a:xfrm>
            <a:off x="4821379" y="3028208"/>
            <a:ext cx="843151" cy="1365666"/>
          </a:xfrm>
          <a:custGeom>
            <a:avLst/>
            <a:gdLst>
              <a:gd name="connsiteX0" fmla="*/ 0 w 1413163"/>
              <a:gd name="connsiteY0" fmla="*/ 1555667 h 1555667"/>
              <a:gd name="connsiteX1" fmla="*/ 201880 w 1413163"/>
              <a:gd name="connsiteY1" fmla="*/ 1104405 h 1555667"/>
              <a:gd name="connsiteX2" fmla="*/ 771896 w 1413163"/>
              <a:gd name="connsiteY2" fmla="*/ 332509 h 1555667"/>
              <a:gd name="connsiteX3" fmla="*/ 1413163 w 1413163"/>
              <a:gd name="connsiteY3" fmla="*/ 0 h 1555667"/>
            </a:gdLst>
            <a:ahLst/>
            <a:cxnLst>
              <a:cxn ang="0">
                <a:pos x="connsiteX0" y="connsiteY0"/>
              </a:cxn>
              <a:cxn ang="0">
                <a:pos x="connsiteX1" y="connsiteY1"/>
              </a:cxn>
              <a:cxn ang="0">
                <a:pos x="connsiteX2" y="connsiteY2"/>
              </a:cxn>
              <a:cxn ang="0">
                <a:pos x="connsiteX3" y="connsiteY3"/>
              </a:cxn>
            </a:cxnLst>
            <a:rect l="l" t="t" r="r" b="b"/>
            <a:pathLst>
              <a:path w="1413163" h="1555667">
                <a:moveTo>
                  <a:pt x="0" y="1555667"/>
                </a:moveTo>
                <a:cubicBezTo>
                  <a:pt x="36615" y="1431966"/>
                  <a:pt x="73231" y="1308265"/>
                  <a:pt x="201880" y="1104405"/>
                </a:cubicBezTo>
                <a:cubicBezTo>
                  <a:pt x="330529" y="900545"/>
                  <a:pt x="570016" y="516577"/>
                  <a:pt x="771896" y="332509"/>
                </a:cubicBezTo>
                <a:cubicBezTo>
                  <a:pt x="973777" y="148442"/>
                  <a:pt x="1193470" y="74221"/>
                  <a:pt x="1413163" y="0"/>
                </a:cubicBezTo>
              </a:path>
            </a:pathLst>
          </a:custGeom>
          <a:noFill/>
          <a:ln w="38100" cap="flat" cmpd="sng" algn="ctr">
            <a:solidFill>
              <a:srgbClr val="FFC000"/>
            </a:solidFill>
            <a:prstDash val="dash"/>
            <a:round/>
            <a:headEnd type="triangle" w="med" len="med"/>
            <a:tailEnd type="triangle" w="med" len="med"/>
          </a:ln>
          <a:effectLst/>
        </p:spPr>
        <p:txBody>
          <a:bodyPr rtlCol="0" anchor="ctr"/>
          <a:lstStyle/>
          <a:p>
            <a:pPr algn="ctr"/>
            <a:endParaRPr lang="fr-FR"/>
          </a:p>
        </p:txBody>
      </p:sp>
      <p:sp>
        <p:nvSpPr>
          <p:cNvPr id="86" name="TextBox 85"/>
          <p:cNvSpPr txBox="1"/>
          <p:nvPr/>
        </p:nvSpPr>
        <p:spPr>
          <a:xfrm rot="17867391">
            <a:off x="4702632" y="3182588"/>
            <a:ext cx="783771" cy="276999"/>
          </a:xfrm>
          <a:prstGeom prst="rect">
            <a:avLst/>
          </a:prstGeom>
          <a:noFill/>
        </p:spPr>
        <p:txBody>
          <a:bodyPr wrap="square" rtlCol="0">
            <a:spAutoFit/>
          </a:bodyPr>
          <a:lstStyle/>
          <a:p>
            <a:r>
              <a:rPr lang="fr-FR" sz="1200" b="1" dirty="0" smtClean="0">
                <a:solidFill>
                  <a:srgbClr val="FFC000"/>
                </a:solidFill>
                <a:latin typeface="Helvetica 55 Roman"/>
                <a:cs typeface="Helvetica 55 Roman"/>
              </a:rPr>
              <a:t>5 Ghz</a:t>
            </a:r>
          </a:p>
        </p:txBody>
      </p:sp>
      <p:pic>
        <p:nvPicPr>
          <p:cNvPr id="87" name="Picture 8" descr="C:\Documents and Settings\erabatan\Desktop\Metro-Signal-Blue-128.png"/>
          <p:cNvPicPr>
            <a:picLocks noChangeAspect="1" noChangeArrowheads="1"/>
          </p:cNvPicPr>
          <p:nvPr/>
        </p:nvPicPr>
        <p:blipFill>
          <a:blip r:embed="rId10"/>
          <a:srcRect/>
          <a:stretch>
            <a:fillRect/>
          </a:stretch>
        </p:blipFill>
        <p:spPr bwMode="auto">
          <a:xfrm rot="2659287">
            <a:off x="5674622" y="2072262"/>
            <a:ext cx="852191" cy="845533"/>
          </a:xfrm>
          <a:prstGeom prst="rect">
            <a:avLst/>
          </a:prstGeom>
          <a:noFill/>
        </p:spPr>
      </p:pic>
      <p:sp>
        <p:nvSpPr>
          <p:cNvPr id="88" name="Rounded Rectangle 87"/>
          <p:cNvSpPr/>
          <p:nvPr/>
        </p:nvSpPr>
        <p:spPr bwMode="auto">
          <a:xfrm>
            <a:off x="-2660074" y="1355410"/>
            <a:ext cx="2505694" cy="635687"/>
          </a:xfrm>
          <a:prstGeom prst="roundRect">
            <a:avLst/>
          </a:prstGeom>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5400000" scaled="1"/>
            <a:tileRect/>
          </a:gradFill>
          <a:ln>
            <a:solidFill>
              <a:schemeClr val="bg2">
                <a:lumMod val="25000"/>
              </a:schemeClr>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fr-FR" sz="2000" b="1" i="0" u="none" strike="noStrike" cap="none" normalizeH="0" baseline="0" dirty="0" err="1" smtClean="0">
                <a:ln>
                  <a:noFill/>
                </a:ln>
                <a:solidFill>
                  <a:schemeClr val="bg2">
                    <a:lumMod val="25000"/>
                  </a:schemeClr>
                </a:solidFill>
                <a:effectLst/>
                <a:latin typeface="Arial" charset="0"/>
              </a:rPr>
              <a:t>Dynamic</a:t>
            </a:r>
            <a:r>
              <a:rPr kumimoji="0" lang="fr-FR" sz="2000" b="1" i="0" u="none" strike="noStrike" cap="none" normalizeH="0" dirty="0" smtClean="0">
                <a:ln>
                  <a:noFill/>
                </a:ln>
                <a:solidFill>
                  <a:schemeClr val="bg2">
                    <a:lumMod val="25000"/>
                  </a:schemeClr>
                </a:solidFill>
                <a:effectLst/>
                <a:latin typeface="Arial" charset="0"/>
              </a:rPr>
              <a:t> </a:t>
            </a:r>
            <a:r>
              <a:rPr kumimoji="0" lang="fr-FR" sz="2000" b="1" i="0" u="none" strike="noStrike" cap="none" normalizeH="0" dirty="0" err="1" smtClean="0">
                <a:ln>
                  <a:noFill/>
                </a:ln>
                <a:solidFill>
                  <a:schemeClr val="bg2">
                    <a:lumMod val="25000"/>
                  </a:schemeClr>
                </a:solidFill>
                <a:effectLst/>
                <a:latin typeface="Arial" charset="0"/>
              </a:rPr>
              <a:t>Multihop</a:t>
            </a:r>
            <a:endParaRPr kumimoji="0" lang="fr-FR" sz="2000" b="1" i="0" u="none" strike="noStrike" cap="none" normalizeH="0" baseline="0" dirty="0">
              <a:ln>
                <a:noFill/>
              </a:ln>
              <a:solidFill>
                <a:schemeClr val="bg2">
                  <a:lumMod val="25000"/>
                </a:schemeClr>
              </a:solidFill>
              <a:effectLst/>
              <a:latin typeface="Arial" charset="0"/>
            </a:endParaRPr>
          </a:p>
        </p:txBody>
      </p:sp>
      <p:pic>
        <p:nvPicPr>
          <p:cNvPr id="2051" name="Picture 3"/>
          <p:cNvPicPr>
            <a:picLocks noChangeAspect="1" noChangeArrowheads="1"/>
          </p:cNvPicPr>
          <p:nvPr/>
        </p:nvPicPr>
        <p:blipFill>
          <a:blip r:embed="rId15"/>
          <a:srcRect/>
          <a:stretch>
            <a:fillRect/>
          </a:stretch>
        </p:blipFill>
        <p:spPr bwMode="auto">
          <a:xfrm>
            <a:off x="5913911" y="3969199"/>
            <a:ext cx="362755" cy="1304374"/>
          </a:xfrm>
          <a:prstGeom prst="rect">
            <a:avLst/>
          </a:prstGeom>
          <a:noFill/>
          <a:ln w="9525">
            <a:noFill/>
            <a:miter lim="800000"/>
            <a:headEnd/>
            <a:tailEnd/>
          </a:ln>
          <a:effectLst/>
        </p:spPr>
      </p:pic>
      <p:pic>
        <p:nvPicPr>
          <p:cNvPr id="93" name="Picture 2" descr="C:\Users\hkarimi\AppData\Local\Microsoft\Windows\Temporary Internet Files\Low\Content.IE5\RN1J0MB2\FAP-222B_Lt[1].png"/>
          <p:cNvPicPr>
            <a:picLocks noChangeAspect="1" noChangeArrowheads="1"/>
          </p:cNvPicPr>
          <p:nvPr/>
        </p:nvPicPr>
        <p:blipFill>
          <a:blip r:embed="rId14" cstate="print"/>
          <a:stretch>
            <a:fillRect/>
          </a:stretch>
        </p:blipFill>
        <p:spPr bwMode="auto">
          <a:xfrm rot="17691230">
            <a:off x="5660503" y="3952693"/>
            <a:ext cx="646912" cy="318924"/>
          </a:xfrm>
          <a:prstGeom prst="rect">
            <a:avLst/>
          </a:prstGeom>
          <a:noFill/>
          <a:ln>
            <a:noFill/>
          </a:ln>
        </p:spPr>
      </p:pic>
      <p:sp>
        <p:nvSpPr>
          <p:cNvPr id="94" name="Freeform 93"/>
          <p:cNvSpPr/>
          <p:nvPr/>
        </p:nvSpPr>
        <p:spPr bwMode="auto">
          <a:xfrm>
            <a:off x="4821382" y="3819897"/>
            <a:ext cx="985652" cy="562098"/>
          </a:xfrm>
          <a:custGeom>
            <a:avLst/>
            <a:gdLst>
              <a:gd name="connsiteX0" fmla="*/ 0 w 985652"/>
              <a:gd name="connsiteY0" fmla="*/ 562098 h 562098"/>
              <a:gd name="connsiteX1" fmla="*/ 118753 w 985652"/>
              <a:gd name="connsiteY1" fmla="*/ 312716 h 562098"/>
              <a:gd name="connsiteX2" fmla="*/ 498763 w 985652"/>
              <a:gd name="connsiteY2" fmla="*/ 39584 h 562098"/>
              <a:gd name="connsiteX3" fmla="*/ 985652 w 985652"/>
              <a:gd name="connsiteY3" fmla="*/ 75209 h 562098"/>
            </a:gdLst>
            <a:ahLst/>
            <a:cxnLst>
              <a:cxn ang="0">
                <a:pos x="connsiteX0" y="connsiteY0"/>
              </a:cxn>
              <a:cxn ang="0">
                <a:pos x="connsiteX1" y="connsiteY1"/>
              </a:cxn>
              <a:cxn ang="0">
                <a:pos x="connsiteX2" y="connsiteY2"/>
              </a:cxn>
              <a:cxn ang="0">
                <a:pos x="connsiteX3" y="connsiteY3"/>
              </a:cxn>
            </a:cxnLst>
            <a:rect l="l" t="t" r="r" b="b"/>
            <a:pathLst>
              <a:path w="985652" h="562098">
                <a:moveTo>
                  <a:pt x="0" y="562098"/>
                </a:moveTo>
                <a:cubicBezTo>
                  <a:pt x="17813" y="480950"/>
                  <a:pt x="35626" y="399802"/>
                  <a:pt x="118753" y="312716"/>
                </a:cubicBezTo>
                <a:cubicBezTo>
                  <a:pt x="201880" y="225630"/>
                  <a:pt x="354280" y="79168"/>
                  <a:pt x="498763" y="39584"/>
                </a:cubicBezTo>
                <a:cubicBezTo>
                  <a:pt x="643246" y="0"/>
                  <a:pt x="814449" y="37604"/>
                  <a:pt x="985652" y="75209"/>
                </a:cubicBezTo>
              </a:path>
            </a:pathLst>
          </a:custGeom>
          <a:noFill/>
          <a:ln w="38100" cap="flat" cmpd="sng" algn="ctr">
            <a:solidFill>
              <a:srgbClr val="FFC000"/>
            </a:solidFill>
            <a:prstDash val="dash"/>
            <a:round/>
            <a:headEnd type="triangle" w="med" len="med"/>
            <a:tailEnd type="triangle" w="med" len="med"/>
          </a:ln>
          <a:effectLst/>
        </p:spPr>
        <p:txBody>
          <a:bodyPr rtlCol="0" anchor="ctr"/>
          <a:lstStyle/>
          <a:p>
            <a:pPr algn="ctr"/>
            <a:endParaRPr lang="fr-FR"/>
          </a:p>
        </p:txBody>
      </p:sp>
      <p:sp>
        <p:nvSpPr>
          <p:cNvPr id="96" name="Freeform 95"/>
          <p:cNvSpPr/>
          <p:nvPr/>
        </p:nvSpPr>
        <p:spPr bwMode="auto">
          <a:xfrm>
            <a:off x="5529943" y="3087584"/>
            <a:ext cx="300841" cy="760021"/>
          </a:xfrm>
          <a:custGeom>
            <a:avLst/>
            <a:gdLst>
              <a:gd name="connsiteX0" fmla="*/ 300841 w 300841"/>
              <a:gd name="connsiteY0" fmla="*/ 760021 h 760021"/>
              <a:gd name="connsiteX1" fmla="*/ 98961 w 300841"/>
              <a:gd name="connsiteY1" fmla="*/ 581891 h 760021"/>
              <a:gd name="connsiteX2" fmla="*/ 3958 w 300841"/>
              <a:gd name="connsiteY2" fmla="*/ 213756 h 760021"/>
              <a:gd name="connsiteX3" fmla="*/ 122712 w 300841"/>
              <a:gd name="connsiteY3" fmla="*/ 0 h 760021"/>
            </a:gdLst>
            <a:ahLst/>
            <a:cxnLst>
              <a:cxn ang="0">
                <a:pos x="connsiteX0" y="connsiteY0"/>
              </a:cxn>
              <a:cxn ang="0">
                <a:pos x="connsiteX1" y="connsiteY1"/>
              </a:cxn>
              <a:cxn ang="0">
                <a:pos x="connsiteX2" y="connsiteY2"/>
              </a:cxn>
              <a:cxn ang="0">
                <a:pos x="connsiteX3" y="connsiteY3"/>
              </a:cxn>
            </a:cxnLst>
            <a:rect l="l" t="t" r="r" b="b"/>
            <a:pathLst>
              <a:path w="300841" h="760021">
                <a:moveTo>
                  <a:pt x="300841" y="760021"/>
                </a:moveTo>
                <a:cubicBezTo>
                  <a:pt x="224641" y="716478"/>
                  <a:pt x="148441" y="672935"/>
                  <a:pt x="98961" y="581891"/>
                </a:cubicBezTo>
                <a:cubicBezTo>
                  <a:pt x="49481" y="490847"/>
                  <a:pt x="0" y="310738"/>
                  <a:pt x="3958" y="213756"/>
                </a:cubicBezTo>
                <a:cubicBezTo>
                  <a:pt x="7916" y="116774"/>
                  <a:pt x="65314" y="58387"/>
                  <a:pt x="122712" y="0"/>
                </a:cubicBezTo>
              </a:path>
            </a:pathLst>
          </a:custGeom>
          <a:noFill/>
          <a:ln w="38100" cap="flat" cmpd="sng" algn="ctr">
            <a:solidFill>
              <a:srgbClr val="FFC000"/>
            </a:solidFill>
            <a:prstDash val="dash"/>
            <a:round/>
            <a:headEnd type="triangle" w="med" len="med"/>
            <a:tailEnd type="triangle" w="med" len="med"/>
          </a:ln>
          <a:effectLst/>
        </p:spPr>
        <p:txBody>
          <a:bodyPr rtlCol="0" anchor="ctr"/>
          <a:lstStyle/>
          <a:p>
            <a:pPr algn="ctr"/>
            <a:endParaRPr lang="fr-FR"/>
          </a:p>
        </p:txBody>
      </p:sp>
      <p:sp>
        <p:nvSpPr>
          <p:cNvPr id="101" name="TextBox 100"/>
          <p:cNvSpPr txBox="1"/>
          <p:nvPr/>
        </p:nvSpPr>
        <p:spPr>
          <a:xfrm rot="18793046">
            <a:off x="5047014" y="3491346"/>
            <a:ext cx="676894" cy="276999"/>
          </a:xfrm>
          <a:prstGeom prst="rect">
            <a:avLst/>
          </a:prstGeom>
          <a:noFill/>
        </p:spPr>
        <p:txBody>
          <a:bodyPr wrap="square" rtlCol="0">
            <a:spAutoFit/>
          </a:bodyPr>
          <a:lstStyle/>
          <a:p>
            <a:r>
              <a:rPr lang="fr-FR" sz="1200" b="1" dirty="0" smtClean="0">
                <a:solidFill>
                  <a:srgbClr val="FFC000"/>
                </a:solidFill>
                <a:latin typeface="Helvetica 55 Roman"/>
                <a:cs typeface="Helvetica 55 Roman"/>
              </a:rPr>
              <a:t>5 Ghz</a:t>
            </a:r>
          </a:p>
        </p:txBody>
      </p:sp>
      <p:sp>
        <p:nvSpPr>
          <p:cNvPr id="104" name="TextBox 103"/>
          <p:cNvSpPr txBox="1"/>
          <p:nvPr/>
        </p:nvSpPr>
        <p:spPr>
          <a:xfrm rot="17723421">
            <a:off x="5403272" y="2090058"/>
            <a:ext cx="855024" cy="276999"/>
          </a:xfrm>
          <a:prstGeom prst="rect">
            <a:avLst/>
          </a:prstGeom>
          <a:noFill/>
        </p:spPr>
        <p:txBody>
          <a:bodyPr wrap="square" rtlCol="0">
            <a:spAutoFit/>
          </a:bodyPr>
          <a:lstStyle/>
          <a:p>
            <a:r>
              <a:rPr lang="fr-FR" sz="1200" b="1" dirty="0" smtClean="0">
                <a:solidFill>
                  <a:srgbClr val="00B0F0"/>
                </a:solidFill>
                <a:latin typeface="Helvetica 55 Roman"/>
                <a:cs typeface="Helvetica 55 Roman"/>
              </a:rPr>
              <a:t>2,4 Ghz</a:t>
            </a:r>
          </a:p>
        </p:txBody>
      </p:sp>
    </p:spTree>
    <p:extLst>
      <p:ext uri="{BB962C8B-B14F-4D97-AF65-F5344CB8AC3E}">
        <p14:creationId xmlns:p14="http://schemas.microsoft.com/office/powerpoint/2010/main" val="33048739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66667E-6 -1.42461E-6 L 0.25191 -1.42461E-6 " pathEditMode="relative" rAng="0" ptsTypes="AA">
                                      <p:cBhvr>
                                        <p:cTn id="6" dur="1000" fill="hold"/>
                                        <p:tgtEl>
                                          <p:spTgt spid="54"/>
                                        </p:tgtEl>
                                        <p:attrNameLst>
                                          <p:attrName>ppt_x</p:attrName>
                                          <p:attrName>ppt_y</p:attrName>
                                        </p:attrNameLst>
                                      </p:cBhvr>
                                      <p:rCtr x="126" y="0"/>
                                    </p:animMotion>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1000"/>
                                        <p:tgtEl>
                                          <p:spTgt spid="40"/>
                                        </p:tgtEl>
                                      </p:cBhvr>
                                    </p:animEffect>
                                  </p:childTnLst>
                                </p:cTn>
                              </p:par>
                            </p:childTnLst>
                          </p:cTn>
                        </p:par>
                        <p:par>
                          <p:cTn id="11" fill="hold">
                            <p:stCondLst>
                              <p:cond delay="2000"/>
                            </p:stCondLst>
                            <p:childTnLst>
                              <p:par>
                                <p:cTn id="12" presetID="9" presetClass="emph" presetSubtype="0" nodeType="afterEffect">
                                  <p:stCondLst>
                                    <p:cond delay="0"/>
                                  </p:stCondLst>
                                  <p:childTnLst>
                                    <p:set>
                                      <p:cBhvr rctx="PPT">
                                        <p:cTn id="13" dur="indefinite"/>
                                        <p:tgtEl>
                                          <p:spTgt spid="40"/>
                                        </p:tgtEl>
                                        <p:attrNameLst>
                                          <p:attrName>style.opacity</p:attrName>
                                        </p:attrNameLst>
                                      </p:cBhvr>
                                      <p:to>
                                        <p:strVal val="0.4"/>
                                      </p:to>
                                    </p:set>
                                    <p:animEffect filter="image" prLst="opacity: 0.4">
                                      <p:cBhvr rctx="IE">
                                        <p:cTn id="14" dur="indefinite"/>
                                        <p:tgtEl>
                                          <p:spTgt spid="40"/>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fade">
                                      <p:cBhvr>
                                        <p:cTn id="18" dur="500"/>
                                        <p:tgtEl>
                                          <p:spTgt spid="62"/>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500"/>
                                        <p:tgtEl>
                                          <p:spTgt spid="68"/>
                                        </p:tgtEl>
                                      </p:cBhvr>
                                    </p:animEffect>
                                  </p:childTnLst>
                                </p:cTn>
                              </p:par>
                            </p:childTnLst>
                          </p:cTn>
                        </p:par>
                        <p:par>
                          <p:cTn id="27" fill="hold">
                            <p:stCondLst>
                              <p:cond delay="3500"/>
                            </p:stCondLst>
                            <p:childTnLst>
                              <p:par>
                                <p:cTn id="28" presetID="10" presetClass="entr" presetSubtype="0" fill="hold" nodeType="after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fade">
                                      <p:cBhvr>
                                        <p:cTn id="30" dur="500"/>
                                        <p:tgtEl>
                                          <p:spTgt spid="6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fade">
                                      <p:cBhvr>
                                        <p:cTn id="35" dur="500"/>
                                        <p:tgtEl>
                                          <p:spTgt spid="89"/>
                                        </p:tgtEl>
                                      </p:cBhvr>
                                    </p:animEffect>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left)">
                                      <p:cBhvr>
                                        <p:cTn id="39" dur="500"/>
                                        <p:tgtEl>
                                          <p:spTgt spid="50"/>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p:stCondLst>
                              <p:cond delay="1500"/>
                            </p:stCondLst>
                            <p:childTnLst>
                              <p:par>
                                <p:cTn id="45" presetID="22" presetClass="entr" presetSubtype="2"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right)">
                                      <p:cBhvr>
                                        <p:cTn id="47" dur="500"/>
                                        <p:tgtEl>
                                          <p:spTgt spid="5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childTnLst>
                          </p:cTn>
                        </p:par>
                        <p:par>
                          <p:cTn id="51" fill="hold">
                            <p:stCondLst>
                              <p:cond delay="2000"/>
                            </p:stCondLst>
                            <p:childTnLst>
                              <p:par>
                                <p:cTn id="52" presetID="10" presetClass="entr" presetSubtype="0" fill="hold"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500"/>
                                        <p:tgtEl>
                                          <p:spTgt spid="71"/>
                                        </p:tgtEl>
                                      </p:cBhvr>
                                    </p:animEffect>
                                  </p:childTnLst>
                                </p:cTn>
                              </p:par>
                            </p:childTnLst>
                          </p:cTn>
                        </p:par>
                        <p:par>
                          <p:cTn id="55" fill="hold">
                            <p:stCondLst>
                              <p:cond delay="2500"/>
                            </p:stCondLst>
                            <p:childTnLst>
                              <p:par>
                                <p:cTn id="56" presetID="22" presetClass="entr" presetSubtype="2" fill="hold" grpId="0" nodeType="after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wipe(right)">
                                      <p:cBhvr>
                                        <p:cTn id="58" dur="500"/>
                                        <p:tgtEl>
                                          <p:spTgt spid="5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fade">
                                      <p:cBhvr>
                                        <p:cTn id="61" dur="500"/>
                                        <p:tgtEl>
                                          <p:spTgt spid="60"/>
                                        </p:tgtEl>
                                      </p:cBhvr>
                                    </p:animEffect>
                                  </p:childTnLst>
                                </p:cTn>
                              </p:par>
                            </p:childTnLst>
                          </p:cTn>
                        </p:par>
                        <p:par>
                          <p:cTn id="62" fill="hold">
                            <p:stCondLst>
                              <p:cond delay="3000"/>
                            </p:stCondLst>
                            <p:childTnLst>
                              <p:par>
                                <p:cTn id="63" presetID="10" presetClass="entr" presetSubtype="0"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500"/>
                                        <p:tgtEl>
                                          <p:spTgt spid="45"/>
                                        </p:tgtEl>
                                      </p:cBhvr>
                                    </p:animEffect>
                                  </p:childTnLst>
                                </p:cTn>
                              </p:par>
                            </p:childTnLst>
                          </p:cTn>
                        </p:par>
                        <p:par>
                          <p:cTn id="66" fill="hold">
                            <p:stCondLst>
                              <p:cond delay="3500"/>
                            </p:stCondLst>
                            <p:childTnLst>
                              <p:par>
                                <p:cTn id="67" presetID="22" presetClass="entr" presetSubtype="8" repeatCount="2000" fill="hold"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left)">
                                      <p:cBhvr>
                                        <p:cTn id="69" dur="500"/>
                                        <p:tgtEl>
                                          <p:spTgt spid="48"/>
                                        </p:tgtEl>
                                      </p:cBhvr>
                                    </p:animEffect>
                                  </p:childTnLst>
                                </p:cTn>
                              </p:par>
                              <p:par>
                                <p:cTn id="70" presetID="22" presetClass="entr" presetSubtype="1" repeatCount="2000" fill="hold"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par>
                                <p:cTn id="73" presetID="22" presetClass="entr" presetSubtype="1" repeatCount="2000" fill="hold"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up)">
                                      <p:cBhvr>
                                        <p:cTn id="75" dur="500"/>
                                        <p:tgtEl>
                                          <p:spTgt spid="5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500"/>
                                        <p:tgtEl>
                                          <p:spTgt spid="53"/>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500"/>
                                        <p:tgtEl>
                                          <p:spTgt spid="56"/>
                                        </p:tgtEl>
                                      </p:cBhvr>
                                    </p:animEffect>
                                  </p:childTnLst>
                                </p:cTn>
                              </p:par>
                            </p:childTnLst>
                          </p:cTn>
                        </p:par>
                      </p:childTnLst>
                    </p:cTn>
                  </p:par>
                  <p:par>
                    <p:cTn id="85" fill="hold">
                      <p:stCondLst>
                        <p:cond delay="indefinite"/>
                      </p:stCondLst>
                      <p:childTnLst>
                        <p:par>
                          <p:cTn id="86" fill="hold">
                            <p:stCondLst>
                              <p:cond delay="0"/>
                            </p:stCondLst>
                            <p:childTnLst>
                              <p:par>
                                <p:cTn id="87" presetID="0" presetClass="path" presetSubtype="0" accel="50000" decel="50000" fill="hold" grpId="1" nodeType="clickEffect">
                                  <p:stCondLst>
                                    <p:cond delay="0"/>
                                  </p:stCondLst>
                                  <p:childTnLst>
                                    <p:animMotion origin="layout" path="M 0.25156 1.68363E-6 L -0.00035 1.68363E-6 " pathEditMode="relative" rAng="0" ptsTypes="AA">
                                      <p:cBhvr>
                                        <p:cTn id="88" dur="1000" fill="hold"/>
                                        <p:tgtEl>
                                          <p:spTgt spid="54"/>
                                        </p:tgtEl>
                                        <p:attrNameLst>
                                          <p:attrName>ppt_x</p:attrName>
                                          <p:attrName>ppt_y</p:attrName>
                                        </p:attrNameLst>
                                      </p:cBhvr>
                                      <p:rCtr x="-126" y="0"/>
                                    </p:animMotion>
                                  </p:childTnLst>
                                </p:cTn>
                              </p:par>
                            </p:childTnLst>
                          </p:cTn>
                        </p:par>
                        <p:par>
                          <p:cTn id="89" fill="hold">
                            <p:stCondLst>
                              <p:cond delay="1000"/>
                            </p:stCondLst>
                            <p:childTnLst>
                              <p:par>
                                <p:cTn id="90" presetID="0" presetClass="path" presetSubtype="0" accel="50000" decel="50000" fill="hold" grpId="0" nodeType="afterEffect">
                                  <p:stCondLst>
                                    <p:cond delay="0"/>
                                  </p:stCondLst>
                                  <p:childTnLst>
                                    <p:animMotion origin="layout" path="M -0.00017 0.00023 L 0.25435 -0.00162 " pathEditMode="relative" rAng="0" ptsTypes="AA">
                                      <p:cBhvr>
                                        <p:cTn id="91" dur="1000" fill="hold"/>
                                        <p:tgtEl>
                                          <p:spTgt spid="63"/>
                                        </p:tgtEl>
                                        <p:attrNameLst>
                                          <p:attrName>ppt_x</p:attrName>
                                          <p:attrName>ppt_y</p:attrName>
                                        </p:attrNameLst>
                                      </p:cBhvr>
                                      <p:rCtr x="127" y="-1"/>
                                    </p:animMotion>
                                  </p:childTnLst>
                                </p:cTn>
                              </p:par>
                              <p:par>
                                <p:cTn id="92" presetID="1" presetClass="exit" presetSubtype="0" fill="hold" nodeType="withEffect">
                                  <p:stCondLst>
                                    <p:cond delay="0"/>
                                  </p:stCondLst>
                                  <p:childTnLst>
                                    <p:set>
                                      <p:cBhvr>
                                        <p:cTn id="93" dur="1" fill="hold">
                                          <p:stCondLst>
                                            <p:cond delay="0"/>
                                          </p:stCondLst>
                                        </p:cTn>
                                        <p:tgtEl>
                                          <p:spTgt spid="68"/>
                                        </p:tgtEl>
                                        <p:attrNameLst>
                                          <p:attrName>style.visibility</p:attrName>
                                        </p:attrNameLst>
                                      </p:cBhvr>
                                      <p:to>
                                        <p:strVal val="hidden"/>
                                      </p:to>
                                    </p:set>
                                  </p:childTnLst>
                                </p:cTn>
                              </p:par>
                              <p:par>
                                <p:cTn id="94" presetID="1" presetClass="exit" presetSubtype="0" fill="hold" nodeType="withEffect">
                                  <p:stCondLst>
                                    <p:cond delay="0"/>
                                  </p:stCondLst>
                                  <p:childTnLst>
                                    <p:set>
                                      <p:cBhvr>
                                        <p:cTn id="95" dur="1" fill="hold">
                                          <p:stCondLst>
                                            <p:cond delay="0"/>
                                          </p:stCondLst>
                                        </p:cTn>
                                        <p:tgtEl>
                                          <p:spTgt spid="66"/>
                                        </p:tgtEl>
                                        <p:attrNameLst>
                                          <p:attrName>style.visibility</p:attrName>
                                        </p:attrNameLst>
                                      </p:cBhvr>
                                      <p:to>
                                        <p:strVal val="hidden"/>
                                      </p:to>
                                    </p:set>
                                  </p:childTnLst>
                                </p:cTn>
                              </p:par>
                            </p:childTnLst>
                          </p:cTn>
                        </p:par>
                        <p:par>
                          <p:cTn id="96" fill="hold">
                            <p:stCondLst>
                              <p:cond delay="2000"/>
                            </p:stCondLst>
                            <p:childTnLst>
                              <p:par>
                                <p:cTn id="97" presetID="1" presetClass="exit" presetSubtype="0" fill="hold" nodeType="afterEffect">
                                  <p:stCondLst>
                                    <p:cond delay="0"/>
                                  </p:stCondLst>
                                  <p:childTnLst>
                                    <p:set>
                                      <p:cBhvr>
                                        <p:cTn id="98" dur="1" fill="hold">
                                          <p:stCondLst>
                                            <p:cond delay="0"/>
                                          </p:stCondLst>
                                        </p:cTn>
                                        <p:tgtEl>
                                          <p:spTgt spid="47"/>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40"/>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59"/>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62"/>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71"/>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74"/>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45"/>
                                        </p:tgtEl>
                                        <p:attrNameLst>
                                          <p:attrName>style.visibility</p:attrName>
                                        </p:attrNameLst>
                                      </p:cBhvr>
                                      <p:to>
                                        <p:strVal val="hidden"/>
                                      </p:to>
                                    </p:set>
                                  </p:childTnLst>
                                </p:cTn>
                              </p:par>
                              <p:par>
                                <p:cTn id="111" presetID="1" presetClass="exit" presetSubtype="0" fill="hold" nodeType="withEffect">
                                  <p:stCondLst>
                                    <p:cond delay="0"/>
                                  </p:stCondLst>
                                  <p:childTnLst>
                                    <p:set>
                                      <p:cBhvr>
                                        <p:cTn id="112" dur="1" fill="hold">
                                          <p:stCondLst>
                                            <p:cond delay="0"/>
                                          </p:stCondLst>
                                        </p:cTn>
                                        <p:tgtEl>
                                          <p:spTgt spid="50"/>
                                        </p:tgtEl>
                                        <p:attrNameLst>
                                          <p:attrName>style.visibility</p:attrName>
                                        </p:attrNameLst>
                                      </p:cBhvr>
                                      <p:to>
                                        <p:strVal val="hidden"/>
                                      </p:to>
                                    </p:set>
                                  </p:childTnLst>
                                </p:cTn>
                              </p:par>
                              <p:par>
                                <p:cTn id="113" presetID="1" presetClass="exit" presetSubtype="0" fill="hold" nodeType="withEffect">
                                  <p:stCondLst>
                                    <p:cond delay="0"/>
                                  </p:stCondLst>
                                  <p:childTnLst>
                                    <p:set>
                                      <p:cBhvr>
                                        <p:cTn id="114" dur="1" fill="hold">
                                          <p:stCondLst>
                                            <p:cond delay="0"/>
                                          </p:stCondLst>
                                        </p:cTn>
                                        <p:tgtEl>
                                          <p:spTgt spid="89"/>
                                        </p:tgtEl>
                                        <p:attrNameLst>
                                          <p:attrName>style.visibility</p:attrName>
                                        </p:attrNameLst>
                                      </p:cBhvr>
                                      <p:to>
                                        <p:strVal val="hidden"/>
                                      </p:to>
                                    </p:set>
                                  </p:childTnLst>
                                </p:cTn>
                              </p:par>
                              <p:par>
                                <p:cTn id="115" presetID="1" presetClass="exit" presetSubtype="0" fill="hold" nodeType="withEffect">
                                  <p:stCondLst>
                                    <p:cond delay="0"/>
                                  </p:stCondLst>
                                  <p:childTnLst>
                                    <p:set>
                                      <p:cBhvr>
                                        <p:cTn id="116" dur="1" fill="hold">
                                          <p:stCondLst>
                                            <p:cond delay="0"/>
                                          </p:stCondLst>
                                        </p:cTn>
                                        <p:tgtEl>
                                          <p:spTgt spid="51"/>
                                        </p:tgtEl>
                                        <p:attrNameLst>
                                          <p:attrName>style.visibility</p:attrName>
                                        </p:attrNameLst>
                                      </p:cBhvr>
                                      <p:to>
                                        <p:strVal val="hidden"/>
                                      </p:to>
                                    </p:set>
                                  </p:childTnLst>
                                </p:cTn>
                              </p:par>
                              <p:par>
                                <p:cTn id="117" presetID="1" presetClass="exit" presetSubtype="0" fill="hold" grpId="1" nodeType="withEffect">
                                  <p:stCondLst>
                                    <p:cond delay="0"/>
                                  </p:stCondLst>
                                  <p:childTnLst>
                                    <p:set>
                                      <p:cBhvr>
                                        <p:cTn id="118" dur="1" fill="hold">
                                          <p:stCondLst>
                                            <p:cond delay="0"/>
                                          </p:stCondLst>
                                        </p:cTn>
                                        <p:tgtEl>
                                          <p:spTgt spid="52"/>
                                        </p:tgtEl>
                                        <p:attrNameLst>
                                          <p:attrName>style.visibility</p:attrName>
                                        </p:attrNameLst>
                                      </p:cBhvr>
                                      <p:to>
                                        <p:strVal val="hidden"/>
                                      </p:to>
                                    </p:set>
                                  </p:childTnLst>
                                </p:cTn>
                              </p:par>
                              <p:par>
                                <p:cTn id="119" presetID="1" presetClass="exit" presetSubtype="0" fill="hold" grpId="1" nodeType="withEffect">
                                  <p:stCondLst>
                                    <p:cond delay="0"/>
                                  </p:stCondLst>
                                  <p:childTnLst>
                                    <p:set>
                                      <p:cBhvr>
                                        <p:cTn id="120" dur="1" fill="hold">
                                          <p:stCondLst>
                                            <p:cond delay="0"/>
                                          </p:stCondLst>
                                        </p:cTn>
                                        <p:tgtEl>
                                          <p:spTgt spid="53"/>
                                        </p:tgtEl>
                                        <p:attrNameLst>
                                          <p:attrName>style.visibility</p:attrName>
                                        </p:attrNameLst>
                                      </p:cBhvr>
                                      <p:to>
                                        <p:strVal val="hidden"/>
                                      </p:to>
                                    </p:set>
                                  </p:childTnLst>
                                </p:cTn>
                              </p:par>
                              <p:par>
                                <p:cTn id="121" presetID="1" presetClass="exit" presetSubtype="0" fill="hold" grpId="1" nodeType="withEffect">
                                  <p:stCondLst>
                                    <p:cond delay="0"/>
                                  </p:stCondLst>
                                  <p:childTnLst>
                                    <p:set>
                                      <p:cBhvr>
                                        <p:cTn id="122" dur="1" fill="hold">
                                          <p:stCondLst>
                                            <p:cond delay="0"/>
                                          </p:stCondLst>
                                        </p:cTn>
                                        <p:tgtEl>
                                          <p:spTgt spid="57"/>
                                        </p:tgtEl>
                                        <p:attrNameLst>
                                          <p:attrName>style.visibility</p:attrName>
                                        </p:attrNameLst>
                                      </p:cBhvr>
                                      <p:to>
                                        <p:strVal val="hidden"/>
                                      </p:to>
                                    </p:set>
                                  </p:childTnLst>
                                </p:cTn>
                              </p:par>
                              <p:par>
                                <p:cTn id="123" presetID="1" presetClass="exit" presetSubtype="0" fill="hold" grpId="1" nodeType="withEffect">
                                  <p:stCondLst>
                                    <p:cond delay="0"/>
                                  </p:stCondLst>
                                  <p:childTnLst>
                                    <p:set>
                                      <p:cBhvr>
                                        <p:cTn id="124" dur="1" fill="hold">
                                          <p:stCondLst>
                                            <p:cond delay="0"/>
                                          </p:stCondLst>
                                        </p:cTn>
                                        <p:tgtEl>
                                          <p:spTgt spid="58"/>
                                        </p:tgtEl>
                                        <p:attrNameLst>
                                          <p:attrName>style.visibility</p:attrName>
                                        </p:attrNameLst>
                                      </p:cBhvr>
                                      <p:to>
                                        <p:strVal val="hidden"/>
                                      </p:to>
                                    </p:set>
                                  </p:childTnLst>
                                </p:cTn>
                              </p:par>
                              <p:par>
                                <p:cTn id="125" presetID="1" presetClass="exit" presetSubtype="0" fill="hold" grpId="1" nodeType="withEffect">
                                  <p:stCondLst>
                                    <p:cond delay="0"/>
                                  </p:stCondLst>
                                  <p:childTnLst>
                                    <p:set>
                                      <p:cBhvr>
                                        <p:cTn id="126" dur="1" fill="hold">
                                          <p:stCondLst>
                                            <p:cond delay="0"/>
                                          </p:stCondLst>
                                        </p:cTn>
                                        <p:tgtEl>
                                          <p:spTgt spid="60"/>
                                        </p:tgtEl>
                                        <p:attrNameLst>
                                          <p:attrName>style.visibility</p:attrName>
                                        </p:attrNameLst>
                                      </p:cBhvr>
                                      <p:to>
                                        <p:strVal val="hidden"/>
                                      </p:to>
                                    </p:set>
                                  </p:childTnLst>
                                </p:cTn>
                              </p:par>
                              <p:par>
                                <p:cTn id="127" presetID="1" presetClass="exit" presetSubtype="0" fill="hold" grpId="1" nodeType="withEffect">
                                  <p:stCondLst>
                                    <p:cond delay="0"/>
                                  </p:stCondLst>
                                  <p:childTnLst>
                                    <p:set>
                                      <p:cBhvr>
                                        <p:cTn id="128" dur="1" fill="hold">
                                          <p:stCondLst>
                                            <p:cond delay="0"/>
                                          </p:stCondLst>
                                        </p:cTn>
                                        <p:tgtEl>
                                          <p:spTgt spid="61"/>
                                        </p:tgtEl>
                                        <p:attrNameLst>
                                          <p:attrName>style.visibility</p:attrName>
                                        </p:attrNameLst>
                                      </p:cBhvr>
                                      <p:to>
                                        <p:strVal val="hidden"/>
                                      </p:to>
                                    </p:set>
                                  </p:childTnLst>
                                </p:cTn>
                              </p:par>
                              <p:par>
                                <p:cTn id="129" presetID="1" presetClass="exit" presetSubtype="0" fill="hold" grpId="1" nodeType="withEffect">
                                  <p:stCondLst>
                                    <p:cond delay="0"/>
                                  </p:stCondLst>
                                  <p:childTnLst>
                                    <p:set>
                                      <p:cBhvr>
                                        <p:cTn id="130" dur="1" fill="hold">
                                          <p:stCondLst>
                                            <p:cond delay="0"/>
                                          </p:stCondLst>
                                        </p:cTn>
                                        <p:tgtEl>
                                          <p:spTgt spid="56"/>
                                        </p:tgtEl>
                                        <p:attrNameLst>
                                          <p:attrName>style.visibility</p:attrName>
                                        </p:attrNameLst>
                                      </p:cBhvr>
                                      <p:to>
                                        <p:strVal val="hidden"/>
                                      </p:to>
                                    </p:set>
                                  </p:childTnLst>
                                </p:cTn>
                              </p:par>
                              <p:par>
                                <p:cTn id="131" presetID="1" presetClass="exit" presetSubtype="0" fill="hold" nodeType="withEffect">
                                  <p:stCondLst>
                                    <p:cond delay="0"/>
                                  </p:stCondLst>
                                  <p:childTnLst>
                                    <p:set>
                                      <p:cBhvr>
                                        <p:cTn id="132" dur="1" fill="hold">
                                          <p:stCondLst>
                                            <p:cond delay="0"/>
                                          </p:stCondLst>
                                        </p:cTn>
                                        <p:tgtEl>
                                          <p:spTgt spid="48"/>
                                        </p:tgtEl>
                                        <p:attrNameLst>
                                          <p:attrName>style.visibility</p:attrName>
                                        </p:attrNameLst>
                                      </p:cBhvr>
                                      <p:to>
                                        <p:strVal val="hidden"/>
                                      </p:to>
                                    </p:set>
                                  </p:childTnLst>
                                </p:cTn>
                              </p:par>
                              <p:par>
                                <p:cTn id="133" presetID="1" presetClass="entr" presetSubtype="0" fill="hold" nodeType="withEffect">
                                  <p:stCondLst>
                                    <p:cond delay="0"/>
                                  </p:stCondLst>
                                  <p:childTnLst>
                                    <p:set>
                                      <p:cBhvr>
                                        <p:cTn id="134" dur="1" fill="hold">
                                          <p:stCondLst>
                                            <p:cond delay="0"/>
                                          </p:stCondLst>
                                        </p:cTn>
                                        <p:tgtEl>
                                          <p:spTgt spid="2050"/>
                                        </p:tgtEl>
                                        <p:attrNameLst>
                                          <p:attrName>style.visibility</p:attrName>
                                        </p:attrNameLst>
                                      </p:cBhvr>
                                      <p:to>
                                        <p:strVal val="visible"/>
                                      </p:to>
                                    </p:set>
                                  </p:childTnLst>
                                </p:cTn>
                              </p:par>
                            </p:childTnLst>
                          </p:cTn>
                        </p:par>
                        <p:par>
                          <p:cTn id="135" fill="hold">
                            <p:stCondLst>
                              <p:cond delay="2000"/>
                            </p:stCondLst>
                            <p:childTnLst>
                              <p:par>
                                <p:cTn id="136" presetID="6" presetClass="emph" presetSubtype="0" fill="hold" nodeType="afterEffect">
                                  <p:stCondLst>
                                    <p:cond delay="0"/>
                                  </p:stCondLst>
                                  <p:childTnLst>
                                    <p:animScale>
                                      <p:cBhvr>
                                        <p:cTn id="137" dur="1000" fill="hold"/>
                                        <p:tgtEl>
                                          <p:spTgt spid="2050"/>
                                        </p:tgtEl>
                                      </p:cBhvr>
                                      <p:by x="80000" y="80000"/>
                                    </p:animScale>
                                  </p:childTnLst>
                                </p:cTn>
                              </p:par>
                              <p:par>
                                <p:cTn id="138" presetID="0" presetClass="path" presetSubtype="0" accel="50000" decel="50000" fill="hold" nodeType="withEffect">
                                  <p:stCondLst>
                                    <p:cond delay="0"/>
                                  </p:stCondLst>
                                  <p:childTnLst>
                                    <p:animMotion origin="layout" path="M 4.44444E-6 2.96022E-7 L -0.19098 0.10916 " pathEditMode="relative" rAng="0" ptsTypes="AA">
                                      <p:cBhvr>
                                        <p:cTn id="139" dur="1000" fill="hold"/>
                                        <p:tgtEl>
                                          <p:spTgt spid="2050"/>
                                        </p:tgtEl>
                                        <p:attrNameLst>
                                          <p:attrName>ppt_x</p:attrName>
                                          <p:attrName>ppt_y</p:attrName>
                                        </p:attrNameLst>
                                      </p:cBhvr>
                                      <p:rCtr x="-95" y="55"/>
                                    </p:animMotion>
                                  </p:childTnLst>
                                </p:cTn>
                              </p:par>
                            </p:childTnLst>
                          </p:cTn>
                        </p:par>
                        <p:par>
                          <p:cTn id="140" fill="hold">
                            <p:stCondLst>
                              <p:cond delay="3000"/>
                            </p:stCondLst>
                            <p:childTnLst>
                              <p:par>
                                <p:cTn id="141" presetID="10" presetClass="entr" presetSubtype="0" fill="hold" nodeType="afterEffect">
                                  <p:stCondLst>
                                    <p:cond delay="0"/>
                                  </p:stCondLst>
                                  <p:childTnLst>
                                    <p:set>
                                      <p:cBhvr>
                                        <p:cTn id="142" dur="1" fill="hold">
                                          <p:stCondLst>
                                            <p:cond delay="0"/>
                                          </p:stCondLst>
                                        </p:cTn>
                                        <p:tgtEl>
                                          <p:spTgt spid="70"/>
                                        </p:tgtEl>
                                        <p:attrNameLst>
                                          <p:attrName>style.visibility</p:attrName>
                                        </p:attrNameLst>
                                      </p:cBhvr>
                                      <p:to>
                                        <p:strVal val="visible"/>
                                      </p:to>
                                    </p:set>
                                    <p:animEffect transition="in" filter="fade">
                                      <p:cBhvr>
                                        <p:cTn id="143" dur="500"/>
                                        <p:tgtEl>
                                          <p:spTgt spid="70"/>
                                        </p:tgtEl>
                                      </p:cBhvr>
                                    </p:animEffect>
                                  </p:childTnLst>
                                </p:cTn>
                              </p:par>
                            </p:childTnLst>
                          </p:cTn>
                        </p:par>
                        <p:par>
                          <p:cTn id="144" fill="hold">
                            <p:stCondLst>
                              <p:cond delay="3500"/>
                            </p:stCondLst>
                            <p:childTnLst>
                              <p:par>
                                <p:cTn id="145" presetID="10" presetClass="entr" presetSubtype="0" fill="hold" nodeType="afterEffect">
                                  <p:stCondLst>
                                    <p:cond delay="0"/>
                                  </p:stCondLst>
                                  <p:childTnLst>
                                    <p:set>
                                      <p:cBhvr>
                                        <p:cTn id="146" dur="1" fill="hold">
                                          <p:stCondLst>
                                            <p:cond delay="0"/>
                                          </p:stCondLst>
                                        </p:cTn>
                                        <p:tgtEl>
                                          <p:spTgt spid="84"/>
                                        </p:tgtEl>
                                        <p:attrNameLst>
                                          <p:attrName>style.visibility</p:attrName>
                                        </p:attrNameLst>
                                      </p:cBhvr>
                                      <p:to>
                                        <p:strVal val="visible"/>
                                      </p:to>
                                    </p:set>
                                    <p:animEffect transition="in" filter="fade">
                                      <p:cBhvr>
                                        <p:cTn id="147" dur="500"/>
                                        <p:tgtEl>
                                          <p:spTgt spid="84"/>
                                        </p:tgtEl>
                                      </p:cBhvr>
                                    </p:animEffect>
                                  </p:childTnLst>
                                </p:cTn>
                              </p:par>
                            </p:childTnLst>
                          </p:cTn>
                        </p:par>
                        <p:par>
                          <p:cTn id="148" fill="hold">
                            <p:stCondLst>
                              <p:cond delay="4000"/>
                            </p:stCondLst>
                            <p:childTnLst>
                              <p:par>
                                <p:cTn id="149" presetID="22" presetClass="entr" presetSubtype="4" fill="hold" grpId="0" nodeType="afterEffect">
                                  <p:stCondLst>
                                    <p:cond delay="0"/>
                                  </p:stCondLst>
                                  <p:childTnLst>
                                    <p:set>
                                      <p:cBhvr>
                                        <p:cTn id="150" dur="1" fill="hold">
                                          <p:stCondLst>
                                            <p:cond delay="0"/>
                                          </p:stCondLst>
                                        </p:cTn>
                                        <p:tgtEl>
                                          <p:spTgt spid="85"/>
                                        </p:tgtEl>
                                        <p:attrNameLst>
                                          <p:attrName>style.visibility</p:attrName>
                                        </p:attrNameLst>
                                      </p:cBhvr>
                                      <p:to>
                                        <p:strVal val="visible"/>
                                      </p:to>
                                    </p:set>
                                    <p:animEffect transition="in" filter="wipe(down)">
                                      <p:cBhvr>
                                        <p:cTn id="151" dur="1000"/>
                                        <p:tgtEl>
                                          <p:spTgt spid="85"/>
                                        </p:tgtEl>
                                      </p:cBhvr>
                                    </p:animEffect>
                                  </p:childTnLst>
                                </p:cTn>
                              </p:par>
                            </p:childTnLst>
                          </p:cTn>
                        </p:par>
                        <p:par>
                          <p:cTn id="152" fill="hold">
                            <p:stCondLst>
                              <p:cond delay="5000"/>
                            </p:stCondLst>
                            <p:childTnLst>
                              <p:par>
                                <p:cTn id="153" presetID="22" presetClass="entr" presetSubtype="1" repeatCount="2000" fill="hold" nodeType="afterEffect">
                                  <p:stCondLst>
                                    <p:cond delay="0"/>
                                  </p:stCondLst>
                                  <p:childTnLst>
                                    <p:set>
                                      <p:cBhvr>
                                        <p:cTn id="154" dur="1" fill="hold">
                                          <p:stCondLst>
                                            <p:cond delay="0"/>
                                          </p:stCondLst>
                                        </p:cTn>
                                        <p:tgtEl>
                                          <p:spTgt spid="87"/>
                                        </p:tgtEl>
                                        <p:attrNameLst>
                                          <p:attrName>style.visibility</p:attrName>
                                        </p:attrNameLst>
                                      </p:cBhvr>
                                      <p:to>
                                        <p:strVal val="visible"/>
                                      </p:to>
                                    </p:set>
                                    <p:animEffect transition="in" filter="wipe(up)">
                                      <p:cBhvr>
                                        <p:cTn id="155" dur="500"/>
                                        <p:tgtEl>
                                          <p:spTgt spid="87"/>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86"/>
                                        </p:tgtEl>
                                        <p:attrNameLst>
                                          <p:attrName>style.visibility</p:attrName>
                                        </p:attrNameLst>
                                      </p:cBhvr>
                                      <p:to>
                                        <p:strVal val="visible"/>
                                      </p:to>
                                    </p:set>
                                    <p:animEffect transition="in" filter="fade">
                                      <p:cBhvr>
                                        <p:cTn id="158" dur="500"/>
                                        <p:tgtEl>
                                          <p:spTgt spid="86"/>
                                        </p:tgtEl>
                                      </p:cBhvr>
                                    </p:animEffect>
                                  </p:childTnLst>
                                </p:cTn>
                              </p:par>
                            </p:childTnLst>
                          </p:cTn>
                        </p:par>
                      </p:childTnLst>
                    </p:cTn>
                  </p:par>
                  <p:par>
                    <p:cTn id="159" fill="hold">
                      <p:stCondLst>
                        <p:cond delay="indefinite"/>
                      </p:stCondLst>
                      <p:childTnLst>
                        <p:par>
                          <p:cTn id="160" fill="hold">
                            <p:stCondLst>
                              <p:cond delay="0"/>
                            </p:stCondLst>
                            <p:childTnLst>
                              <p:par>
                                <p:cTn id="161" presetID="0" presetClass="path" presetSubtype="0" accel="50000" decel="50000" fill="hold" grpId="1" nodeType="clickEffect">
                                  <p:stCondLst>
                                    <p:cond delay="0"/>
                                  </p:stCondLst>
                                  <p:childTnLst>
                                    <p:animMotion origin="layout" path="M 0.25157 2.95097E-6 L -0.00173 -0.00347 " pathEditMode="relative" rAng="0" ptsTypes="AA">
                                      <p:cBhvr>
                                        <p:cTn id="162" dur="1000" fill="hold"/>
                                        <p:tgtEl>
                                          <p:spTgt spid="63"/>
                                        </p:tgtEl>
                                        <p:attrNameLst>
                                          <p:attrName>ppt_x</p:attrName>
                                          <p:attrName>ppt_y</p:attrName>
                                        </p:attrNameLst>
                                      </p:cBhvr>
                                      <p:rCtr x="-127" y="-2"/>
                                    </p:animMotion>
                                  </p:childTnLst>
                                </p:cTn>
                              </p:par>
                            </p:childTnLst>
                          </p:cTn>
                        </p:par>
                        <p:par>
                          <p:cTn id="163" fill="hold">
                            <p:stCondLst>
                              <p:cond delay="1000"/>
                            </p:stCondLst>
                            <p:childTnLst>
                              <p:par>
                                <p:cTn id="164" presetID="0" presetClass="path" presetSubtype="0" accel="50000" decel="50000" fill="hold" grpId="0" nodeType="afterEffect">
                                  <p:stCondLst>
                                    <p:cond delay="0"/>
                                  </p:stCondLst>
                                  <p:childTnLst>
                                    <p:animMotion origin="layout" path="M 0.00382 0.00046 L 0.28056 0.00023 " pathEditMode="relative" rAng="0" ptsTypes="AA">
                                      <p:cBhvr>
                                        <p:cTn id="165" dur="1000" fill="hold"/>
                                        <p:tgtEl>
                                          <p:spTgt spid="88"/>
                                        </p:tgtEl>
                                        <p:attrNameLst>
                                          <p:attrName>ppt_x</p:attrName>
                                          <p:attrName>ppt_y</p:attrName>
                                        </p:attrNameLst>
                                      </p:cBhvr>
                                      <p:rCtr x="138" y="0"/>
                                    </p:animMotion>
                                  </p:childTnLst>
                                </p:cTn>
                              </p:par>
                            </p:childTnLst>
                          </p:cTn>
                        </p:par>
                        <p:par>
                          <p:cTn id="166" fill="hold">
                            <p:stCondLst>
                              <p:cond delay="2000"/>
                            </p:stCondLst>
                            <p:childTnLst>
                              <p:par>
                                <p:cTn id="167" presetID="12" presetClass="entr" presetSubtype="4" fill="hold" nodeType="afterEffect">
                                  <p:stCondLst>
                                    <p:cond delay="0"/>
                                  </p:stCondLst>
                                  <p:childTnLst>
                                    <p:set>
                                      <p:cBhvr>
                                        <p:cTn id="168" dur="1" fill="hold">
                                          <p:stCondLst>
                                            <p:cond delay="0"/>
                                          </p:stCondLst>
                                        </p:cTn>
                                        <p:tgtEl>
                                          <p:spTgt spid="2051"/>
                                        </p:tgtEl>
                                        <p:attrNameLst>
                                          <p:attrName>style.visibility</p:attrName>
                                        </p:attrNameLst>
                                      </p:cBhvr>
                                      <p:to>
                                        <p:strVal val="visible"/>
                                      </p:to>
                                    </p:set>
                                    <p:animEffect transition="in" filter="slide(fromBottom)">
                                      <p:cBhvr>
                                        <p:cTn id="169" dur="500"/>
                                        <p:tgtEl>
                                          <p:spTgt spid="2051"/>
                                        </p:tgtEl>
                                      </p:cBhvr>
                                    </p:animEffect>
                                  </p:childTnLst>
                                </p:cTn>
                              </p:par>
                            </p:childTnLst>
                          </p:cTn>
                        </p:par>
                        <p:par>
                          <p:cTn id="170" fill="hold">
                            <p:stCondLst>
                              <p:cond delay="2500"/>
                            </p:stCondLst>
                            <p:childTnLst>
                              <p:par>
                                <p:cTn id="171" presetID="10" presetClass="entr" presetSubtype="0" fill="hold" nodeType="afterEffect">
                                  <p:stCondLst>
                                    <p:cond delay="0"/>
                                  </p:stCondLst>
                                  <p:childTnLst>
                                    <p:set>
                                      <p:cBhvr>
                                        <p:cTn id="172" dur="1" fill="hold">
                                          <p:stCondLst>
                                            <p:cond delay="0"/>
                                          </p:stCondLst>
                                        </p:cTn>
                                        <p:tgtEl>
                                          <p:spTgt spid="93"/>
                                        </p:tgtEl>
                                        <p:attrNameLst>
                                          <p:attrName>style.visibility</p:attrName>
                                        </p:attrNameLst>
                                      </p:cBhvr>
                                      <p:to>
                                        <p:strVal val="visible"/>
                                      </p:to>
                                    </p:set>
                                    <p:animEffect transition="in" filter="fade">
                                      <p:cBhvr>
                                        <p:cTn id="173" dur="500"/>
                                        <p:tgtEl>
                                          <p:spTgt spid="93"/>
                                        </p:tgtEl>
                                      </p:cBhvr>
                                    </p:animEffect>
                                  </p:childTnLst>
                                </p:cTn>
                              </p:par>
                            </p:childTnLst>
                          </p:cTn>
                        </p:par>
                        <p:par>
                          <p:cTn id="174" fill="hold">
                            <p:stCondLst>
                              <p:cond delay="3000"/>
                            </p:stCondLst>
                            <p:childTnLst>
                              <p:par>
                                <p:cTn id="175" presetID="10" presetClass="exit" presetSubtype="0" fill="hold" grpId="1" nodeType="afterEffect">
                                  <p:stCondLst>
                                    <p:cond delay="0"/>
                                  </p:stCondLst>
                                  <p:childTnLst>
                                    <p:animEffect transition="out" filter="fade">
                                      <p:cBhvr>
                                        <p:cTn id="176" dur="1000"/>
                                        <p:tgtEl>
                                          <p:spTgt spid="85"/>
                                        </p:tgtEl>
                                      </p:cBhvr>
                                    </p:animEffect>
                                    <p:set>
                                      <p:cBhvr>
                                        <p:cTn id="177" dur="1" fill="hold">
                                          <p:stCondLst>
                                            <p:cond delay="999"/>
                                          </p:stCondLst>
                                        </p:cTn>
                                        <p:tgtEl>
                                          <p:spTgt spid="85"/>
                                        </p:tgtEl>
                                        <p:attrNameLst>
                                          <p:attrName>style.visibility</p:attrName>
                                        </p:attrNameLst>
                                      </p:cBhvr>
                                      <p:to>
                                        <p:strVal val="hidden"/>
                                      </p:to>
                                    </p:set>
                                  </p:childTnLst>
                                </p:cTn>
                              </p:par>
                              <p:par>
                                <p:cTn id="178" presetID="1" presetClass="exit" presetSubtype="0" fill="hold" grpId="1" nodeType="withEffect">
                                  <p:stCondLst>
                                    <p:cond delay="0"/>
                                  </p:stCondLst>
                                  <p:childTnLst>
                                    <p:set>
                                      <p:cBhvr>
                                        <p:cTn id="179" dur="1" fill="hold">
                                          <p:stCondLst>
                                            <p:cond delay="0"/>
                                          </p:stCondLst>
                                        </p:cTn>
                                        <p:tgtEl>
                                          <p:spTgt spid="86"/>
                                        </p:tgtEl>
                                        <p:attrNameLst>
                                          <p:attrName>style.visibility</p:attrName>
                                        </p:attrNameLst>
                                      </p:cBhvr>
                                      <p:to>
                                        <p:strVal val="hidden"/>
                                      </p:to>
                                    </p:set>
                                  </p:childTnLst>
                                </p:cTn>
                              </p:par>
                            </p:childTnLst>
                          </p:cTn>
                        </p:par>
                        <p:par>
                          <p:cTn id="180" fill="hold">
                            <p:stCondLst>
                              <p:cond delay="4000"/>
                            </p:stCondLst>
                            <p:childTnLst>
                              <p:par>
                                <p:cTn id="181" presetID="22" presetClass="entr" presetSubtype="8" fill="hold" grpId="0" nodeType="afterEffect">
                                  <p:stCondLst>
                                    <p:cond delay="0"/>
                                  </p:stCondLst>
                                  <p:childTnLst>
                                    <p:set>
                                      <p:cBhvr>
                                        <p:cTn id="182" dur="1" fill="hold">
                                          <p:stCondLst>
                                            <p:cond delay="0"/>
                                          </p:stCondLst>
                                        </p:cTn>
                                        <p:tgtEl>
                                          <p:spTgt spid="94"/>
                                        </p:tgtEl>
                                        <p:attrNameLst>
                                          <p:attrName>style.visibility</p:attrName>
                                        </p:attrNameLst>
                                      </p:cBhvr>
                                      <p:to>
                                        <p:strVal val="visible"/>
                                      </p:to>
                                    </p:set>
                                    <p:animEffect transition="in" filter="wipe(left)">
                                      <p:cBhvr>
                                        <p:cTn id="183" dur="500"/>
                                        <p:tgtEl>
                                          <p:spTgt spid="94"/>
                                        </p:tgtEl>
                                      </p:cBhvr>
                                    </p:animEffect>
                                  </p:childTnLst>
                                </p:cTn>
                              </p:par>
                            </p:childTnLst>
                          </p:cTn>
                        </p:par>
                        <p:par>
                          <p:cTn id="184" fill="hold">
                            <p:stCondLst>
                              <p:cond delay="4500"/>
                            </p:stCondLst>
                            <p:childTnLst>
                              <p:par>
                                <p:cTn id="185" presetID="22" presetClass="entr" presetSubtype="4" fill="hold" grpId="0" nodeType="afterEffect">
                                  <p:stCondLst>
                                    <p:cond delay="0"/>
                                  </p:stCondLst>
                                  <p:childTnLst>
                                    <p:set>
                                      <p:cBhvr>
                                        <p:cTn id="186" dur="1" fill="hold">
                                          <p:stCondLst>
                                            <p:cond delay="0"/>
                                          </p:stCondLst>
                                        </p:cTn>
                                        <p:tgtEl>
                                          <p:spTgt spid="96"/>
                                        </p:tgtEl>
                                        <p:attrNameLst>
                                          <p:attrName>style.visibility</p:attrName>
                                        </p:attrNameLst>
                                      </p:cBhvr>
                                      <p:to>
                                        <p:strVal val="visible"/>
                                      </p:to>
                                    </p:set>
                                    <p:animEffect transition="in" filter="wipe(down)">
                                      <p:cBhvr>
                                        <p:cTn id="187" dur="500"/>
                                        <p:tgtEl>
                                          <p:spTgt spid="96"/>
                                        </p:tgtEl>
                                      </p:cBhvr>
                                    </p:animEffect>
                                  </p:childTnLst>
                                </p:cTn>
                              </p:par>
                            </p:childTnLst>
                          </p:cTn>
                        </p:par>
                        <p:par>
                          <p:cTn id="188" fill="hold">
                            <p:stCondLst>
                              <p:cond delay="5000"/>
                            </p:stCondLst>
                            <p:childTnLst>
                              <p:par>
                                <p:cTn id="189" presetID="10" presetClass="entr" presetSubtype="0" fill="hold" grpId="0" nodeType="afterEffect">
                                  <p:stCondLst>
                                    <p:cond delay="0"/>
                                  </p:stCondLst>
                                  <p:childTnLst>
                                    <p:set>
                                      <p:cBhvr>
                                        <p:cTn id="190" dur="1" fill="hold">
                                          <p:stCondLst>
                                            <p:cond delay="0"/>
                                          </p:stCondLst>
                                        </p:cTn>
                                        <p:tgtEl>
                                          <p:spTgt spid="101"/>
                                        </p:tgtEl>
                                        <p:attrNameLst>
                                          <p:attrName>style.visibility</p:attrName>
                                        </p:attrNameLst>
                                      </p:cBhvr>
                                      <p:to>
                                        <p:strVal val="visible"/>
                                      </p:to>
                                    </p:set>
                                    <p:animEffect transition="in" filter="fade">
                                      <p:cBhvr>
                                        <p:cTn id="191" dur="500"/>
                                        <p:tgtEl>
                                          <p:spTgt spid="101"/>
                                        </p:tgtEl>
                                      </p:cBhvr>
                                    </p:animEffect>
                                  </p:childTnLst>
                                </p:cTn>
                              </p:par>
                            </p:childTnLst>
                          </p:cTn>
                        </p:par>
                        <p:par>
                          <p:cTn id="192" fill="hold">
                            <p:stCondLst>
                              <p:cond delay="5500"/>
                            </p:stCondLst>
                            <p:childTnLst>
                              <p:par>
                                <p:cTn id="193" presetID="22" presetClass="entr" presetSubtype="4" repeatCount="2000" fill="hold" nodeType="afterEffect">
                                  <p:stCondLst>
                                    <p:cond delay="0"/>
                                  </p:stCondLst>
                                  <p:childTnLst>
                                    <p:set>
                                      <p:cBhvr>
                                        <p:cTn id="194" dur="1" fill="hold">
                                          <p:stCondLst>
                                            <p:cond delay="0"/>
                                          </p:stCondLst>
                                        </p:cTn>
                                        <p:tgtEl>
                                          <p:spTgt spid="87"/>
                                        </p:tgtEl>
                                        <p:attrNameLst>
                                          <p:attrName>style.visibility</p:attrName>
                                        </p:attrNameLst>
                                      </p:cBhvr>
                                      <p:to>
                                        <p:strVal val="visible"/>
                                      </p:to>
                                    </p:set>
                                    <p:animEffect transition="in" filter="wipe(down)">
                                      <p:cBhvr>
                                        <p:cTn id="195" dur="500"/>
                                        <p:tgtEl>
                                          <p:spTgt spid="87"/>
                                        </p:tgtEl>
                                      </p:cBhvr>
                                    </p:animEffect>
                                  </p:childTnLst>
                                </p:cTn>
                              </p:par>
                              <p:par>
                                <p:cTn id="196" presetID="10" presetClass="entr" presetSubtype="0" fill="hold" grpId="0" nodeType="withEffect">
                                  <p:stCondLst>
                                    <p:cond delay="0"/>
                                  </p:stCondLst>
                                  <p:childTnLst>
                                    <p:set>
                                      <p:cBhvr>
                                        <p:cTn id="197" dur="1" fill="hold">
                                          <p:stCondLst>
                                            <p:cond delay="0"/>
                                          </p:stCondLst>
                                        </p:cTn>
                                        <p:tgtEl>
                                          <p:spTgt spid="104"/>
                                        </p:tgtEl>
                                        <p:attrNameLst>
                                          <p:attrName>style.visibility</p:attrName>
                                        </p:attrNameLst>
                                      </p:cBhvr>
                                      <p:to>
                                        <p:strVal val="visible"/>
                                      </p:to>
                                    </p:set>
                                    <p:animEffect transition="in" filter="fade">
                                      <p:cBhvr>
                                        <p:cTn id="198"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2" grpId="0"/>
      <p:bldP spid="52" grpId="1"/>
      <p:bldP spid="53" grpId="0"/>
      <p:bldP spid="53" grpId="1"/>
      <p:bldP spid="56" grpId="0"/>
      <p:bldP spid="56" grpId="1"/>
      <p:bldP spid="57" grpId="0" animBg="1"/>
      <p:bldP spid="57" grpId="1" animBg="1"/>
      <p:bldP spid="58" grpId="0" animBg="1"/>
      <p:bldP spid="58" grpId="1" animBg="1"/>
      <p:bldP spid="60" grpId="0"/>
      <p:bldP spid="60" grpId="1"/>
      <p:bldP spid="61" grpId="0"/>
      <p:bldP spid="61" grpId="1"/>
      <p:bldP spid="63" grpId="0" animBg="1"/>
      <p:bldP spid="63" grpId="1" animBg="1"/>
      <p:bldP spid="85" grpId="0" animBg="1"/>
      <p:bldP spid="85" grpId="1" animBg="1"/>
      <p:bldP spid="86" grpId="0"/>
      <p:bldP spid="86" grpId="1"/>
      <p:bldP spid="88" grpId="0" animBg="1"/>
      <p:bldP spid="94" grpId="0" animBg="1"/>
      <p:bldP spid="96" grpId="0" animBg="1"/>
      <p:bldP spid="101" grpId="0"/>
      <p:bldP spid="10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FortiCloud</a:t>
            </a:r>
            <a:r>
              <a:rPr lang="en-US" dirty="0"/>
              <a:t> AP </a:t>
            </a:r>
            <a:r>
              <a:rPr lang="en-US" dirty="0" smtClean="0"/>
              <a:t>configuration parameters</a:t>
            </a:r>
            <a:endParaRPr lang="en-US" dirty="0"/>
          </a:p>
        </p:txBody>
      </p:sp>
      <p:sp>
        <p:nvSpPr>
          <p:cNvPr id="3" name="Text Placeholder 2"/>
          <p:cNvSpPr>
            <a:spLocks noGrp="1"/>
          </p:cNvSpPr>
          <p:nvPr>
            <p:ph type="body" sz="quarter" idx="11"/>
          </p:nvPr>
        </p:nvSpPr>
        <p:spPr>
          <a:xfrm>
            <a:off x="152400" y="1061900"/>
            <a:ext cx="8815832" cy="4957900"/>
          </a:xfrm>
        </p:spPr>
        <p:txBody>
          <a:bodyPr/>
          <a:lstStyle/>
          <a:p>
            <a:pPr>
              <a:spcBef>
                <a:spcPts val="1800"/>
              </a:spcBef>
            </a:pPr>
            <a:r>
              <a:rPr lang="en-US" dirty="0" smtClean="0"/>
              <a:t>New </a:t>
            </a:r>
            <a:r>
              <a:rPr lang="en-US" dirty="0" err="1" smtClean="0"/>
              <a:t>FortiAP</a:t>
            </a:r>
            <a:r>
              <a:rPr lang="en-US" dirty="0" smtClean="0"/>
              <a:t> configuration parameters</a:t>
            </a:r>
          </a:p>
          <a:p>
            <a:pPr lvl="1">
              <a:spcBef>
                <a:spcPts val="1800"/>
              </a:spcBef>
            </a:pPr>
            <a:r>
              <a:rPr lang="en-US" sz="1400" dirty="0"/>
              <a:t>AC_DISCOVERY_FCLD_APCTRL on the FAP, which can be used to </a:t>
            </a:r>
            <a:r>
              <a:rPr lang="en-US" sz="1400" dirty="0" smtClean="0"/>
              <a:t>override </a:t>
            </a:r>
            <a:r>
              <a:rPr lang="en-US" sz="1400" dirty="0"/>
              <a:t>the default cloud server</a:t>
            </a:r>
            <a:r>
              <a:rPr lang="en-US" sz="1400" dirty="0" smtClean="0"/>
              <a:t>: </a:t>
            </a:r>
            <a:r>
              <a:rPr lang="en-US" sz="1400" b="1" dirty="0" smtClean="0"/>
              <a:t>apctrl1.fortinet.com</a:t>
            </a:r>
          </a:p>
          <a:p>
            <a:pPr lvl="1">
              <a:spcBef>
                <a:spcPts val="1800"/>
              </a:spcBef>
            </a:pPr>
            <a:endParaRPr lang="en-US" sz="1400" dirty="0" smtClean="0"/>
          </a:p>
          <a:p>
            <a:pPr lvl="1">
              <a:spcBef>
                <a:spcPts val="1800"/>
              </a:spcBef>
            </a:pPr>
            <a:r>
              <a:rPr lang="en-US" sz="1400" dirty="0" smtClean="0"/>
              <a:t>AC_DISCOVERY_FCLD_ID and AC_DISCOVERY_FCLD_PASSWD are used to override the </a:t>
            </a:r>
            <a:r>
              <a:rPr lang="en-US" sz="1400" dirty="0" err="1" smtClean="0"/>
              <a:t>FortiCloud</a:t>
            </a:r>
            <a:r>
              <a:rPr lang="en-US" sz="1400" dirty="0" smtClean="0"/>
              <a:t> key</a:t>
            </a:r>
            <a:endParaRPr lang="en-US" sz="1400" dirty="0"/>
          </a:p>
          <a:p>
            <a:pPr lvl="1">
              <a:spcBef>
                <a:spcPts val="1800"/>
              </a:spcBef>
            </a:pPr>
            <a:endParaRPr lang="en-US"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1981200"/>
            <a:ext cx="6148832" cy="3888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3181214"/>
            <a:ext cx="4292600" cy="304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bwMode="auto">
          <a:xfrm>
            <a:off x="2514600" y="3840480"/>
            <a:ext cx="2472870" cy="457200"/>
          </a:xfrm>
          <a:prstGeom prst="rect">
            <a:avLst/>
          </a:prstGeom>
          <a:noFill/>
          <a:ln w="2857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7" name="Rectangle 6"/>
          <p:cNvSpPr/>
          <p:nvPr/>
        </p:nvSpPr>
        <p:spPr bwMode="auto">
          <a:xfrm>
            <a:off x="3081565" y="5374640"/>
            <a:ext cx="2472870" cy="457200"/>
          </a:xfrm>
          <a:prstGeom prst="rect">
            <a:avLst/>
          </a:prstGeom>
          <a:noFill/>
          <a:ln w="2857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8" name="Rectangle 7"/>
          <p:cNvSpPr/>
          <p:nvPr/>
        </p:nvSpPr>
        <p:spPr bwMode="auto">
          <a:xfrm>
            <a:off x="7891234" y="2057400"/>
            <a:ext cx="1236435" cy="312602"/>
          </a:xfrm>
          <a:prstGeom prst="rect">
            <a:avLst/>
          </a:prstGeom>
          <a:noFill/>
          <a:ln w="2857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Tree>
    <p:extLst>
      <p:ext uri="{BB962C8B-B14F-4D97-AF65-F5344CB8AC3E}">
        <p14:creationId xmlns:p14="http://schemas.microsoft.com/office/powerpoint/2010/main" val="3114143336"/>
      </p:ext>
    </p:extLst>
  </p:cSld>
  <p:clrMapOvr>
    <a:masterClrMapping/>
  </p:clrMapOvr>
  <p:transition>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060321"/>
                </a:solidFill>
              </a:rPr>
              <a:t>FortiCloud</a:t>
            </a:r>
            <a:r>
              <a:rPr lang="en-US" dirty="0" smtClean="0">
                <a:solidFill>
                  <a:srgbClr val="060321"/>
                </a:solidFill>
              </a:rPr>
              <a:t> for Wireless Management</a:t>
            </a:r>
            <a:endParaRPr lang="en-US" dirty="0">
              <a:solidFill>
                <a:srgbClr val="060321"/>
              </a:solidFill>
            </a:endParaRPr>
          </a:p>
        </p:txBody>
      </p:sp>
      <p:sp>
        <p:nvSpPr>
          <p:cNvPr id="3" name="Text Placeholder 2"/>
          <p:cNvSpPr>
            <a:spLocks noGrp="1"/>
          </p:cNvSpPr>
          <p:nvPr>
            <p:ph type="body" sz="quarter" idx="11"/>
          </p:nvPr>
        </p:nvSpPr>
        <p:spPr/>
        <p:txBody>
          <a:bodyPr/>
          <a:lstStyle/>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7118350" cy="340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4491990"/>
            <a:ext cx="5303838" cy="15246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9868302"/>
      </p:ext>
    </p:extLst>
  </p:cSld>
  <p:clrMapOvr>
    <a:masterClrMapping/>
  </p:clrMapOvr>
  <p:transition>
    <p:wipe dir="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FortiCloud Free vs. Subscription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139879487"/>
              </p:ext>
            </p:extLst>
          </p:nvPr>
        </p:nvGraphicFramePr>
        <p:xfrm>
          <a:off x="970556" y="1518928"/>
          <a:ext cx="7153148" cy="4145280"/>
        </p:xfrm>
        <a:graphic>
          <a:graphicData uri="http://schemas.openxmlformats.org/drawingml/2006/table">
            <a:tbl>
              <a:tblPr firstRow="1" bandRow="1"/>
              <a:tblGrid>
                <a:gridCol w="2929631"/>
                <a:gridCol w="2047117"/>
                <a:gridCol w="2176400"/>
              </a:tblGrid>
              <a:tr h="538472">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indent="0"/>
                      <a:r>
                        <a:rPr lang="en-US" sz="1600" dirty="0" smtClean="0">
                          <a:solidFill>
                            <a:schemeClr val="bg1"/>
                          </a:solidFill>
                        </a:rPr>
                        <a:t>Capability</a:t>
                      </a:r>
                    </a:p>
                  </a:txBody>
                  <a:tcPr anchor="ctr">
                    <a:lnL w="12700" cap="flat" cmpd="sng" algn="ctr">
                      <a:noFill/>
                      <a:prstDash val="solid"/>
                      <a:round/>
                      <a:headEnd type="none" w="med" len="med"/>
                      <a:tailEnd type="none" w="med" len="med"/>
                    </a:lnL>
                    <a:lnR w="12700" cmpd="sng">
                      <a:solidFill>
                        <a:srgbClr val="FFFFFF"/>
                      </a:solidFill>
                    </a:lnR>
                    <a:lnT w="12700" cap="flat" cmpd="sng" algn="ctr">
                      <a:no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chemeClr val="tx1">
                        <a:lumMod val="75000"/>
                      </a:scheme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600" dirty="0" smtClean="0">
                          <a:solidFill>
                            <a:schemeClr val="bg1"/>
                          </a:solidFill>
                        </a:rPr>
                        <a:t>FortiCloud Free</a:t>
                      </a:r>
                    </a:p>
                  </a:txBody>
                  <a:tcPr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chemeClr val="tx1">
                        <a:lumMod val="75000"/>
                      </a:scheme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600" dirty="0" smtClean="0">
                          <a:solidFill>
                            <a:schemeClr val="bg1"/>
                          </a:solidFill>
                        </a:rPr>
                        <a:t>FortiCloud Subscription</a:t>
                      </a:r>
                      <a:endParaRPr lang="en-US" sz="1600" dirty="0">
                        <a:solidFill>
                          <a:schemeClr val="bg1"/>
                        </a:solidFill>
                      </a:endParaRPr>
                    </a:p>
                  </a:txBody>
                  <a:tcPr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rgbClr val="2C3945"/>
                    </a:solidFill>
                  </a:tcPr>
                </a:tc>
              </a:tr>
              <a:tr h="131755">
                <a:tc>
                  <a:txBody>
                    <a:bodyPr/>
                    <a:lstStyle/>
                    <a:p>
                      <a:pPr marL="0" indent="0"/>
                      <a:r>
                        <a:rPr lang="en-US" sz="1200" b="1" dirty="0" smtClean="0">
                          <a:solidFill>
                            <a:schemeClr val="bg1"/>
                          </a:solidFill>
                        </a:rPr>
                        <a:t>Firewall Interoperability</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r h="131755">
                <a:tc>
                  <a:txBody>
                    <a:bodyPr/>
                    <a:lstStyle/>
                    <a:p>
                      <a:r>
                        <a:rPr lang="en-US" sz="1200" b="1" dirty="0" smtClean="0">
                          <a:solidFill>
                            <a:schemeClr val="bg1"/>
                          </a:solidFill>
                        </a:rPr>
                        <a:t>Wireless AP Interoperability</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r h="131755">
                <a:tc>
                  <a:txBody>
                    <a:bodyPr/>
                    <a:lstStyle/>
                    <a:p>
                      <a:pPr marL="0" indent="0"/>
                      <a:r>
                        <a:rPr lang="en-US" sz="1200" b="1" dirty="0" smtClean="0">
                          <a:solidFill>
                            <a:schemeClr val="bg1"/>
                          </a:solidFill>
                        </a:rPr>
                        <a:t>Device Logging</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r h="131755">
                <a:tc>
                  <a:txBody>
                    <a:bodyPr/>
                    <a:lstStyle/>
                    <a:p>
                      <a:r>
                        <a:rPr lang="en-US" sz="1200" b="1" dirty="0" smtClean="0">
                          <a:solidFill>
                            <a:schemeClr val="bg1"/>
                          </a:solidFill>
                        </a:rPr>
                        <a:t>Device Management</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r h="131755">
                <a:tc>
                  <a:txBody>
                    <a:bodyPr/>
                    <a:lstStyle/>
                    <a:p>
                      <a:r>
                        <a:rPr lang="en-US" sz="1200" b="1" dirty="0" smtClean="0">
                          <a:solidFill>
                            <a:schemeClr val="bg1"/>
                          </a:solidFill>
                        </a:rPr>
                        <a:t>Device Provisioning</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algn="ctr"/>
                      <a:r>
                        <a:rPr lang="en-US" sz="1200" b="1" dirty="0" smtClean="0"/>
                        <a:t>Built-in</a:t>
                      </a:r>
                      <a:r>
                        <a:rPr lang="en-US" sz="1200" b="1" baseline="0" dirty="0" smtClean="0"/>
                        <a:t> support, </a:t>
                      </a:r>
                      <a:r>
                        <a:rPr lang="en-US" sz="1200" b="1" baseline="0" dirty="0" err="1" smtClean="0"/>
                        <a:t>FortiDeploy</a:t>
                      </a:r>
                      <a:r>
                        <a:rPr lang="en-US" sz="1200" b="1" baseline="0" dirty="0" smtClean="0"/>
                        <a:t> purchase required for devices</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200" b="1" dirty="0" smtClean="0"/>
                        <a:t>Built-in</a:t>
                      </a:r>
                      <a:r>
                        <a:rPr lang="en-US" sz="1200" b="1" baseline="0" dirty="0" smtClean="0"/>
                        <a:t> support, </a:t>
                      </a:r>
                      <a:r>
                        <a:rPr lang="en-US" sz="1200" b="1" baseline="0" dirty="0" err="1" smtClean="0"/>
                        <a:t>FortiDeploy</a:t>
                      </a:r>
                      <a:r>
                        <a:rPr lang="en-US" sz="1200" b="1" baseline="0" dirty="0" smtClean="0"/>
                        <a:t> purchase required for devices</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r h="13175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rPr>
                        <a:t>Device Reporting</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algn="ct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r h="13175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rPr>
                        <a:t>Max Storage (per Device)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algn="ctr"/>
                      <a:r>
                        <a:rPr lang="en-US" sz="1200" b="1" dirty="0" smtClean="0"/>
                        <a:t>1 GB</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200" b="1" dirty="0" smtClean="0">
                          <a:solidFill>
                            <a:srgbClr val="000000"/>
                          </a:solidFill>
                        </a:rPr>
                        <a:t>200GB</a:t>
                      </a:r>
                      <a:endParaRPr lang="en-US" sz="1200" b="1" dirty="0">
                        <a:solidFill>
                          <a:srgbClr val="000000"/>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r h="1317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200" b="1" dirty="0" smtClean="0">
                          <a:solidFill>
                            <a:schemeClr val="bg1"/>
                          </a:solidFill>
                        </a:rPr>
                        <a:t>Daily Limit on Log Storage</a:t>
                      </a:r>
                      <a:br>
                        <a:rPr lang="en-US" sz="1200" b="1" dirty="0" smtClean="0">
                          <a:solidFill>
                            <a:schemeClr val="bg1"/>
                          </a:solidFill>
                        </a:rPr>
                      </a:br>
                      <a:r>
                        <a:rPr lang="en-US" sz="1200" b="1" dirty="0" smtClean="0">
                          <a:solidFill>
                            <a:schemeClr val="bg1"/>
                          </a:solidFill>
                        </a:rPr>
                        <a:t>(per Device)</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t>100 MB</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0000"/>
                          </a:solidFill>
                        </a:rPr>
                        <a:t>Unlimited</a:t>
                      </a:r>
                      <a:endParaRPr lang="en-US" sz="1200" b="1" dirty="0">
                        <a:solidFill>
                          <a:srgbClr val="000000"/>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r h="1317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200" b="1" dirty="0" smtClean="0">
                          <a:solidFill>
                            <a:schemeClr val="bg1"/>
                          </a:solidFill>
                        </a:rPr>
                        <a:t>Generate Reports</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r h="1317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200" b="1" dirty="0" smtClean="0">
                          <a:solidFill>
                            <a:schemeClr val="bg1"/>
                          </a:solidFill>
                        </a:rPr>
                        <a:t>Schedule Reports</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smtClean="0">
                          <a:solidFill>
                            <a:srgbClr val="C00000"/>
                          </a:solidFill>
                          <a:latin typeface="Wingdings 2" charset="2"/>
                          <a:cs typeface="Wingdings 2" charset="2"/>
                        </a:rPr>
                        <a:t>X</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r h="131755">
                <a:tc>
                  <a:txBody>
                    <a:bodyPr/>
                    <a:lstStyle/>
                    <a:p>
                      <a:r>
                        <a:rPr lang="en-US" sz="1200" b="1" dirty="0" smtClean="0">
                          <a:solidFill>
                            <a:schemeClr val="bg1"/>
                          </a:solidFill>
                        </a:rPr>
                        <a:t>Customize</a:t>
                      </a:r>
                      <a:r>
                        <a:rPr lang="en-US" sz="1200" b="1" baseline="0" dirty="0" smtClean="0">
                          <a:solidFill>
                            <a:schemeClr val="bg1"/>
                          </a:solidFill>
                        </a:rPr>
                        <a:t> Reports</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C00000"/>
                          </a:solidFill>
                          <a:latin typeface="Wingdings 2" charset="2"/>
                          <a:cs typeface="Wingdings 2" charset="2"/>
                        </a:rPr>
                        <a:t>X</a:t>
                      </a:r>
                      <a:endParaRPr lang="en-US" sz="1200" b="1" dirty="0" smtClean="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smtClean="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bl>
          </a:graphicData>
        </a:graphic>
      </p:graphicFrame>
      <p:sp>
        <p:nvSpPr>
          <p:cNvPr id="9" name="Rectangle 8"/>
          <p:cNvSpPr/>
          <p:nvPr/>
        </p:nvSpPr>
        <p:spPr bwMode="auto">
          <a:xfrm>
            <a:off x="3838575" y="4105373"/>
            <a:ext cx="4343400" cy="711723"/>
          </a:xfrm>
          <a:prstGeom prst="rect">
            <a:avLst/>
          </a:prstGeom>
          <a:noFill/>
          <a:ln w="50800" cap="flat" cmpd="sng" algn="ctr">
            <a:solidFill>
              <a:schemeClr val="accent6">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Tree>
    <p:extLst>
      <p:ext uri="{BB962C8B-B14F-4D97-AF65-F5344CB8AC3E}">
        <p14:creationId xmlns:p14="http://schemas.microsoft.com/office/powerpoint/2010/main" val="1300697214"/>
      </p:ext>
    </p:extLst>
  </p:cSld>
  <p:clrMapOvr>
    <a:masterClrMapping/>
  </p:clrMapOvr>
  <p:transition>
    <p:wipe dir="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FortiCloud</a:t>
            </a:r>
            <a:r>
              <a:rPr lang="en-US" dirty="0"/>
              <a:t> AP </a:t>
            </a:r>
            <a:r>
              <a:rPr lang="en-US" dirty="0" smtClean="0"/>
              <a:t>network summary</a:t>
            </a:r>
            <a:endParaRPr lang="en-US" dirty="0"/>
          </a:p>
        </p:txBody>
      </p:sp>
      <p:sp>
        <p:nvSpPr>
          <p:cNvPr id="3" name="Text Placeholder 2"/>
          <p:cNvSpPr>
            <a:spLocks noGrp="1"/>
          </p:cNvSpPr>
          <p:nvPr>
            <p:ph type="body" sz="quarter" idx="11"/>
          </p:nvPr>
        </p:nvSpPr>
        <p:spPr>
          <a:xfrm>
            <a:off x="76200" y="938073"/>
            <a:ext cx="9067800" cy="4957900"/>
          </a:xfrm>
        </p:spPr>
        <p:txBody>
          <a:bodyPr/>
          <a:lstStyle/>
          <a:p>
            <a:pPr lvl="1"/>
            <a:r>
              <a:rPr lang="en-US" dirty="0" err="1" smtClean="0"/>
              <a:t>FortiCloud</a:t>
            </a:r>
            <a:r>
              <a:rPr lang="en-US" dirty="0" smtClean="0"/>
              <a:t> version 2.4 released.</a:t>
            </a:r>
            <a:endParaRPr lang="en-US" dirty="0"/>
          </a:p>
          <a:p>
            <a:pPr lvl="1"/>
            <a:r>
              <a:rPr lang="en-US" dirty="0" err="1"/>
              <a:t>FortiCloud</a:t>
            </a:r>
            <a:r>
              <a:rPr lang="en-US" dirty="0"/>
              <a:t> </a:t>
            </a:r>
            <a:r>
              <a:rPr lang="en-US" dirty="0" smtClean="0"/>
              <a:t>supports all </a:t>
            </a:r>
            <a:r>
              <a:rPr lang="en-US" dirty="0"/>
              <a:t>FAP </a:t>
            </a:r>
            <a:r>
              <a:rPr lang="en-US" dirty="0" smtClean="0"/>
              <a:t>models.</a:t>
            </a:r>
          </a:p>
          <a:p>
            <a:pPr lvl="1"/>
            <a:r>
              <a:rPr lang="en-US" dirty="0" err="1" smtClean="0"/>
              <a:t>FortiWiFi</a:t>
            </a:r>
            <a:r>
              <a:rPr lang="en-US" dirty="0" smtClean="0"/>
              <a:t> </a:t>
            </a:r>
            <a:r>
              <a:rPr lang="en-US" dirty="0"/>
              <a:t>models are not currently supported. </a:t>
            </a:r>
          </a:p>
          <a:p>
            <a:pPr lvl="1"/>
            <a:r>
              <a:rPr lang="en-US" dirty="0" err="1"/>
              <a:t>FortiAP</a:t>
            </a:r>
            <a:r>
              <a:rPr lang="en-US" dirty="0"/>
              <a:t> includes a sticker with a unique </a:t>
            </a:r>
            <a:r>
              <a:rPr lang="en-US" dirty="0" err="1"/>
              <a:t>FortiCloud</a:t>
            </a:r>
            <a:r>
              <a:rPr lang="en-US" dirty="0"/>
              <a:t> Key for the </a:t>
            </a:r>
            <a:r>
              <a:rPr lang="en-US" dirty="0" err="1"/>
              <a:t>FortiCloud</a:t>
            </a:r>
            <a:r>
              <a:rPr lang="en-US" dirty="0"/>
              <a:t> </a:t>
            </a:r>
            <a:r>
              <a:rPr lang="en-US" dirty="0" smtClean="0"/>
              <a:t>registration.</a:t>
            </a:r>
          </a:p>
          <a:p>
            <a:pPr lvl="1"/>
            <a:r>
              <a:rPr lang="en-US" dirty="0" err="1" smtClean="0"/>
              <a:t>Forticloud</a:t>
            </a:r>
            <a:r>
              <a:rPr lang="en-US" dirty="0" smtClean="0"/>
              <a:t> </a:t>
            </a:r>
            <a:r>
              <a:rPr lang="en-US" dirty="0"/>
              <a:t>for FAP management is free. </a:t>
            </a:r>
            <a:endParaRPr lang="en-US" dirty="0" smtClean="0"/>
          </a:p>
          <a:p>
            <a:pPr lvl="1"/>
            <a:r>
              <a:rPr lang="en-US" dirty="0" err="1" smtClean="0"/>
              <a:t>FortiPresence</a:t>
            </a:r>
            <a:r>
              <a:rPr lang="en-US" dirty="0" smtClean="0"/>
              <a:t> is not supported.</a:t>
            </a:r>
          </a:p>
          <a:p>
            <a:pPr lvl="1"/>
            <a:r>
              <a:rPr lang="en-US" dirty="0" smtClean="0"/>
              <a:t>F</a:t>
            </a:r>
            <a:r>
              <a:rPr lang="en-US" sz="2000" dirty="0" smtClean="0"/>
              <a:t>eatures</a:t>
            </a:r>
            <a:r>
              <a:rPr lang="en-US" sz="2000" dirty="0"/>
              <a:t>: Global status monitoring, Profile based AP configuration, client monitoring, rogue AP detection, multi-venue management, 802.1X-enterprise, 802.1x PSK, and local captive </a:t>
            </a:r>
            <a:r>
              <a:rPr lang="en-US" sz="2000" dirty="0" smtClean="0"/>
              <a:t>portal.</a:t>
            </a:r>
          </a:p>
          <a:p>
            <a:pPr lvl="1"/>
            <a:r>
              <a:rPr lang="en-US" dirty="0" smtClean="0"/>
              <a:t>Mi</a:t>
            </a:r>
            <a:r>
              <a:rPr lang="en-US" sz="2000" dirty="0" smtClean="0"/>
              <a:t>nimum </a:t>
            </a:r>
            <a:r>
              <a:rPr lang="en-US" sz="2000" dirty="0" err="1"/>
              <a:t>FortiAP</a:t>
            </a:r>
            <a:r>
              <a:rPr lang="en-US" sz="2000" dirty="0"/>
              <a:t> version 5.2.2 </a:t>
            </a:r>
            <a:r>
              <a:rPr lang="en-US" sz="2000" dirty="0" smtClean="0"/>
              <a:t>or 5.0.9 (recommended build for 11n</a:t>
            </a:r>
            <a:r>
              <a:rPr lang="en-US" sz="2000" dirty="0" smtClean="0"/>
              <a:t>) is </a:t>
            </a:r>
            <a:r>
              <a:rPr lang="en-US" sz="2000" dirty="0" smtClean="0"/>
              <a:t>needed.</a:t>
            </a:r>
            <a:endParaRPr lang="en-US" sz="2000" dirty="0"/>
          </a:p>
          <a:p>
            <a:pPr lvl="1"/>
            <a:r>
              <a:rPr lang="en-US" dirty="0" err="1" smtClean="0"/>
              <a:t>FortiCloud</a:t>
            </a:r>
            <a:r>
              <a:rPr lang="en-US" dirty="0" smtClean="0"/>
              <a:t> </a:t>
            </a:r>
            <a:r>
              <a:rPr lang="en-US" dirty="0"/>
              <a:t>FAQ document is available </a:t>
            </a:r>
            <a:r>
              <a:rPr lang="en-US" dirty="0" smtClean="0"/>
              <a:t>on. New version should be available in Feb </a:t>
            </a:r>
            <a:r>
              <a:rPr lang="en-US" dirty="0" smtClean="0">
                <a:hlinkClick r:id="rId2"/>
              </a:rPr>
              <a:t>http</a:t>
            </a:r>
            <a:r>
              <a:rPr lang="en-US" dirty="0">
                <a:hlinkClick r:id="rId2"/>
              </a:rPr>
              <a:t>://docs.fortinet.com/uploaded/files/1730/forticloud-faq-20.pdf</a:t>
            </a:r>
            <a:endParaRPr lang="en-US" dirty="0"/>
          </a:p>
          <a:p>
            <a:pPr>
              <a:spcBef>
                <a:spcPts val="1800"/>
              </a:spcBef>
            </a:pPr>
            <a:endParaRPr lang="en-US" dirty="0" smtClean="0"/>
          </a:p>
        </p:txBody>
      </p:sp>
    </p:spTree>
    <p:extLst>
      <p:ext uri="{BB962C8B-B14F-4D97-AF65-F5344CB8AC3E}">
        <p14:creationId xmlns:p14="http://schemas.microsoft.com/office/powerpoint/2010/main" val="784040893"/>
      </p:ext>
    </p:extLst>
  </p:cSld>
  <p:clrMapOvr>
    <a:masterClrMapping/>
  </p:clrMapOvr>
  <p:transition>
    <p:wipe dir="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FortiCloud Stacks Up</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469511665"/>
              </p:ext>
            </p:extLst>
          </p:nvPr>
        </p:nvGraphicFramePr>
        <p:xfrm>
          <a:off x="484781" y="1195078"/>
          <a:ext cx="8146934" cy="4937760"/>
        </p:xfrm>
        <a:graphic>
          <a:graphicData uri="http://schemas.openxmlformats.org/drawingml/2006/table">
            <a:tbl>
              <a:tblPr firstRow="1" bandRow="1"/>
              <a:tblGrid>
                <a:gridCol w="2120647"/>
                <a:gridCol w="1481829"/>
                <a:gridCol w="1575412"/>
                <a:gridCol w="1520328"/>
                <a:gridCol w="1448718"/>
              </a:tblGrid>
              <a:tr h="296449">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endParaRPr lang="en-US" sz="1600" dirty="0" smtClean="0">
                        <a:solidFill>
                          <a:schemeClr val="bg1"/>
                        </a:solidFill>
                      </a:endParaRPr>
                    </a:p>
                    <a:p>
                      <a:r>
                        <a:rPr lang="en-US" sz="1600" dirty="0" smtClean="0">
                          <a:solidFill>
                            <a:schemeClr val="bg1"/>
                          </a:solidFill>
                        </a:rPr>
                        <a:t>Capability</a:t>
                      </a:r>
                    </a:p>
                    <a:p>
                      <a:endParaRPr lang="en-US" sz="1600" dirty="0">
                        <a:solidFill>
                          <a:schemeClr val="bg1"/>
                        </a:solidFill>
                      </a:endParaRPr>
                    </a:p>
                  </a:txBody>
                  <a:tcPr anchor="b">
                    <a:lnL w="12700" cap="flat" cmpd="sng" algn="ctr">
                      <a:noFill/>
                      <a:prstDash val="solid"/>
                      <a:round/>
                      <a:headEnd type="none" w="med" len="med"/>
                      <a:tailEnd type="none" w="med" len="med"/>
                    </a:lnL>
                    <a:lnR w="12700" cmpd="sng">
                      <a:solidFill>
                        <a:srgbClr val="FFFFFF"/>
                      </a:solidFill>
                    </a:lnR>
                    <a:lnT w="12700" cap="flat" cmpd="sng" algn="ctr">
                      <a:no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rgbClr val="2C3945"/>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600" dirty="0" smtClean="0">
                          <a:solidFill>
                            <a:schemeClr val="bg1"/>
                          </a:solidFill>
                        </a:rPr>
                        <a:t>Fortinet</a:t>
                      </a:r>
                    </a:p>
                    <a:p>
                      <a:pPr algn="ctr"/>
                      <a:endParaRPr lang="en-US" sz="1600" dirty="0" smtClean="0">
                        <a:solidFill>
                          <a:schemeClr val="bg1"/>
                        </a:solidFill>
                      </a:endParaRPr>
                    </a:p>
                    <a:p>
                      <a:pPr algn="ctr"/>
                      <a:endParaRPr lang="en-US" sz="1600" dirty="0">
                        <a:solidFill>
                          <a:schemeClr val="bg1"/>
                        </a:solidFill>
                      </a:endParaRPr>
                    </a:p>
                  </a:txBody>
                  <a:tcPr anchor="b">
                    <a:lnL w="12700" cmpd="sng">
                      <a:solidFill>
                        <a:srgbClr val="FFFFFF"/>
                      </a:solidFill>
                    </a:lnL>
                    <a:lnR w="12700" cmpd="sng">
                      <a:solidFill>
                        <a:srgbClr val="FFFFFF"/>
                      </a:solidFill>
                    </a:lnR>
                    <a:lnT w="12700" cap="flat" cmpd="sng" algn="ctr">
                      <a:no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chemeClr val="tx1">
                        <a:lumMod val="75000"/>
                      </a:scheme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600" dirty="0" smtClean="0">
                          <a:solidFill>
                            <a:schemeClr val="bg1"/>
                          </a:solidFill>
                        </a:rPr>
                        <a:t>Aerohive</a:t>
                      </a:r>
                    </a:p>
                    <a:p>
                      <a:pPr algn="ctr"/>
                      <a:endParaRPr lang="en-US" sz="1600" dirty="0" smtClean="0">
                        <a:solidFill>
                          <a:schemeClr val="bg1"/>
                        </a:solidFill>
                      </a:endParaRPr>
                    </a:p>
                    <a:p>
                      <a:pPr algn="ctr"/>
                      <a:endParaRPr lang="en-US" sz="1600" dirty="0">
                        <a:solidFill>
                          <a:schemeClr val="bg1"/>
                        </a:solidFill>
                      </a:endParaRPr>
                    </a:p>
                  </a:txBody>
                  <a:tcPr anchor="b">
                    <a:lnL w="12700" cmpd="sng">
                      <a:solidFill>
                        <a:srgbClr val="FFFFFF"/>
                      </a:solidFill>
                    </a:lnL>
                    <a:lnR w="12700" cmpd="sng">
                      <a:solidFill>
                        <a:srgbClr val="FFFFFF"/>
                      </a:solidFill>
                    </a:lnR>
                    <a:lnT w="12700" cap="flat" cmpd="sng" algn="ctr">
                      <a:no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rgbClr val="2C3945"/>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600" dirty="0" smtClean="0">
                          <a:solidFill>
                            <a:schemeClr val="bg1"/>
                          </a:solidFill>
                        </a:rPr>
                        <a:t>Aruba</a:t>
                      </a:r>
                    </a:p>
                    <a:p>
                      <a:pPr algn="ctr"/>
                      <a:endParaRPr lang="en-US" sz="1600" dirty="0" smtClean="0">
                        <a:solidFill>
                          <a:schemeClr val="bg1"/>
                        </a:solidFill>
                      </a:endParaRPr>
                    </a:p>
                    <a:p>
                      <a:pPr algn="ctr"/>
                      <a:endParaRPr lang="en-US" sz="1600" dirty="0">
                        <a:solidFill>
                          <a:schemeClr val="bg1"/>
                        </a:solidFill>
                      </a:endParaRPr>
                    </a:p>
                  </a:txBody>
                  <a:tcPr anchor="b">
                    <a:lnL w="12700" cmpd="sng">
                      <a:solidFill>
                        <a:srgbClr val="FFFFFF"/>
                      </a:solidFill>
                    </a:lnL>
                    <a:lnR w="12700"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rgbClr val="2C3945"/>
                    </a:solidFill>
                  </a:tcPr>
                </a:tc>
                <a:tc>
                  <a:txBody>
                    <a:bodyPr/>
                    <a:lstStyle/>
                    <a:p>
                      <a:pPr algn="ctr"/>
                      <a:r>
                        <a:rPr lang="en-US" sz="1600" b="1" dirty="0" smtClean="0">
                          <a:solidFill>
                            <a:schemeClr val="bg1"/>
                          </a:solidFill>
                        </a:rPr>
                        <a:t>Meraki</a:t>
                      </a:r>
                    </a:p>
                    <a:p>
                      <a:pPr algn="ctr"/>
                      <a:endParaRPr lang="en-US" sz="1600" b="1" dirty="0" smtClean="0">
                        <a:solidFill>
                          <a:schemeClr val="bg1"/>
                        </a:solidFill>
                      </a:endParaRPr>
                    </a:p>
                    <a:p>
                      <a:pPr algn="ctr"/>
                      <a:endParaRPr lang="en-US" sz="1600" b="1" dirty="0">
                        <a:solidFill>
                          <a:schemeClr val="bg1"/>
                        </a:solidFill>
                      </a:endParaRPr>
                    </a:p>
                  </a:txBody>
                  <a:tcPr anchor="b">
                    <a:lnL w="12700" cmpd="sng">
                      <a:solidFill>
                        <a:srgbClr val="FFFFFF"/>
                      </a:solid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C3945"/>
                    </a:solidFill>
                  </a:tcPr>
                </a:tc>
              </a:tr>
              <a:tr h="1317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200" b="1" dirty="0" smtClean="0">
                          <a:solidFill>
                            <a:schemeClr val="bg1"/>
                          </a:solidFill>
                        </a:rPr>
                        <a:t>  Cloud-based</a:t>
                      </a:r>
                      <a:r>
                        <a:rPr lang="en-US" sz="1200" b="1" baseline="0" dirty="0" smtClean="0">
                          <a:solidFill>
                            <a:schemeClr val="bg1"/>
                          </a:solidFill>
                        </a:rPr>
                        <a:t> Mgmt</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0" dirty="0" smtClean="0">
                        <a:solidFill>
                          <a:srgbClr val="C00000"/>
                        </a:solidFill>
                        <a:latin typeface="Wingdings 2" charset="2"/>
                        <a:cs typeface="Wingdings 2" charset="2"/>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solidFill>
                          <a:schemeClr val="accent6">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131755">
                <a:tc>
                  <a:txBody>
                    <a:bodyPr/>
                    <a:lstStyle/>
                    <a:p>
                      <a:r>
                        <a:rPr lang="en-US" sz="1200" b="1" dirty="0" smtClean="0">
                          <a:solidFill>
                            <a:schemeClr val="bg1"/>
                          </a:solidFill>
                        </a:rPr>
                        <a:t>  Zero</a:t>
                      </a:r>
                      <a:r>
                        <a:rPr lang="en-US" sz="1200" b="1" baseline="0" dirty="0" smtClean="0">
                          <a:solidFill>
                            <a:schemeClr val="bg1"/>
                          </a:solidFill>
                        </a:rPr>
                        <a:t> Touch Provisioning</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0" dirty="0" smtClean="0">
                        <a:solidFill>
                          <a:srgbClr val="C00000"/>
                        </a:solidFill>
                        <a:latin typeface="Wingdings 2" charset="2"/>
                        <a:cs typeface="Wingdings 2" charset="2"/>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solidFill>
                          <a:schemeClr val="accent6">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131755">
                <a:tc>
                  <a:txBody>
                    <a:bodyPr/>
                    <a:lstStyle/>
                    <a:p>
                      <a:r>
                        <a:rPr lang="en-US" sz="1200" b="1" dirty="0" smtClean="0">
                          <a:solidFill>
                            <a:schemeClr val="bg1"/>
                          </a:solidFill>
                        </a:rPr>
                        <a:t>  Device Firmware Updates</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smtClean="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200" b="1" smtClean="0">
                          <a:solidFill>
                            <a:srgbClr val="008000"/>
                          </a:solidFill>
                          <a:latin typeface="Wingdings 2" charset="2"/>
                          <a:cs typeface="Wingdings 2" charset="2"/>
                        </a:rPr>
                        <a:t>P</a:t>
                      </a:r>
                      <a:endParaRPr lang="en-US" sz="1200" b="1" dirty="0">
                        <a:solidFill>
                          <a:schemeClr val="accent6">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a:solidFill>
                          <a:schemeClr val="accent6">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131755">
                <a:tc>
                  <a:txBody>
                    <a:bodyPr/>
                    <a:lstStyle/>
                    <a:p>
                      <a:r>
                        <a:rPr lang="en-US" sz="1200" b="1" dirty="0" smtClean="0">
                          <a:solidFill>
                            <a:schemeClr val="bg1"/>
                          </a:solidFill>
                        </a:rPr>
                        <a:t>  Drill-down Visibility</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smtClean="0">
                          <a:solidFill>
                            <a:srgbClr val="008000"/>
                          </a:solidFill>
                          <a:latin typeface="Wingdings 2" charset="2"/>
                          <a:cs typeface="Wingdings 2" charset="2"/>
                        </a:rPr>
                        <a:t>P</a:t>
                      </a:r>
                      <a:endParaRPr lang="en-US" sz="1200" b="1" dirty="0" smtClean="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200" b="1" smtClean="0">
                          <a:solidFill>
                            <a:srgbClr val="008000"/>
                          </a:solidFill>
                          <a:latin typeface="Wingdings 2" charset="2"/>
                          <a:cs typeface="Wingdings 2" charset="2"/>
                        </a:rPr>
                        <a:t>P</a:t>
                      </a:r>
                      <a:endParaRPr lang="en-US" sz="1200" b="1" dirty="0">
                        <a:solidFill>
                          <a:schemeClr val="accent6">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a:solidFill>
                          <a:schemeClr val="accent6">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131755">
                <a:tc>
                  <a:txBody>
                    <a:bodyPr/>
                    <a:lstStyle/>
                    <a:p>
                      <a:r>
                        <a:rPr lang="en-US" sz="1200" b="1" dirty="0" smtClean="0">
                          <a:solidFill>
                            <a:schemeClr val="bg1"/>
                          </a:solidFill>
                        </a:rPr>
                        <a:t>  Historical Reporting</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smtClean="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000" b="1" dirty="0" smtClean="0">
                          <a:solidFill>
                            <a:schemeClr val="accent6">
                              <a:lumMod val="75000"/>
                            </a:schemeClr>
                          </a:solidFill>
                          <a:latin typeface="+mn-lt"/>
                          <a:cs typeface="Wingdings 2" charset="2"/>
                        </a:rPr>
                        <a:t>Limited</a:t>
                      </a:r>
                      <a:endParaRPr lang="en-US" sz="1000" b="1" dirty="0">
                        <a:solidFill>
                          <a:schemeClr val="accent6">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a:solidFill>
                          <a:schemeClr val="accent6">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0">
                <a:tc gridSpan="5">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200" b="1" i="1" dirty="0" smtClean="0">
                          <a:solidFill>
                            <a:schemeClr val="bg1"/>
                          </a:solidFill>
                        </a:rPr>
                        <a:t>Wireless AP Integration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90000"/>
                        <a:lumOff val="10000"/>
                      </a:scheme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800" b="1" dirty="0" smtClean="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90000"/>
                        <a:lumOff val="10000"/>
                      </a:scheme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800" b="0" dirty="0" smtClean="0">
                        <a:solidFill>
                          <a:srgbClr val="C00000"/>
                        </a:solidFill>
                        <a:latin typeface="Wingdings 2" charset="2"/>
                        <a:cs typeface="Wingdings 2" charset="2"/>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90000"/>
                        <a:lumOff val="10000"/>
                      </a:schemeClr>
                    </a:solidFill>
                  </a:tcPr>
                </a:tc>
                <a:tc hMerge="1">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800" b="0" dirty="0" smtClean="0">
                        <a:solidFill>
                          <a:srgbClr val="C00000"/>
                        </a:solidFill>
                        <a:latin typeface="Wingdings 2" charset="2"/>
                        <a:cs typeface="Wingdings 2" charset="2"/>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90000"/>
                        <a:lumOff val="1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800" b="0" dirty="0" smtClean="0">
                        <a:solidFill>
                          <a:srgbClr val="C00000"/>
                        </a:solidFill>
                        <a:latin typeface="Wingdings 2" charset="2"/>
                        <a:cs typeface="Wingdings 2" charset="2"/>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90000"/>
                        <a:lumOff val="10000"/>
                      </a:schemeClr>
                    </a:solidFill>
                  </a:tcPr>
                </a:tc>
              </a:tr>
              <a:tr h="131755">
                <a:tc>
                  <a:txBody>
                    <a:bodyPr/>
                    <a:lstStyle/>
                    <a:p>
                      <a:r>
                        <a:rPr lang="en-US" sz="1200" b="1" dirty="0" smtClean="0">
                          <a:solidFill>
                            <a:schemeClr val="bg1"/>
                          </a:solidFill>
                        </a:rPr>
                        <a:t>  Multi-site</a:t>
                      </a:r>
                      <a:r>
                        <a:rPr lang="en-US" sz="1200" b="1" baseline="0" dirty="0" smtClean="0">
                          <a:solidFill>
                            <a:schemeClr val="bg1"/>
                          </a:solidFill>
                        </a:rPr>
                        <a:t> Management</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ctr"/>
                      <a:r>
                        <a:rPr lang="en-US" sz="1200" b="1" dirty="0" smtClean="0">
                          <a:solidFill>
                            <a:schemeClr val="accent6">
                              <a:lumMod val="75000"/>
                            </a:schemeClr>
                          </a:solidFill>
                        </a:rPr>
                        <a:t>$</a:t>
                      </a:r>
                      <a:endParaRPr lang="en-US" sz="1200" b="1" dirty="0">
                        <a:solidFill>
                          <a:schemeClr val="accent6">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1317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200" b="1" dirty="0" smtClean="0">
                          <a:solidFill>
                            <a:schemeClr val="bg1"/>
                          </a:solidFill>
                        </a:rPr>
                        <a:t>  Captive Portal</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chemeClr val="accent6">
                              <a:lumMod val="75000"/>
                            </a:schemeClr>
                          </a:solidFill>
                        </a:rPr>
                        <a:t>$</a:t>
                      </a:r>
                      <a:endParaRPr lang="en-US" sz="1200" b="1" dirty="0">
                        <a:solidFill>
                          <a:schemeClr val="accent6">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chemeClr val="accent6">
                              <a:lumMod val="75000"/>
                            </a:schemeClr>
                          </a:solidFill>
                        </a:rPr>
                        <a:t>$</a:t>
                      </a:r>
                      <a:endParaRPr lang="en-US" sz="1200" b="1" dirty="0">
                        <a:solidFill>
                          <a:schemeClr val="accent6">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1317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200" b="1" dirty="0" smtClean="0">
                          <a:solidFill>
                            <a:schemeClr val="bg1"/>
                          </a:solidFill>
                        </a:rPr>
                        <a:t>  Authentication (RADIUS)</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1317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200" b="1" dirty="0" smtClean="0">
                          <a:solidFill>
                            <a:schemeClr val="bg1"/>
                          </a:solidFill>
                        </a:rPr>
                        <a:t>  Authentication (Cloud)</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C00000"/>
                          </a:solidFill>
                          <a:latin typeface="Wingdings 2" charset="2"/>
                          <a:cs typeface="Wingdings 2" charset="2"/>
                        </a:rPr>
                        <a:t>X</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ctr"/>
                      <a:r>
                        <a:rPr lang="en-US" sz="1200" b="1" dirty="0" smtClean="0">
                          <a:solidFill>
                            <a:schemeClr val="accent6">
                              <a:lumMod val="75000"/>
                            </a:schemeClr>
                          </a:solidFill>
                        </a:rPr>
                        <a:t>$</a:t>
                      </a:r>
                      <a:endParaRPr lang="en-US" sz="1200" b="1" dirty="0">
                        <a:solidFill>
                          <a:schemeClr val="accent6">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131755">
                <a:tc>
                  <a:txBody>
                    <a:bodyPr/>
                    <a:lstStyle/>
                    <a:p>
                      <a:r>
                        <a:rPr lang="en-US" sz="1200" b="1" dirty="0" smtClean="0">
                          <a:solidFill>
                            <a:schemeClr val="bg1"/>
                          </a:solidFill>
                        </a:rPr>
                        <a:t>  Multiple SSIDs per AP</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smtClean="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smtClean="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accent6">
                              <a:lumMod val="75000"/>
                            </a:schemeClr>
                          </a:solidFill>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chemeClr val="accent6">
                              <a:lumMod val="75000"/>
                            </a:schemeClr>
                          </a:solidFill>
                        </a:rPr>
                        <a:t>$</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0">
                <a:tc gridSpan="5">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i="1" dirty="0" smtClean="0">
                          <a:solidFill>
                            <a:schemeClr val="bg1"/>
                          </a:solidFill>
                        </a:rPr>
                        <a:t>Security Integration</a:t>
                      </a:r>
                      <a:endParaRPr lang="en-US" sz="1200" b="1" i="1"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90000"/>
                        <a:lumOff val="10000"/>
                      </a:schemeClr>
                    </a:solidFill>
                  </a:tcPr>
                </a:tc>
                <a:tc hMerge="1">
                  <a:txBody>
                    <a:bodyPr/>
                    <a:lstStyle/>
                    <a:p>
                      <a:pPr algn="ctr"/>
                      <a:endParaRPr lang="en-US" sz="18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90000"/>
                        <a:lumOff val="1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800" b="0" dirty="0" smtClean="0">
                        <a:solidFill>
                          <a:srgbClr val="C00000"/>
                        </a:solidFill>
                        <a:latin typeface="Wingdings 2" charset="2"/>
                        <a:cs typeface="Wingdings 2" charset="2"/>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90000"/>
                        <a:lumOff val="10000"/>
                      </a:schemeClr>
                    </a:solidFill>
                  </a:tcPr>
                </a:tc>
                <a:tc hMerge="1">
                  <a:txBody>
                    <a:bodyPr/>
                    <a:lstStyle/>
                    <a:p>
                      <a:pPr algn="ctr"/>
                      <a:endParaRPr lang="en-US" sz="18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90000"/>
                        <a:lumOff val="10000"/>
                      </a:schemeClr>
                    </a:solidFill>
                  </a:tcPr>
                </a:tc>
                <a:tc hMerge="1">
                  <a:txBody>
                    <a:bodyPr/>
                    <a:lstStyle/>
                    <a:p>
                      <a:pPr algn="ctr"/>
                      <a:endParaRPr lang="en-US" sz="1800" b="1" dirty="0">
                        <a:solidFill>
                          <a:schemeClr val="accent6">
                            <a:lumMod val="75000"/>
                          </a:schemeClr>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90000"/>
                        <a:lumOff val="10000"/>
                      </a:schemeClr>
                    </a:solidFill>
                  </a:tcPr>
                </a:tc>
              </a:tr>
              <a:tr h="131755">
                <a:tc>
                  <a:txBody>
                    <a:bodyPr/>
                    <a:lstStyle/>
                    <a:p>
                      <a:r>
                        <a:rPr lang="en-US" sz="1200" b="1" dirty="0" smtClean="0">
                          <a:solidFill>
                            <a:schemeClr val="bg1"/>
                          </a:solidFill>
                        </a:rPr>
                        <a:t>  Firewall Policy</a:t>
                      </a:r>
                      <a:r>
                        <a:rPr lang="en-US" sz="1200" b="1" baseline="0" dirty="0" smtClean="0">
                          <a:solidFill>
                            <a:schemeClr val="bg1"/>
                          </a:solidFill>
                        </a:rPr>
                        <a:t> Mgmt</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smtClean="0">
                        <a:solidFill>
                          <a:srgbClr val="C00000"/>
                        </a:solidFill>
                        <a:latin typeface="Wingdings 2" charset="2"/>
                        <a:cs typeface="Wingdings 2" charset="2"/>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smtClean="0">
                        <a:solidFill>
                          <a:srgbClr val="C00000"/>
                        </a:solidFill>
                        <a:latin typeface="Wingdings 2" charset="2"/>
                        <a:cs typeface="Wingdings 2" charset="2"/>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008000"/>
                          </a:solidFill>
                          <a:latin typeface="Wingdings 2" charset="2"/>
                          <a:cs typeface="Wingdings 2" charset="2"/>
                        </a:rPr>
                        <a:t>P</a:t>
                      </a:r>
                      <a:endParaRPr lang="en-US" sz="1200" b="1" dirty="0" smtClean="0">
                        <a:solidFill>
                          <a:srgbClr val="C00000"/>
                        </a:solidFill>
                        <a:latin typeface="Wingdings 2" charset="2"/>
                        <a:cs typeface="Wingdings 2" charset="2"/>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1317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200" b="1" dirty="0" smtClean="0">
                          <a:solidFill>
                            <a:schemeClr val="bg1"/>
                          </a:solidFill>
                        </a:rPr>
                        <a:t>  ATP Sandboxing</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C00000"/>
                          </a:solidFill>
                          <a:latin typeface="Wingdings 2" charset="2"/>
                          <a:cs typeface="Wingdings 2" charset="2"/>
                        </a:rPr>
                        <a:t>X</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smtClean="0">
                          <a:solidFill>
                            <a:srgbClr val="C00000"/>
                          </a:solidFill>
                          <a:latin typeface="Wingdings 2" charset="2"/>
                          <a:cs typeface="Wingdings 2" charset="2"/>
                        </a:rPr>
                        <a:t>X</a:t>
                      </a:r>
                      <a:endParaRPr lang="en-US" sz="1200" b="1" dirty="0" smtClean="0">
                        <a:solidFill>
                          <a:srgbClr val="C00000"/>
                        </a:solidFill>
                        <a:latin typeface="Wingdings 2" charset="2"/>
                        <a:cs typeface="Wingdings 2" charset="2"/>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C00000"/>
                          </a:solidFill>
                          <a:latin typeface="Wingdings 2" charset="2"/>
                          <a:cs typeface="Wingdings 2" charset="2"/>
                        </a:rPr>
                        <a:t>X</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r h="131755">
                <a:tc>
                  <a:txBody>
                    <a:bodyPr/>
                    <a:lstStyle/>
                    <a:p>
                      <a:r>
                        <a:rPr lang="en-US" sz="1200" b="1" dirty="0" smtClean="0">
                          <a:solidFill>
                            <a:schemeClr val="bg1"/>
                          </a:solidFill>
                        </a:rPr>
                        <a:t>  Rogue AP Detection</a:t>
                      </a:r>
                      <a:endParaRPr lang="en-US" sz="12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solidFill>
                  </a:tcPr>
                </a:tc>
                <a:tc>
                  <a:txBody>
                    <a:bodyPr/>
                    <a:lstStyle/>
                    <a:p>
                      <a:pPr algn="ctr"/>
                      <a:r>
                        <a:rPr lang="en-US" sz="1200" b="1"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40000"/>
                        <a:lumOff val="60000"/>
                      </a:srgbClr>
                    </a:solidFill>
                  </a:tcPr>
                </a:tc>
                <a:tc>
                  <a:txBody>
                    <a:bodyPr/>
                    <a:lstStyle/>
                    <a:p>
                      <a:pPr algn="ctr"/>
                      <a:r>
                        <a:rPr lang="en-US" sz="1200" b="1"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ctr"/>
                      <a:r>
                        <a:rPr lang="en-US" sz="1200" b="1"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c>
                  <a:txBody>
                    <a:bodyPr/>
                    <a:lstStyle/>
                    <a:p>
                      <a:pPr algn="ctr"/>
                      <a:r>
                        <a:rPr lang="en-US" sz="1200" b="1" dirty="0" smtClean="0">
                          <a:solidFill>
                            <a:srgbClr val="008000"/>
                          </a:solidFill>
                          <a:latin typeface="Wingdings 2" charset="2"/>
                          <a:cs typeface="Wingdings 2" charset="2"/>
                        </a:rPr>
                        <a:t>P</a:t>
                      </a:r>
                      <a:endParaRPr lang="en-US" sz="1200" b="1" dirty="0"/>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77777">
                        <a:lumMod val="20000"/>
                        <a:lumOff val="80000"/>
                      </a:srgbClr>
                    </a:solidFill>
                  </a:tcPr>
                </a:tc>
              </a:tr>
            </a:tbl>
          </a:graphicData>
        </a:graphic>
      </p:graphicFrame>
      <p:pic>
        <p:nvPicPr>
          <p:cNvPr id="5" name="Picture 4" descr="fortinet_logo_sm.png"/>
          <p:cNvPicPr>
            <a:picLocks noChangeAspect="1"/>
          </p:cNvPicPr>
          <p:nvPr/>
        </p:nvPicPr>
        <p:blipFill>
          <a:blip r:embed="rId3" cstate="print"/>
          <a:stretch>
            <a:fillRect/>
          </a:stretch>
        </p:blipFill>
        <p:spPr>
          <a:xfrm>
            <a:off x="3055175" y="1474518"/>
            <a:ext cx="593786" cy="473173"/>
          </a:xfrm>
          <a:prstGeom prst="rect">
            <a:avLst/>
          </a:prstGeom>
        </p:spPr>
      </p:pic>
      <p:pic>
        <p:nvPicPr>
          <p:cNvPr id="6" name="Picture 5" descr="aruba_logo2.png"/>
          <p:cNvPicPr>
            <a:picLocks noChangeAspect="1"/>
          </p:cNvPicPr>
          <p:nvPr/>
        </p:nvPicPr>
        <p:blipFill>
          <a:blip r:embed="rId4" cstate="print"/>
          <a:stretch>
            <a:fillRect/>
          </a:stretch>
        </p:blipFill>
        <p:spPr>
          <a:xfrm>
            <a:off x="6222555" y="1487734"/>
            <a:ext cx="420617" cy="420617"/>
          </a:xfrm>
          <a:prstGeom prst="rect">
            <a:avLst/>
          </a:prstGeom>
        </p:spPr>
      </p:pic>
      <p:pic>
        <p:nvPicPr>
          <p:cNvPr id="7" name="Picture 6" descr="meraki_logo.png"/>
          <p:cNvPicPr>
            <a:picLocks noChangeAspect="1"/>
          </p:cNvPicPr>
          <p:nvPr/>
        </p:nvPicPr>
        <p:blipFill>
          <a:blip r:embed="rId5" cstate="print"/>
          <a:stretch>
            <a:fillRect/>
          </a:stretch>
        </p:blipFill>
        <p:spPr>
          <a:xfrm>
            <a:off x="7645706" y="1540065"/>
            <a:ext cx="497129" cy="412391"/>
          </a:xfrm>
          <a:prstGeom prst="rect">
            <a:avLst/>
          </a:prstGeom>
        </p:spPr>
      </p:pic>
      <p:pic>
        <p:nvPicPr>
          <p:cNvPr id="8" name="Picture 7" descr="aerohive_logo.png"/>
          <p:cNvPicPr>
            <a:picLocks noChangeAspect="1"/>
          </p:cNvPicPr>
          <p:nvPr/>
        </p:nvPicPr>
        <p:blipFill>
          <a:blip r:embed="rId6" cstate="print"/>
          <a:stretch>
            <a:fillRect/>
          </a:stretch>
        </p:blipFill>
        <p:spPr>
          <a:xfrm>
            <a:off x="4700881" y="1495142"/>
            <a:ext cx="411031" cy="438434"/>
          </a:xfrm>
          <a:prstGeom prst="rect">
            <a:avLst/>
          </a:prstGeom>
        </p:spPr>
      </p:pic>
    </p:spTree>
    <p:extLst>
      <p:ext uri="{BB962C8B-B14F-4D97-AF65-F5344CB8AC3E}">
        <p14:creationId xmlns:p14="http://schemas.microsoft.com/office/powerpoint/2010/main" val="4030311164"/>
      </p:ext>
    </p:extLst>
  </p:cSld>
  <p:clrMapOvr>
    <a:masterClrMapping/>
  </p:clrMapOvr>
  <p:transition>
    <p:wipe dir="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FortiPresence</a:t>
            </a:r>
            <a:r>
              <a:rPr lang="en-US" dirty="0" smtClean="0"/>
              <a:t> Data Analytics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757597596"/>
      </p:ext>
    </p:extLst>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60321"/>
                </a:solidFill>
              </a:rPr>
              <a:t>Deep Insights for Brick and Mortar Retailers </a:t>
            </a:r>
            <a:endParaRPr lang="en-US" dirty="0">
              <a:solidFill>
                <a:srgbClr val="060321"/>
              </a:solidFill>
            </a:endParaRPr>
          </a:p>
        </p:txBody>
      </p:sp>
      <p:sp>
        <p:nvSpPr>
          <p:cNvPr id="13" name="Text Placeholder 12"/>
          <p:cNvSpPr>
            <a:spLocks noGrp="1"/>
          </p:cNvSpPr>
          <p:nvPr>
            <p:ph type="body" sz="quarter" idx="11"/>
          </p:nvPr>
        </p:nvSpPr>
        <p:spPr>
          <a:xfrm>
            <a:off x="3352800" y="1269470"/>
            <a:ext cx="5334000" cy="4676775"/>
          </a:xfrm>
        </p:spPr>
        <p:txBody>
          <a:bodyPr/>
          <a:lstStyle/>
          <a:p>
            <a:r>
              <a:rPr lang="en-US" dirty="0" smtClean="0">
                <a:sym typeface="Helvetica Neue" pitchFamily="-84" charset="0"/>
              </a:rPr>
              <a:t>Online retail is eroding brick &amp; mortar retail sales using data analysis to understand their customers</a:t>
            </a:r>
          </a:p>
          <a:p>
            <a:endParaRPr lang="en-US" dirty="0" smtClean="0">
              <a:sym typeface="Helvetica Neue" pitchFamily="-84" charset="0"/>
            </a:endParaRPr>
          </a:p>
          <a:p>
            <a:pPr lvl="1"/>
            <a:r>
              <a:rPr lang="en-US" dirty="0" smtClean="0">
                <a:sym typeface="Helvetica Neue" pitchFamily="-84" charset="0"/>
              </a:rPr>
              <a:t>&lt;10% of customers are in stores to buy</a:t>
            </a:r>
          </a:p>
          <a:p>
            <a:pPr lvl="1"/>
            <a:r>
              <a:rPr lang="en-US" dirty="0" smtClean="0">
                <a:sym typeface="Helvetica Neue" pitchFamily="-84" charset="0"/>
              </a:rPr>
              <a:t>&gt;80% engaged in comparison shopping    </a:t>
            </a:r>
          </a:p>
          <a:p>
            <a:endParaRPr lang="en-US" dirty="0" smtClean="0">
              <a:sym typeface="Helvetica Neue" pitchFamily="-84" charset="0"/>
            </a:endParaRPr>
          </a:p>
          <a:p>
            <a:r>
              <a:rPr lang="en-US" dirty="0" smtClean="0">
                <a:sym typeface="Helvetica Neue" pitchFamily="-84" charset="0"/>
              </a:rPr>
              <a:t>Fortinet Retail Analytics use Big Data Presence Analytics and Social </a:t>
            </a:r>
            <a:r>
              <a:rPr lang="en-US" dirty="0" err="1" smtClean="0">
                <a:sym typeface="Helvetica Neue" pitchFamily="-84" charset="0"/>
              </a:rPr>
              <a:t>WiFi</a:t>
            </a:r>
            <a:r>
              <a:rPr lang="en-US" dirty="0" smtClean="0">
                <a:sym typeface="Helvetica Neue" pitchFamily="-84" charset="0"/>
              </a:rPr>
              <a:t> to convert visitors into customers</a:t>
            </a:r>
          </a:p>
          <a:p>
            <a:endParaRPr lang="en-US" dirty="0"/>
          </a:p>
        </p:txBody>
      </p:sp>
      <p:pic>
        <p:nvPicPr>
          <p:cNvPr id="5" name="Picture 2" descr="Screen Shot 2014-03-03 at 11.22.21 AM.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3657600"/>
            <a:ext cx="2895600" cy="2481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182" y="1336048"/>
            <a:ext cx="2305296" cy="676330"/>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09800" y="1254752"/>
            <a:ext cx="838922" cy="838922"/>
          </a:xfrm>
          <a:prstGeom prst="rect">
            <a:avLst/>
          </a:prstGeom>
          <a:ln>
            <a:noFill/>
          </a:ln>
        </p:spPr>
      </p:pic>
      <p:grpSp>
        <p:nvGrpSpPr>
          <p:cNvPr id="9" name="Group 8"/>
          <p:cNvGrpSpPr/>
          <p:nvPr/>
        </p:nvGrpSpPr>
        <p:grpSpPr>
          <a:xfrm>
            <a:off x="304800" y="2438400"/>
            <a:ext cx="2866434" cy="879987"/>
            <a:chOff x="431800" y="3048000"/>
            <a:chExt cx="2866434" cy="879987"/>
          </a:xfrm>
        </p:grpSpPr>
        <p:pic>
          <p:nvPicPr>
            <p:cNvPr id="10" name="Picture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31800" y="3199187"/>
              <a:ext cx="1600200" cy="577612"/>
            </a:xfrm>
            <a:prstGeom prst="rect">
              <a:avLst/>
            </a:prstGeom>
          </p:spPr>
        </p:pic>
        <p:pic>
          <p:nvPicPr>
            <p:cNvPr id="11" name="Picture 1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08200" y="3048000"/>
              <a:ext cx="1190034" cy="879987"/>
            </a:xfrm>
            <a:prstGeom prst="rect">
              <a:avLst/>
            </a:prstGeom>
          </p:spPr>
        </p:pic>
      </p:grpSp>
      <p:sp>
        <p:nvSpPr>
          <p:cNvPr id="12" name="Rectangle 11"/>
          <p:cNvSpPr/>
          <p:nvPr/>
        </p:nvSpPr>
        <p:spPr>
          <a:xfrm>
            <a:off x="228600" y="1143000"/>
            <a:ext cx="2895600" cy="2438400"/>
          </a:xfrm>
          <a:prstGeom prst="rect">
            <a:avLst/>
          </a:prstGeom>
          <a:noFill/>
          <a:ln>
            <a:solidFill>
              <a:srgbClr val="475A8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5076457"/>
      </p:ext>
    </p:extLst>
  </p:cSld>
  <p:clrMapOvr>
    <a:masterClrMapping/>
  </p:clrMapOvr>
  <p:transition>
    <p:wipe dir="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762000" y="4953000"/>
            <a:ext cx="3202537" cy="1066800"/>
          </a:xfrm>
          <a:custGeom>
            <a:avLst/>
            <a:gdLst>
              <a:gd name="connsiteX0" fmla="*/ 0 w 3202537"/>
              <a:gd name="connsiteY0" fmla="*/ 151181 h 1511808"/>
              <a:gd name="connsiteX1" fmla="*/ 44280 w 3202537"/>
              <a:gd name="connsiteY1" fmla="*/ 44280 h 1511808"/>
              <a:gd name="connsiteX2" fmla="*/ 151181 w 3202537"/>
              <a:gd name="connsiteY2" fmla="*/ 0 h 1511808"/>
              <a:gd name="connsiteX3" fmla="*/ 3051356 w 3202537"/>
              <a:gd name="connsiteY3" fmla="*/ 0 h 1511808"/>
              <a:gd name="connsiteX4" fmla="*/ 3158257 w 3202537"/>
              <a:gd name="connsiteY4" fmla="*/ 44280 h 1511808"/>
              <a:gd name="connsiteX5" fmla="*/ 3202537 w 3202537"/>
              <a:gd name="connsiteY5" fmla="*/ 151181 h 1511808"/>
              <a:gd name="connsiteX6" fmla="*/ 3202537 w 3202537"/>
              <a:gd name="connsiteY6" fmla="*/ 1360627 h 1511808"/>
              <a:gd name="connsiteX7" fmla="*/ 3158257 w 3202537"/>
              <a:gd name="connsiteY7" fmla="*/ 1467528 h 1511808"/>
              <a:gd name="connsiteX8" fmla="*/ 3051356 w 3202537"/>
              <a:gd name="connsiteY8" fmla="*/ 1511808 h 1511808"/>
              <a:gd name="connsiteX9" fmla="*/ 151181 w 3202537"/>
              <a:gd name="connsiteY9" fmla="*/ 1511808 h 1511808"/>
              <a:gd name="connsiteX10" fmla="*/ 44280 w 3202537"/>
              <a:gd name="connsiteY10" fmla="*/ 1467528 h 1511808"/>
              <a:gd name="connsiteX11" fmla="*/ 0 w 3202537"/>
              <a:gd name="connsiteY11" fmla="*/ 1360627 h 1511808"/>
              <a:gd name="connsiteX12" fmla="*/ 0 w 3202537"/>
              <a:gd name="connsiteY12" fmla="*/ 151181 h 151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2537" h="1511808">
                <a:moveTo>
                  <a:pt x="0" y="151181"/>
                </a:moveTo>
                <a:cubicBezTo>
                  <a:pt x="0" y="111085"/>
                  <a:pt x="15928" y="72632"/>
                  <a:pt x="44280" y="44280"/>
                </a:cubicBezTo>
                <a:cubicBezTo>
                  <a:pt x="72632" y="15928"/>
                  <a:pt x="111086" y="0"/>
                  <a:pt x="151181" y="0"/>
                </a:cubicBezTo>
                <a:lnTo>
                  <a:pt x="3051356" y="0"/>
                </a:lnTo>
                <a:cubicBezTo>
                  <a:pt x="3091452" y="0"/>
                  <a:pt x="3129905" y="15928"/>
                  <a:pt x="3158257" y="44280"/>
                </a:cubicBezTo>
                <a:cubicBezTo>
                  <a:pt x="3186609" y="72632"/>
                  <a:pt x="3202537" y="111086"/>
                  <a:pt x="3202537" y="151181"/>
                </a:cubicBezTo>
                <a:lnTo>
                  <a:pt x="3202537" y="1360627"/>
                </a:lnTo>
                <a:cubicBezTo>
                  <a:pt x="3202537" y="1400723"/>
                  <a:pt x="3186609" y="1439176"/>
                  <a:pt x="3158257" y="1467528"/>
                </a:cubicBezTo>
                <a:cubicBezTo>
                  <a:pt x="3129905" y="1495880"/>
                  <a:pt x="3091452" y="1511808"/>
                  <a:pt x="3051356" y="1511808"/>
                </a:cubicBezTo>
                <a:lnTo>
                  <a:pt x="151181" y="1511808"/>
                </a:lnTo>
                <a:cubicBezTo>
                  <a:pt x="111085" y="1511808"/>
                  <a:pt x="72632" y="1495880"/>
                  <a:pt x="44280" y="1467528"/>
                </a:cubicBezTo>
                <a:cubicBezTo>
                  <a:pt x="15928" y="1439176"/>
                  <a:pt x="0" y="1400723"/>
                  <a:pt x="0" y="1360627"/>
                </a:cubicBezTo>
                <a:lnTo>
                  <a:pt x="0" y="151181"/>
                </a:lnTo>
                <a:close/>
              </a:path>
            </a:pathLst>
          </a:custGeom>
        </p:spPr>
        <p:style>
          <a:lnRef idx="2">
            <a:schemeClr val="accent4"/>
          </a:lnRef>
          <a:fillRef idx="1">
            <a:schemeClr val="lt1"/>
          </a:fillRef>
          <a:effectRef idx="0">
            <a:schemeClr val="accent4"/>
          </a:effectRef>
          <a:fontRef idx="minor">
            <a:schemeClr val="dk1"/>
          </a:fontRef>
        </p:style>
        <p:txBody>
          <a:bodyPr spcFirstLastPara="0" vert="horz" wrap="square" lIns="101790" tIns="91440" rIns="1062551" bIns="101790" numCol="1" spcCol="1270" anchor="t" anchorCtr="0">
            <a:noAutofit/>
          </a:bodyPr>
          <a:lstStyle/>
          <a:p>
            <a:pPr marL="57150" lvl="1" indent="0" algn="l" defTabSz="400050">
              <a:lnSpc>
                <a:spcPct val="90000"/>
              </a:lnSpc>
              <a:spcBef>
                <a:spcPct val="0"/>
              </a:spcBef>
              <a:spcAft>
                <a:spcPct val="15000"/>
              </a:spcAft>
              <a:buChar char="••"/>
            </a:pPr>
            <a:r>
              <a:rPr lang="en-US" sz="1800" kern="1200" dirty="0" smtClean="0">
                <a:solidFill>
                  <a:srgbClr val="060321"/>
                </a:solidFill>
              </a:rPr>
              <a:t>QR code offers</a:t>
            </a:r>
            <a:endParaRPr lang="en-US" sz="1800" kern="1200" dirty="0">
              <a:solidFill>
                <a:srgbClr val="060321"/>
              </a:solidFill>
            </a:endParaRPr>
          </a:p>
          <a:p>
            <a:pPr marL="57150" lvl="1" indent="0" algn="l" defTabSz="400050">
              <a:lnSpc>
                <a:spcPct val="90000"/>
              </a:lnSpc>
              <a:spcBef>
                <a:spcPct val="0"/>
              </a:spcBef>
              <a:spcAft>
                <a:spcPct val="15000"/>
              </a:spcAft>
              <a:buChar char="••"/>
            </a:pPr>
            <a:r>
              <a:rPr lang="en-US" sz="1800" kern="1200" dirty="0" smtClean="0">
                <a:solidFill>
                  <a:srgbClr val="060321"/>
                </a:solidFill>
              </a:rPr>
              <a:t>Loyalty apps</a:t>
            </a:r>
            <a:endParaRPr lang="en-US" sz="1800" kern="1200" dirty="0">
              <a:solidFill>
                <a:srgbClr val="060321"/>
              </a:solidFill>
            </a:endParaRPr>
          </a:p>
          <a:p>
            <a:pPr marL="57150" lvl="1" indent="0" algn="l" defTabSz="400050">
              <a:lnSpc>
                <a:spcPct val="90000"/>
              </a:lnSpc>
              <a:spcBef>
                <a:spcPct val="0"/>
              </a:spcBef>
              <a:spcAft>
                <a:spcPct val="15000"/>
              </a:spcAft>
              <a:buChar char="••"/>
            </a:pPr>
            <a:r>
              <a:rPr lang="en-US" sz="1800" kern="1200" dirty="0" smtClean="0">
                <a:solidFill>
                  <a:srgbClr val="060321"/>
                </a:solidFill>
              </a:rPr>
              <a:t>Email offers</a:t>
            </a:r>
            <a:endParaRPr lang="en-US" sz="1800" kern="1200" dirty="0">
              <a:solidFill>
                <a:srgbClr val="060321"/>
              </a:solidFill>
            </a:endParaRPr>
          </a:p>
        </p:txBody>
      </p:sp>
      <p:sp>
        <p:nvSpPr>
          <p:cNvPr id="9" name="Freeform 8"/>
          <p:cNvSpPr/>
          <p:nvPr/>
        </p:nvSpPr>
        <p:spPr>
          <a:xfrm>
            <a:off x="5486400" y="4876800"/>
            <a:ext cx="3202537" cy="1219200"/>
          </a:xfrm>
          <a:custGeom>
            <a:avLst/>
            <a:gdLst>
              <a:gd name="connsiteX0" fmla="*/ 0 w 3202537"/>
              <a:gd name="connsiteY0" fmla="*/ 151181 h 1511808"/>
              <a:gd name="connsiteX1" fmla="*/ 44280 w 3202537"/>
              <a:gd name="connsiteY1" fmla="*/ 44280 h 1511808"/>
              <a:gd name="connsiteX2" fmla="*/ 151181 w 3202537"/>
              <a:gd name="connsiteY2" fmla="*/ 0 h 1511808"/>
              <a:gd name="connsiteX3" fmla="*/ 3051356 w 3202537"/>
              <a:gd name="connsiteY3" fmla="*/ 0 h 1511808"/>
              <a:gd name="connsiteX4" fmla="*/ 3158257 w 3202537"/>
              <a:gd name="connsiteY4" fmla="*/ 44280 h 1511808"/>
              <a:gd name="connsiteX5" fmla="*/ 3202537 w 3202537"/>
              <a:gd name="connsiteY5" fmla="*/ 151181 h 1511808"/>
              <a:gd name="connsiteX6" fmla="*/ 3202537 w 3202537"/>
              <a:gd name="connsiteY6" fmla="*/ 1360627 h 1511808"/>
              <a:gd name="connsiteX7" fmla="*/ 3158257 w 3202537"/>
              <a:gd name="connsiteY7" fmla="*/ 1467528 h 1511808"/>
              <a:gd name="connsiteX8" fmla="*/ 3051356 w 3202537"/>
              <a:gd name="connsiteY8" fmla="*/ 1511808 h 1511808"/>
              <a:gd name="connsiteX9" fmla="*/ 151181 w 3202537"/>
              <a:gd name="connsiteY9" fmla="*/ 1511808 h 1511808"/>
              <a:gd name="connsiteX10" fmla="*/ 44280 w 3202537"/>
              <a:gd name="connsiteY10" fmla="*/ 1467528 h 1511808"/>
              <a:gd name="connsiteX11" fmla="*/ 0 w 3202537"/>
              <a:gd name="connsiteY11" fmla="*/ 1360627 h 1511808"/>
              <a:gd name="connsiteX12" fmla="*/ 0 w 3202537"/>
              <a:gd name="connsiteY12" fmla="*/ 151181 h 151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2537" h="1511808">
                <a:moveTo>
                  <a:pt x="0" y="151181"/>
                </a:moveTo>
                <a:cubicBezTo>
                  <a:pt x="0" y="111085"/>
                  <a:pt x="15928" y="72632"/>
                  <a:pt x="44280" y="44280"/>
                </a:cubicBezTo>
                <a:cubicBezTo>
                  <a:pt x="72632" y="15928"/>
                  <a:pt x="111086" y="0"/>
                  <a:pt x="151181" y="0"/>
                </a:cubicBezTo>
                <a:lnTo>
                  <a:pt x="3051356" y="0"/>
                </a:lnTo>
                <a:cubicBezTo>
                  <a:pt x="3091452" y="0"/>
                  <a:pt x="3129905" y="15928"/>
                  <a:pt x="3158257" y="44280"/>
                </a:cubicBezTo>
                <a:cubicBezTo>
                  <a:pt x="3186609" y="72632"/>
                  <a:pt x="3202537" y="111086"/>
                  <a:pt x="3202537" y="151181"/>
                </a:cubicBezTo>
                <a:lnTo>
                  <a:pt x="3202537" y="1360627"/>
                </a:lnTo>
                <a:cubicBezTo>
                  <a:pt x="3202537" y="1400723"/>
                  <a:pt x="3186609" y="1439176"/>
                  <a:pt x="3158257" y="1467528"/>
                </a:cubicBezTo>
                <a:cubicBezTo>
                  <a:pt x="3129905" y="1495880"/>
                  <a:pt x="3091452" y="1511808"/>
                  <a:pt x="3051356" y="1511808"/>
                </a:cubicBezTo>
                <a:lnTo>
                  <a:pt x="151181" y="1511808"/>
                </a:lnTo>
                <a:cubicBezTo>
                  <a:pt x="111085" y="1511808"/>
                  <a:pt x="72632" y="1495880"/>
                  <a:pt x="44280" y="1467528"/>
                </a:cubicBezTo>
                <a:cubicBezTo>
                  <a:pt x="15928" y="1439176"/>
                  <a:pt x="0" y="1400723"/>
                  <a:pt x="0" y="1360627"/>
                </a:cubicBezTo>
                <a:lnTo>
                  <a:pt x="0" y="151181"/>
                </a:lnTo>
                <a:close/>
              </a:path>
            </a:pathLst>
          </a:custGeom>
        </p:spPr>
        <p:style>
          <a:lnRef idx="2">
            <a:schemeClr val="accent4"/>
          </a:lnRef>
          <a:fillRef idx="1">
            <a:schemeClr val="lt1"/>
          </a:fillRef>
          <a:effectRef idx="0">
            <a:schemeClr val="accent4"/>
          </a:effectRef>
          <a:fontRef idx="minor">
            <a:schemeClr val="dk1"/>
          </a:fontRef>
        </p:style>
        <p:txBody>
          <a:bodyPr spcFirstLastPara="0" vert="horz" wrap="square" lIns="1062551" tIns="91440" rIns="101790" bIns="101790" numCol="1" spcCol="1270" anchor="t" anchorCtr="0">
            <a:noAutofit/>
          </a:bodyPr>
          <a:lstStyle/>
          <a:p>
            <a:pPr marL="171450" lvl="1" indent="-171450" algn="l" defTabSz="800100">
              <a:lnSpc>
                <a:spcPct val="90000"/>
              </a:lnSpc>
              <a:spcBef>
                <a:spcPct val="0"/>
              </a:spcBef>
              <a:spcAft>
                <a:spcPct val="15000"/>
              </a:spcAft>
              <a:buChar char="••"/>
            </a:pPr>
            <a:r>
              <a:rPr lang="en-US" sz="1600" kern="1200" dirty="0" smtClean="0"/>
              <a:t>Immersive Digital Signage</a:t>
            </a:r>
            <a:endParaRPr lang="en-US" sz="1600" kern="1200" dirty="0"/>
          </a:p>
          <a:p>
            <a:pPr marL="171450" lvl="1" indent="-171450" algn="l" defTabSz="800100">
              <a:lnSpc>
                <a:spcPct val="90000"/>
              </a:lnSpc>
              <a:spcBef>
                <a:spcPct val="0"/>
              </a:spcBef>
              <a:spcAft>
                <a:spcPct val="15000"/>
              </a:spcAft>
              <a:buChar char="••"/>
            </a:pPr>
            <a:r>
              <a:rPr lang="en-US" sz="1600" kern="1200" dirty="0" smtClean="0"/>
              <a:t>Push Notification</a:t>
            </a:r>
          </a:p>
          <a:p>
            <a:pPr marL="171450" lvl="1" indent="-171450" defTabSz="800100">
              <a:lnSpc>
                <a:spcPct val="90000"/>
              </a:lnSpc>
              <a:spcAft>
                <a:spcPct val="15000"/>
              </a:spcAft>
              <a:buFontTx/>
              <a:buChar char="••"/>
            </a:pPr>
            <a:r>
              <a:rPr lang="en-US" sz="1600" dirty="0" smtClean="0"/>
              <a:t>Advertizing</a:t>
            </a:r>
          </a:p>
          <a:p>
            <a:pPr marL="171450" lvl="1" indent="-171450" algn="l" defTabSz="800100">
              <a:lnSpc>
                <a:spcPct val="90000"/>
              </a:lnSpc>
              <a:spcBef>
                <a:spcPct val="0"/>
              </a:spcBef>
              <a:spcAft>
                <a:spcPct val="15000"/>
              </a:spcAft>
              <a:buChar char="••"/>
            </a:pPr>
            <a:endParaRPr lang="en-US" sz="1800" kern="1200" dirty="0"/>
          </a:p>
        </p:txBody>
      </p:sp>
      <p:sp>
        <p:nvSpPr>
          <p:cNvPr id="8" name="Freeform 7"/>
          <p:cNvSpPr/>
          <p:nvPr/>
        </p:nvSpPr>
        <p:spPr>
          <a:xfrm>
            <a:off x="5638800" y="1600200"/>
            <a:ext cx="3278738" cy="1295400"/>
          </a:xfrm>
          <a:custGeom>
            <a:avLst/>
            <a:gdLst>
              <a:gd name="connsiteX0" fmla="*/ 0 w 3202537"/>
              <a:gd name="connsiteY0" fmla="*/ 151181 h 1511808"/>
              <a:gd name="connsiteX1" fmla="*/ 44280 w 3202537"/>
              <a:gd name="connsiteY1" fmla="*/ 44280 h 1511808"/>
              <a:gd name="connsiteX2" fmla="*/ 151181 w 3202537"/>
              <a:gd name="connsiteY2" fmla="*/ 0 h 1511808"/>
              <a:gd name="connsiteX3" fmla="*/ 3051356 w 3202537"/>
              <a:gd name="connsiteY3" fmla="*/ 0 h 1511808"/>
              <a:gd name="connsiteX4" fmla="*/ 3158257 w 3202537"/>
              <a:gd name="connsiteY4" fmla="*/ 44280 h 1511808"/>
              <a:gd name="connsiteX5" fmla="*/ 3202537 w 3202537"/>
              <a:gd name="connsiteY5" fmla="*/ 151181 h 1511808"/>
              <a:gd name="connsiteX6" fmla="*/ 3202537 w 3202537"/>
              <a:gd name="connsiteY6" fmla="*/ 1360627 h 1511808"/>
              <a:gd name="connsiteX7" fmla="*/ 3158257 w 3202537"/>
              <a:gd name="connsiteY7" fmla="*/ 1467528 h 1511808"/>
              <a:gd name="connsiteX8" fmla="*/ 3051356 w 3202537"/>
              <a:gd name="connsiteY8" fmla="*/ 1511808 h 1511808"/>
              <a:gd name="connsiteX9" fmla="*/ 151181 w 3202537"/>
              <a:gd name="connsiteY9" fmla="*/ 1511808 h 1511808"/>
              <a:gd name="connsiteX10" fmla="*/ 44280 w 3202537"/>
              <a:gd name="connsiteY10" fmla="*/ 1467528 h 1511808"/>
              <a:gd name="connsiteX11" fmla="*/ 0 w 3202537"/>
              <a:gd name="connsiteY11" fmla="*/ 1360627 h 1511808"/>
              <a:gd name="connsiteX12" fmla="*/ 0 w 3202537"/>
              <a:gd name="connsiteY12" fmla="*/ 151181 h 151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2537" h="1511808">
                <a:moveTo>
                  <a:pt x="0" y="151181"/>
                </a:moveTo>
                <a:cubicBezTo>
                  <a:pt x="0" y="111085"/>
                  <a:pt x="15928" y="72632"/>
                  <a:pt x="44280" y="44280"/>
                </a:cubicBezTo>
                <a:cubicBezTo>
                  <a:pt x="72632" y="15928"/>
                  <a:pt x="111086" y="0"/>
                  <a:pt x="151181" y="0"/>
                </a:cubicBezTo>
                <a:lnTo>
                  <a:pt x="3051356" y="0"/>
                </a:lnTo>
                <a:cubicBezTo>
                  <a:pt x="3091452" y="0"/>
                  <a:pt x="3129905" y="15928"/>
                  <a:pt x="3158257" y="44280"/>
                </a:cubicBezTo>
                <a:cubicBezTo>
                  <a:pt x="3186609" y="72632"/>
                  <a:pt x="3202537" y="111086"/>
                  <a:pt x="3202537" y="151181"/>
                </a:cubicBezTo>
                <a:lnTo>
                  <a:pt x="3202537" y="1360627"/>
                </a:lnTo>
                <a:cubicBezTo>
                  <a:pt x="3202537" y="1400723"/>
                  <a:pt x="3186609" y="1439176"/>
                  <a:pt x="3158257" y="1467528"/>
                </a:cubicBezTo>
                <a:cubicBezTo>
                  <a:pt x="3129905" y="1495880"/>
                  <a:pt x="3091452" y="1511808"/>
                  <a:pt x="3051356" y="1511808"/>
                </a:cubicBezTo>
                <a:lnTo>
                  <a:pt x="151181" y="1511808"/>
                </a:lnTo>
                <a:cubicBezTo>
                  <a:pt x="111085" y="1511808"/>
                  <a:pt x="72632" y="1495880"/>
                  <a:pt x="44280" y="1467528"/>
                </a:cubicBezTo>
                <a:cubicBezTo>
                  <a:pt x="15928" y="1439176"/>
                  <a:pt x="0" y="1400723"/>
                  <a:pt x="0" y="1360627"/>
                </a:cubicBezTo>
                <a:lnTo>
                  <a:pt x="0" y="151181"/>
                </a:lnTo>
                <a:close/>
              </a:path>
            </a:pathLst>
          </a:custGeom>
        </p:spPr>
        <p:style>
          <a:lnRef idx="2">
            <a:schemeClr val="accent4"/>
          </a:lnRef>
          <a:fillRef idx="1">
            <a:schemeClr val="lt1"/>
          </a:fillRef>
          <a:effectRef idx="0">
            <a:schemeClr val="accent4"/>
          </a:effectRef>
          <a:fontRef idx="minor">
            <a:schemeClr val="dk1"/>
          </a:fontRef>
        </p:style>
        <p:txBody>
          <a:bodyPr spcFirstLastPara="0" vert="horz" wrap="square" lIns="1062551" tIns="101790" rIns="101790" bIns="479742" numCol="1" spcCol="1270" anchor="t" anchorCtr="0">
            <a:noAutofit/>
          </a:bodyPr>
          <a:lstStyle/>
          <a:p>
            <a:pPr marL="171450" lvl="1" indent="-171450" defTabSz="800100">
              <a:lnSpc>
                <a:spcPct val="90000"/>
              </a:lnSpc>
              <a:spcAft>
                <a:spcPct val="15000"/>
              </a:spcAft>
              <a:buChar char="••"/>
            </a:pPr>
            <a:r>
              <a:rPr lang="en-US" sz="1600" dirty="0" smtClean="0"/>
              <a:t>Dwell Time</a:t>
            </a:r>
          </a:p>
          <a:p>
            <a:pPr marL="171450" lvl="1" indent="-171450" defTabSz="800100">
              <a:lnSpc>
                <a:spcPct val="90000"/>
              </a:lnSpc>
              <a:spcAft>
                <a:spcPct val="15000"/>
              </a:spcAft>
              <a:buChar char="••"/>
            </a:pPr>
            <a:r>
              <a:rPr lang="en-US" sz="1600" dirty="0" smtClean="0"/>
              <a:t>Visitor </a:t>
            </a:r>
            <a:r>
              <a:rPr lang="en-US" sz="1600" kern="1200" dirty="0" smtClean="0"/>
              <a:t>loyalty</a:t>
            </a:r>
          </a:p>
          <a:p>
            <a:pPr marL="171450" lvl="1" indent="-171450" algn="l" defTabSz="800100">
              <a:lnSpc>
                <a:spcPct val="90000"/>
              </a:lnSpc>
              <a:spcBef>
                <a:spcPct val="0"/>
              </a:spcBef>
              <a:spcAft>
                <a:spcPct val="15000"/>
              </a:spcAft>
              <a:buChar char="••"/>
            </a:pPr>
            <a:r>
              <a:rPr lang="en-US" sz="1600" kern="1200" dirty="0" smtClean="0"/>
              <a:t>Social media integration</a:t>
            </a:r>
          </a:p>
          <a:p>
            <a:pPr marL="171450" lvl="1" indent="-171450" algn="l" defTabSz="800100">
              <a:lnSpc>
                <a:spcPct val="90000"/>
              </a:lnSpc>
              <a:spcBef>
                <a:spcPct val="0"/>
              </a:spcBef>
              <a:spcAft>
                <a:spcPct val="15000"/>
              </a:spcAft>
            </a:pPr>
            <a:endParaRPr lang="en-US" sz="1800" kern="1200" dirty="0"/>
          </a:p>
        </p:txBody>
      </p:sp>
      <p:sp>
        <p:nvSpPr>
          <p:cNvPr id="7" name="Freeform 6"/>
          <p:cNvSpPr/>
          <p:nvPr/>
        </p:nvSpPr>
        <p:spPr>
          <a:xfrm>
            <a:off x="533400" y="1600200"/>
            <a:ext cx="3200400" cy="1219200"/>
          </a:xfrm>
          <a:custGeom>
            <a:avLst/>
            <a:gdLst>
              <a:gd name="connsiteX0" fmla="*/ 0 w 3202537"/>
              <a:gd name="connsiteY0" fmla="*/ 151181 h 1511808"/>
              <a:gd name="connsiteX1" fmla="*/ 44280 w 3202537"/>
              <a:gd name="connsiteY1" fmla="*/ 44280 h 1511808"/>
              <a:gd name="connsiteX2" fmla="*/ 151181 w 3202537"/>
              <a:gd name="connsiteY2" fmla="*/ 0 h 1511808"/>
              <a:gd name="connsiteX3" fmla="*/ 3051356 w 3202537"/>
              <a:gd name="connsiteY3" fmla="*/ 0 h 1511808"/>
              <a:gd name="connsiteX4" fmla="*/ 3158257 w 3202537"/>
              <a:gd name="connsiteY4" fmla="*/ 44280 h 1511808"/>
              <a:gd name="connsiteX5" fmla="*/ 3202537 w 3202537"/>
              <a:gd name="connsiteY5" fmla="*/ 151181 h 1511808"/>
              <a:gd name="connsiteX6" fmla="*/ 3202537 w 3202537"/>
              <a:gd name="connsiteY6" fmla="*/ 1360627 h 1511808"/>
              <a:gd name="connsiteX7" fmla="*/ 3158257 w 3202537"/>
              <a:gd name="connsiteY7" fmla="*/ 1467528 h 1511808"/>
              <a:gd name="connsiteX8" fmla="*/ 3051356 w 3202537"/>
              <a:gd name="connsiteY8" fmla="*/ 1511808 h 1511808"/>
              <a:gd name="connsiteX9" fmla="*/ 151181 w 3202537"/>
              <a:gd name="connsiteY9" fmla="*/ 1511808 h 1511808"/>
              <a:gd name="connsiteX10" fmla="*/ 44280 w 3202537"/>
              <a:gd name="connsiteY10" fmla="*/ 1467528 h 1511808"/>
              <a:gd name="connsiteX11" fmla="*/ 0 w 3202537"/>
              <a:gd name="connsiteY11" fmla="*/ 1360627 h 1511808"/>
              <a:gd name="connsiteX12" fmla="*/ 0 w 3202537"/>
              <a:gd name="connsiteY12" fmla="*/ 151181 h 151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2537" h="1511808">
                <a:moveTo>
                  <a:pt x="0" y="151181"/>
                </a:moveTo>
                <a:cubicBezTo>
                  <a:pt x="0" y="111085"/>
                  <a:pt x="15928" y="72632"/>
                  <a:pt x="44280" y="44280"/>
                </a:cubicBezTo>
                <a:cubicBezTo>
                  <a:pt x="72632" y="15928"/>
                  <a:pt x="111086" y="0"/>
                  <a:pt x="151181" y="0"/>
                </a:cubicBezTo>
                <a:lnTo>
                  <a:pt x="3051356" y="0"/>
                </a:lnTo>
                <a:cubicBezTo>
                  <a:pt x="3091452" y="0"/>
                  <a:pt x="3129905" y="15928"/>
                  <a:pt x="3158257" y="44280"/>
                </a:cubicBezTo>
                <a:cubicBezTo>
                  <a:pt x="3186609" y="72632"/>
                  <a:pt x="3202537" y="111086"/>
                  <a:pt x="3202537" y="151181"/>
                </a:cubicBezTo>
                <a:lnTo>
                  <a:pt x="3202537" y="1360627"/>
                </a:lnTo>
                <a:cubicBezTo>
                  <a:pt x="3202537" y="1400723"/>
                  <a:pt x="3186609" y="1439176"/>
                  <a:pt x="3158257" y="1467528"/>
                </a:cubicBezTo>
                <a:cubicBezTo>
                  <a:pt x="3129905" y="1495880"/>
                  <a:pt x="3091452" y="1511808"/>
                  <a:pt x="3051356" y="1511808"/>
                </a:cubicBezTo>
                <a:lnTo>
                  <a:pt x="151181" y="1511808"/>
                </a:lnTo>
                <a:cubicBezTo>
                  <a:pt x="111085" y="1511808"/>
                  <a:pt x="72632" y="1495880"/>
                  <a:pt x="44280" y="1467528"/>
                </a:cubicBezTo>
                <a:cubicBezTo>
                  <a:pt x="15928" y="1439176"/>
                  <a:pt x="0" y="1400723"/>
                  <a:pt x="0" y="1360627"/>
                </a:cubicBezTo>
                <a:lnTo>
                  <a:pt x="0" y="151181"/>
                </a:lnTo>
                <a:close/>
              </a:path>
            </a:pathLst>
          </a:custGeom>
        </p:spPr>
        <p:style>
          <a:lnRef idx="2">
            <a:schemeClr val="accent4"/>
          </a:lnRef>
          <a:fillRef idx="1">
            <a:schemeClr val="lt1"/>
          </a:fillRef>
          <a:effectRef idx="0">
            <a:schemeClr val="accent4"/>
          </a:effectRef>
          <a:fontRef idx="minor">
            <a:schemeClr val="dk1"/>
          </a:fontRef>
        </p:style>
        <p:txBody>
          <a:bodyPr spcFirstLastPara="0" vert="horz" wrap="square" lIns="101790" tIns="101790" rIns="1062551" bIns="479742" numCol="1" spcCol="1270" anchor="t" anchorCtr="0">
            <a:noAutofit/>
          </a:bodyPr>
          <a:lstStyle/>
          <a:p>
            <a:pPr marL="171450" lvl="1" indent="-171450" algn="l" defTabSz="800100">
              <a:lnSpc>
                <a:spcPct val="90000"/>
              </a:lnSpc>
              <a:spcBef>
                <a:spcPct val="0"/>
              </a:spcBef>
              <a:spcAft>
                <a:spcPct val="15000"/>
              </a:spcAft>
              <a:buChar char="••"/>
            </a:pPr>
            <a:r>
              <a:rPr lang="en-US" sz="1600" kern="1200" dirty="0" smtClean="0"/>
              <a:t>Pass by, visitors, Employees</a:t>
            </a:r>
          </a:p>
          <a:p>
            <a:pPr marL="171450" lvl="1" indent="-171450" defTabSz="800100">
              <a:lnSpc>
                <a:spcPct val="90000"/>
              </a:lnSpc>
              <a:spcBef>
                <a:spcPct val="0"/>
              </a:spcBef>
              <a:spcAft>
                <a:spcPct val="15000"/>
              </a:spcAft>
              <a:buFontTx/>
              <a:buChar char="••"/>
            </a:pPr>
            <a:r>
              <a:rPr lang="en-US" sz="1600" dirty="0" smtClean="0"/>
              <a:t>New/repeat traffic</a:t>
            </a:r>
            <a:endParaRPr lang="en-US" sz="1600" kern="1200" dirty="0"/>
          </a:p>
          <a:p>
            <a:pPr marL="171450" lvl="1" indent="-171450" algn="l" defTabSz="800100">
              <a:lnSpc>
                <a:spcPct val="90000"/>
              </a:lnSpc>
              <a:spcBef>
                <a:spcPct val="0"/>
              </a:spcBef>
              <a:spcAft>
                <a:spcPct val="15000"/>
              </a:spcAft>
              <a:buChar char="••"/>
            </a:pPr>
            <a:r>
              <a:rPr lang="en-US" sz="1600" kern="1200" dirty="0" smtClean="0"/>
              <a:t>Via </a:t>
            </a:r>
            <a:r>
              <a:rPr lang="en-US" sz="1600" kern="1200" dirty="0" err="1" smtClean="0"/>
              <a:t>WiFi</a:t>
            </a:r>
            <a:r>
              <a:rPr lang="en-US" sz="1600" kern="1200" dirty="0" smtClean="0"/>
              <a:t> sensors</a:t>
            </a:r>
            <a:endParaRPr lang="en-US" sz="1600" kern="1200" dirty="0"/>
          </a:p>
        </p:txBody>
      </p:sp>
      <p:sp>
        <p:nvSpPr>
          <p:cNvPr id="10242" name="Title 1"/>
          <p:cNvSpPr>
            <a:spLocks noGrp="1"/>
          </p:cNvSpPr>
          <p:nvPr>
            <p:ph type="title"/>
          </p:nvPr>
        </p:nvSpPr>
        <p:spPr/>
        <p:txBody>
          <a:bodyPr lIns="82296" tIns="41148" rIns="82296" bIns="41148"/>
          <a:lstStyle/>
          <a:p>
            <a:r>
              <a:rPr lang="en-US" dirty="0" smtClean="0">
                <a:solidFill>
                  <a:srgbClr val="060321"/>
                </a:solidFill>
              </a:rPr>
              <a:t>Measure, Connect and Influence: Omni-Channel </a:t>
            </a:r>
            <a:r>
              <a:rPr lang="en-US" dirty="0">
                <a:solidFill>
                  <a:srgbClr val="060321"/>
                </a:solidFill>
              </a:rPr>
              <a:t>M</a:t>
            </a:r>
            <a:r>
              <a:rPr lang="en-US" dirty="0" smtClean="0">
                <a:solidFill>
                  <a:srgbClr val="060321"/>
                </a:solidFill>
              </a:rPr>
              <a:t>arketing</a:t>
            </a:r>
          </a:p>
        </p:txBody>
      </p:sp>
      <p:pic>
        <p:nvPicPr>
          <p:cNvPr id="1033" name="Picture 9" descr="C:\Users\mdevincentis\AppData\Local\Microsoft\Windows\Temporary Internet Files\Content.Outlook\W41LE71N\Solution_advantage_diagram_section_1 (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24096" y="1323565"/>
            <a:ext cx="2182372" cy="339726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mdevincentis\AppData\Local\Microsoft\Windows\Temporary Internet Files\Content.Outlook\W41LE71N\Solution_advantage_diagram_section_2 (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648200" y="1443038"/>
            <a:ext cx="2209800" cy="3256743"/>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mdevincentis\AppData\Local\Microsoft\Windows\Temporary Internet Files\Content.Outlook\W41LE71N\Solution_advantage_diagram_section_3 (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695572" y="3771975"/>
            <a:ext cx="3733800" cy="215495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Users\mdevincentis\AppData\Local\Microsoft\Windows\Temporary Internet Files\Content.Outlook\W41LE71N\Solution_advantage_diagram_section_4 (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86983" y="3296486"/>
            <a:ext cx="950978" cy="950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12661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33"/>
                                        </p:tgtEl>
                                        <p:attrNameLst>
                                          <p:attrName>style.visibility</p:attrName>
                                        </p:attrNameLst>
                                      </p:cBhvr>
                                      <p:to>
                                        <p:strVal val="visible"/>
                                      </p:to>
                                    </p:set>
                                    <p:anim calcmode="lin" valueType="num">
                                      <p:cBhvr additive="base">
                                        <p:cTn id="7" dur="500" fill="hold"/>
                                        <p:tgtEl>
                                          <p:spTgt spid="1033"/>
                                        </p:tgtEl>
                                        <p:attrNameLst>
                                          <p:attrName>ppt_x</p:attrName>
                                        </p:attrNameLst>
                                      </p:cBhvr>
                                      <p:tavLst>
                                        <p:tav tm="0">
                                          <p:val>
                                            <p:strVal val="0-#ppt_w/2"/>
                                          </p:val>
                                        </p:tav>
                                        <p:tav tm="100000">
                                          <p:val>
                                            <p:strVal val="#ppt_x"/>
                                          </p:val>
                                        </p:tav>
                                      </p:tavLst>
                                    </p:anim>
                                    <p:anim calcmode="lin" valueType="num">
                                      <p:cBhvr additive="base">
                                        <p:cTn id="8"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034"/>
                                        </p:tgtEl>
                                        <p:attrNameLst>
                                          <p:attrName>style.visibility</p:attrName>
                                        </p:attrNameLst>
                                      </p:cBhvr>
                                      <p:to>
                                        <p:strVal val="visible"/>
                                      </p:to>
                                    </p:set>
                                    <p:anim calcmode="lin" valueType="num">
                                      <p:cBhvr additive="base">
                                        <p:cTn id="13" dur="500" fill="hold"/>
                                        <p:tgtEl>
                                          <p:spTgt spid="1034"/>
                                        </p:tgtEl>
                                        <p:attrNameLst>
                                          <p:attrName>ppt_x</p:attrName>
                                        </p:attrNameLst>
                                      </p:cBhvr>
                                      <p:tavLst>
                                        <p:tav tm="0">
                                          <p:val>
                                            <p:strVal val="1+#ppt_w/2"/>
                                          </p:val>
                                        </p:tav>
                                        <p:tav tm="100000">
                                          <p:val>
                                            <p:strVal val="#ppt_x"/>
                                          </p:val>
                                        </p:tav>
                                      </p:tavLst>
                                    </p:anim>
                                    <p:anim calcmode="lin" valueType="num">
                                      <p:cBhvr additive="base">
                                        <p:cTn id="14" dur="500" fill="hold"/>
                                        <p:tgtEl>
                                          <p:spTgt spid="103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35"/>
                                        </p:tgtEl>
                                        <p:attrNameLst>
                                          <p:attrName>style.visibility</p:attrName>
                                        </p:attrNameLst>
                                      </p:cBhvr>
                                      <p:to>
                                        <p:strVal val="visible"/>
                                      </p:to>
                                    </p:set>
                                    <p:anim calcmode="lin" valueType="num">
                                      <p:cBhvr additive="base">
                                        <p:cTn id="19" dur="500" fill="hold"/>
                                        <p:tgtEl>
                                          <p:spTgt spid="1035"/>
                                        </p:tgtEl>
                                        <p:attrNameLst>
                                          <p:attrName>ppt_x</p:attrName>
                                        </p:attrNameLst>
                                      </p:cBhvr>
                                      <p:tavLst>
                                        <p:tav tm="0">
                                          <p:val>
                                            <p:strVal val="#ppt_x"/>
                                          </p:val>
                                        </p:tav>
                                        <p:tav tm="100000">
                                          <p:val>
                                            <p:strVal val="#ppt_x"/>
                                          </p:val>
                                        </p:tav>
                                      </p:tavLst>
                                    </p:anim>
                                    <p:anim calcmode="lin" valueType="num">
                                      <p:cBhvr additive="base">
                                        <p:cTn id="20" dur="500" fill="hold"/>
                                        <p:tgtEl>
                                          <p:spTgt spid="103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36"/>
                                        </p:tgtEl>
                                        <p:attrNameLst>
                                          <p:attrName>style.visibility</p:attrName>
                                        </p:attrNameLst>
                                      </p:cBhvr>
                                      <p:to>
                                        <p:strVal val="visible"/>
                                      </p:to>
                                    </p:set>
                                  </p:childTnLst>
                                </p:cTn>
                              </p:par>
                              <p:par>
                                <p:cTn id="25" presetID="10"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r>
              <a:rPr lang="en-US" dirty="0" smtClean="0">
                <a:solidFill>
                  <a:srgbClr val="060321"/>
                </a:solidFill>
              </a:rPr>
              <a:t>Fortinet Presence Analytics – What is it?</a:t>
            </a:r>
            <a:endParaRPr lang="en-US" dirty="0">
              <a:solidFill>
                <a:srgbClr val="060321"/>
              </a:solidFill>
            </a:endParaRPr>
          </a:p>
        </p:txBody>
      </p:sp>
      <p:sp>
        <p:nvSpPr>
          <p:cNvPr id="30722" name="Text Placeholder 2"/>
          <p:cNvSpPr>
            <a:spLocks noGrp="1"/>
          </p:cNvSpPr>
          <p:nvPr>
            <p:ph type="body" sz="quarter" idx="11"/>
          </p:nvPr>
        </p:nvSpPr>
        <p:spPr/>
        <p:txBody>
          <a:bodyPr/>
          <a:lstStyle/>
          <a:p>
            <a:r>
              <a:rPr lang="en-US" dirty="0" smtClean="0"/>
              <a:t>Tool for measuring customer behavior using </a:t>
            </a:r>
            <a:r>
              <a:rPr lang="en-US" dirty="0" err="1" smtClean="0"/>
              <a:t>WiFi</a:t>
            </a:r>
            <a:r>
              <a:rPr lang="en-US" dirty="0" smtClean="0"/>
              <a:t> signal</a:t>
            </a:r>
          </a:p>
          <a:p>
            <a:pPr lvl="1"/>
            <a:r>
              <a:rPr lang="en-US" dirty="0" smtClean="0">
                <a:sym typeface="Helvetica Neue" pitchFamily="-84" charset="0"/>
              </a:rPr>
              <a:t>Detects signal from </a:t>
            </a:r>
            <a:r>
              <a:rPr lang="en-US" dirty="0" err="1" smtClean="0">
                <a:sym typeface="Helvetica Neue" pitchFamily="-84" charset="0"/>
              </a:rPr>
              <a:t>WiFi</a:t>
            </a:r>
            <a:r>
              <a:rPr lang="en-US" dirty="0" smtClean="0">
                <a:sym typeface="Helvetica Neue" pitchFamily="-84" charset="0"/>
              </a:rPr>
              <a:t> enabled smartphones</a:t>
            </a:r>
          </a:p>
          <a:p>
            <a:pPr lvl="1"/>
            <a:r>
              <a:rPr lang="en-US" dirty="0" smtClean="0">
                <a:sym typeface="Helvetica Neue" pitchFamily="-84" charset="0"/>
              </a:rPr>
              <a:t>Analyzes </a:t>
            </a:r>
            <a:r>
              <a:rPr lang="en-US" dirty="0">
                <a:sym typeface="Helvetica Neue" pitchFamily="-84" charset="0"/>
              </a:rPr>
              <a:t>customer </a:t>
            </a:r>
            <a:r>
              <a:rPr lang="en-US" dirty="0" smtClean="0">
                <a:sym typeface="Helvetica Neue" pitchFamily="-84" charset="0"/>
              </a:rPr>
              <a:t>location and movement</a:t>
            </a:r>
            <a:endParaRPr lang="en-US" dirty="0">
              <a:sym typeface="Helvetica Neue" pitchFamily="-84" charset="0"/>
            </a:endParaRPr>
          </a:p>
          <a:p>
            <a:pPr lvl="1"/>
            <a:r>
              <a:rPr lang="en-US" dirty="0" smtClean="0">
                <a:sym typeface="Helvetica Neue" pitchFamily="-84" charset="0"/>
              </a:rPr>
              <a:t>Provides insights into customer behavior</a:t>
            </a:r>
          </a:p>
          <a:p>
            <a:pPr lvl="1"/>
            <a:r>
              <a:rPr lang="en-US" dirty="0" smtClean="0">
                <a:sym typeface="Helvetica Neue" pitchFamily="-84" charset="0"/>
              </a:rPr>
              <a:t>Increase store performance and sales conversion </a:t>
            </a:r>
          </a:p>
        </p:txBody>
      </p:sp>
      <p:pic>
        <p:nvPicPr>
          <p:cNvPr id="30723" name="Picture 5" descr="Macintosh HD:Users:naderfathi:Desktop:Screen Shot 2013-08-08 at 10.33.31 PM.png"/>
          <p:cNvPicPr>
            <a:picLocks noChangeAspect="1" noChangeArrowheads="1"/>
          </p:cNvPicPr>
          <p:nvPr/>
        </p:nvPicPr>
        <p:blipFill>
          <a:blip r:embed="rId3" cstate="print"/>
          <a:srcRect/>
          <a:stretch>
            <a:fillRect/>
          </a:stretch>
        </p:blipFill>
        <p:spPr bwMode="auto">
          <a:xfrm>
            <a:off x="3268980" y="3488055"/>
            <a:ext cx="3244692" cy="2303145"/>
          </a:xfrm>
          <a:prstGeom prst="rect">
            <a:avLst/>
          </a:prstGeom>
          <a:ln>
            <a:noFill/>
          </a:ln>
          <a:effectLst>
            <a:outerShdw blurRad="292100" dist="139700" dir="2700000" algn="tl" rotWithShape="0">
              <a:srgbClr val="333333">
                <a:alpha val="65000"/>
              </a:srgbClr>
            </a:outerShdw>
          </a:effectLst>
        </p:spPr>
      </p:pic>
      <p:pic>
        <p:nvPicPr>
          <p:cNvPr id="30724" name="Picture 4" descr="Macintosh HD:Users:naderfathi:Desktop:Screen Shot 2013-08-08 at 10.28.17 PM.png"/>
          <p:cNvPicPr>
            <a:picLocks noChangeAspect="1" noChangeArrowheads="1"/>
          </p:cNvPicPr>
          <p:nvPr/>
        </p:nvPicPr>
        <p:blipFill>
          <a:blip r:embed="rId4" cstate="print"/>
          <a:srcRect/>
          <a:stretch>
            <a:fillRect/>
          </a:stretch>
        </p:blipFill>
        <p:spPr bwMode="auto">
          <a:xfrm>
            <a:off x="731520" y="3870960"/>
            <a:ext cx="3086100" cy="1817370"/>
          </a:xfrm>
          <a:prstGeom prst="rect">
            <a:avLst/>
          </a:prstGeom>
          <a:ln>
            <a:noFill/>
          </a:ln>
          <a:effectLst>
            <a:outerShdw blurRad="292100" dist="139700" dir="2700000" algn="tl" rotWithShape="0">
              <a:srgbClr val="333333">
                <a:alpha val="65000"/>
              </a:srgbClr>
            </a:outerShdw>
          </a:effectLst>
        </p:spPr>
      </p:pic>
      <p:pic>
        <p:nvPicPr>
          <p:cNvPr id="10" name="Picture 1" descr="KianaAnalyticsScreenshoo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2180" y="3048000"/>
            <a:ext cx="2784634" cy="16816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557152"/>
      </p:ext>
    </p:extLst>
  </p:cSld>
  <p:clrMapOvr>
    <a:masterClrMapping/>
  </p:clrMapOvr>
  <p:transition>
    <p:wipe dir="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US" dirty="0" smtClean="0">
                <a:solidFill>
                  <a:srgbClr val="060321"/>
                </a:solidFill>
              </a:rPr>
              <a:t>Traffic Flow Metric Examples</a:t>
            </a:r>
          </a:p>
        </p:txBody>
      </p:sp>
      <p:pic>
        <p:nvPicPr>
          <p:cNvPr id="28674" name="Picture 2" descr="http://www.laimyours.com/wp-content/uploads/So-Whats-Inside-That-Mall-By-The-Metro-Center-Station-4.jpg"/>
          <p:cNvPicPr>
            <a:picLocks noChangeAspect="1" noChangeArrowheads="1"/>
          </p:cNvPicPr>
          <p:nvPr/>
        </p:nvPicPr>
        <p:blipFill>
          <a:blip r:embed="rId2" cstate="print"/>
          <a:srcRect/>
          <a:stretch>
            <a:fillRect/>
          </a:stretch>
        </p:blipFill>
        <p:spPr bwMode="auto">
          <a:xfrm>
            <a:off x="2118360" y="2057400"/>
            <a:ext cx="4937760" cy="3290412"/>
          </a:xfrm>
          <a:prstGeom prst="rect">
            <a:avLst/>
          </a:prstGeom>
          <a:noFill/>
          <a:ln w="9525">
            <a:noFill/>
            <a:miter lim="800000"/>
            <a:headEnd/>
            <a:tailEnd/>
          </a:ln>
        </p:spPr>
      </p:pic>
      <p:sp>
        <p:nvSpPr>
          <p:cNvPr id="6" name="Rounded Rectangle 5"/>
          <p:cNvSpPr/>
          <p:nvPr/>
        </p:nvSpPr>
        <p:spPr>
          <a:xfrm>
            <a:off x="7056120" y="4732020"/>
            <a:ext cx="1783080" cy="1234440"/>
          </a:xfrm>
          <a:prstGeom prst="roundRect">
            <a:avLst/>
          </a:prstGeom>
          <a:gradFill>
            <a:gsLst>
              <a:gs pos="0">
                <a:schemeClr val="accent1">
                  <a:shade val="51000"/>
                  <a:satMod val="130000"/>
                </a:schemeClr>
              </a:gs>
              <a:gs pos="52000">
                <a:schemeClr val="accent1">
                  <a:lumMod val="60000"/>
                  <a:lumOff val="40000"/>
                </a:schemeClr>
              </a:gs>
              <a:gs pos="100000">
                <a:schemeClr val="accent1">
                  <a:shade val="94000"/>
                  <a:satMod val="135000"/>
                </a:schemeClr>
              </a:gs>
            </a:gsLst>
            <a:lin ang="13200000" scaled="0"/>
          </a:gradFill>
        </p:spPr>
        <p:style>
          <a:lnRef idx="0">
            <a:schemeClr val="accent3"/>
          </a:lnRef>
          <a:fillRef idx="3">
            <a:schemeClr val="accent3"/>
          </a:fillRef>
          <a:effectRef idx="3">
            <a:schemeClr val="accent3"/>
          </a:effectRef>
          <a:fontRef idx="minor">
            <a:schemeClr val="lt1"/>
          </a:fontRef>
        </p:style>
        <p:txBody>
          <a:bodyPr lIns="82296" tIns="41148" rIns="82296" bIns="41148" anchor="ctr"/>
          <a:lstStyle/>
          <a:p>
            <a:pPr>
              <a:defRPr/>
            </a:pPr>
            <a:r>
              <a:rPr lang="en-US" dirty="0">
                <a:sym typeface="Helvetica Neue Light" pitchFamily="-84" charset="0"/>
              </a:rPr>
              <a:t>How does it compare to last week? </a:t>
            </a:r>
          </a:p>
        </p:txBody>
      </p:sp>
      <p:sp>
        <p:nvSpPr>
          <p:cNvPr id="8" name="Rounded Rectangle 7"/>
          <p:cNvSpPr/>
          <p:nvPr/>
        </p:nvSpPr>
        <p:spPr>
          <a:xfrm>
            <a:off x="350520" y="3032760"/>
            <a:ext cx="1783080" cy="1234440"/>
          </a:xfrm>
          <a:prstGeom prst="roundRect">
            <a:avLst/>
          </a:prstGeom>
          <a:gradFill>
            <a:gsLst>
              <a:gs pos="0">
                <a:schemeClr val="accent1">
                  <a:shade val="51000"/>
                  <a:satMod val="130000"/>
                </a:schemeClr>
              </a:gs>
              <a:gs pos="52000">
                <a:schemeClr val="accent1">
                  <a:lumMod val="60000"/>
                  <a:lumOff val="40000"/>
                </a:schemeClr>
              </a:gs>
              <a:gs pos="100000">
                <a:schemeClr val="accent1">
                  <a:shade val="94000"/>
                  <a:satMod val="135000"/>
                </a:schemeClr>
              </a:gs>
            </a:gsLst>
            <a:lin ang="13200000" scaled="0"/>
          </a:gradFill>
        </p:spPr>
        <p:style>
          <a:lnRef idx="0">
            <a:schemeClr val="accent3"/>
          </a:lnRef>
          <a:fillRef idx="3">
            <a:schemeClr val="accent3"/>
          </a:fillRef>
          <a:effectRef idx="3">
            <a:schemeClr val="accent3"/>
          </a:effectRef>
          <a:fontRef idx="minor">
            <a:schemeClr val="lt1"/>
          </a:fontRef>
        </p:style>
        <p:txBody>
          <a:bodyPr lIns="82296" tIns="41148" rIns="82296" bIns="41148" anchor="ctr"/>
          <a:lstStyle/>
          <a:p>
            <a:pPr>
              <a:defRPr/>
            </a:pPr>
            <a:r>
              <a:rPr lang="en-US" dirty="0">
                <a:sym typeface="Helvetica Neue Light" pitchFamily="-84" charset="0"/>
              </a:rPr>
              <a:t>How many enter?</a:t>
            </a:r>
          </a:p>
        </p:txBody>
      </p:sp>
      <p:cxnSp>
        <p:nvCxnSpPr>
          <p:cNvPr id="11" name="Straight Connector 10"/>
          <p:cNvCxnSpPr>
            <a:cxnSpLocks noChangeShapeType="1"/>
          </p:cNvCxnSpPr>
          <p:nvPr/>
        </p:nvCxnSpPr>
        <p:spPr bwMode="auto">
          <a:xfrm>
            <a:off x="2049780" y="1714500"/>
            <a:ext cx="2331720" cy="1714500"/>
          </a:xfrm>
          <a:prstGeom prst="line">
            <a:avLst/>
          </a:prstGeom>
          <a:noFill/>
          <a:ln w="38100">
            <a:solidFill>
              <a:schemeClr val="accent1"/>
            </a:solidFill>
            <a:round/>
            <a:headEnd/>
            <a:tailEnd/>
          </a:ln>
          <a:effectLst>
            <a:outerShdw blurRad="63500" dist="23000" dir="5400000" rotWithShape="0">
              <a:srgbClr val="000000">
                <a:alpha val="34998"/>
              </a:srgbClr>
            </a:outerShdw>
          </a:effectLst>
          <a:extLst>
            <a:ext uri="{909E8E84-426E-40DD-AFC4-6F175D3DCCD1}">
              <a14:hiddenFill xmlns:a14="http://schemas.microsoft.com/office/drawing/2010/main">
                <a:noFill/>
              </a14:hiddenFill>
            </a:ext>
          </a:extLst>
        </p:spPr>
      </p:cxnSp>
      <p:cxnSp>
        <p:nvCxnSpPr>
          <p:cNvPr id="12" name="Straight Connector 11"/>
          <p:cNvCxnSpPr>
            <a:cxnSpLocks noChangeShapeType="1"/>
          </p:cNvCxnSpPr>
          <p:nvPr/>
        </p:nvCxnSpPr>
        <p:spPr bwMode="auto">
          <a:xfrm flipV="1">
            <a:off x="1981200" y="3634740"/>
            <a:ext cx="822960" cy="1303020"/>
          </a:xfrm>
          <a:prstGeom prst="line">
            <a:avLst/>
          </a:prstGeom>
          <a:noFill/>
          <a:ln w="38100">
            <a:solidFill>
              <a:schemeClr val="accent1"/>
            </a:solidFill>
            <a:round/>
            <a:headEnd/>
            <a:tailEnd/>
          </a:ln>
          <a:effectLst>
            <a:outerShdw blurRad="63500" dist="23000" dir="5400000" rotWithShape="0">
              <a:srgbClr val="000000">
                <a:alpha val="34998"/>
              </a:srgbClr>
            </a:outerShdw>
          </a:effectLst>
          <a:extLst>
            <a:ext uri="{909E8E84-426E-40DD-AFC4-6F175D3DCCD1}">
              <a14:hiddenFill xmlns:a14="http://schemas.microsoft.com/office/drawing/2010/main">
                <a:noFill/>
              </a14:hiddenFill>
            </a:ext>
          </a:extLst>
        </p:spPr>
      </p:cxnSp>
      <p:cxnSp>
        <p:nvCxnSpPr>
          <p:cNvPr id="15" name="Straight Connector 14"/>
          <p:cNvCxnSpPr>
            <a:cxnSpLocks noChangeShapeType="1"/>
          </p:cNvCxnSpPr>
          <p:nvPr/>
        </p:nvCxnSpPr>
        <p:spPr bwMode="auto">
          <a:xfrm flipH="1">
            <a:off x="6096000" y="1851660"/>
            <a:ext cx="1028700" cy="1303020"/>
          </a:xfrm>
          <a:prstGeom prst="line">
            <a:avLst/>
          </a:prstGeom>
          <a:noFill/>
          <a:ln w="38100">
            <a:solidFill>
              <a:schemeClr val="accent1"/>
            </a:solidFill>
            <a:round/>
            <a:headEnd/>
            <a:tailEnd/>
          </a:ln>
          <a:effectLst>
            <a:outerShdw blurRad="63500" dist="23000" dir="5400000" rotWithShape="0">
              <a:srgbClr val="000000">
                <a:alpha val="34998"/>
              </a:srgbClr>
            </a:outerShdw>
          </a:effectLst>
          <a:extLst>
            <a:ext uri="{909E8E84-426E-40DD-AFC4-6F175D3DCCD1}">
              <a14:hiddenFill xmlns:a14="http://schemas.microsoft.com/office/drawing/2010/main">
                <a:noFill/>
              </a14:hiddenFill>
            </a:ext>
          </a:extLst>
        </p:spPr>
      </p:cxnSp>
      <p:sp>
        <p:nvSpPr>
          <p:cNvPr id="18" name="Rounded Rectangle 17"/>
          <p:cNvSpPr/>
          <p:nvPr/>
        </p:nvSpPr>
        <p:spPr>
          <a:xfrm>
            <a:off x="7056120" y="3032760"/>
            <a:ext cx="1783080" cy="1234440"/>
          </a:xfrm>
          <a:prstGeom prst="roundRect">
            <a:avLst/>
          </a:prstGeom>
          <a:gradFill>
            <a:gsLst>
              <a:gs pos="0">
                <a:schemeClr val="accent1">
                  <a:shade val="51000"/>
                  <a:satMod val="130000"/>
                </a:schemeClr>
              </a:gs>
              <a:gs pos="52000">
                <a:schemeClr val="accent1">
                  <a:lumMod val="60000"/>
                  <a:lumOff val="40000"/>
                </a:schemeClr>
              </a:gs>
              <a:gs pos="100000">
                <a:schemeClr val="accent1">
                  <a:shade val="94000"/>
                  <a:satMod val="135000"/>
                </a:schemeClr>
              </a:gs>
            </a:gsLst>
            <a:lin ang="13200000" scaled="0"/>
          </a:gradFill>
        </p:spPr>
        <p:style>
          <a:lnRef idx="0">
            <a:schemeClr val="accent3"/>
          </a:lnRef>
          <a:fillRef idx="3">
            <a:schemeClr val="accent3"/>
          </a:fillRef>
          <a:effectRef idx="3">
            <a:schemeClr val="accent3"/>
          </a:effectRef>
          <a:fontRef idx="minor">
            <a:schemeClr val="lt1"/>
          </a:fontRef>
        </p:style>
        <p:txBody>
          <a:bodyPr lIns="82296" tIns="41148" rIns="82296" bIns="41148" anchor="ctr"/>
          <a:lstStyle/>
          <a:p>
            <a:pPr>
              <a:defRPr/>
            </a:pPr>
            <a:r>
              <a:rPr lang="en-US" dirty="0">
                <a:sym typeface="Helvetica Neue Light" pitchFamily="-84" charset="0"/>
              </a:rPr>
              <a:t>How many are known to me?</a:t>
            </a:r>
          </a:p>
        </p:txBody>
      </p:sp>
      <p:sp>
        <p:nvSpPr>
          <p:cNvPr id="19" name="Rounded Rectangle 18"/>
          <p:cNvSpPr/>
          <p:nvPr/>
        </p:nvSpPr>
        <p:spPr>
          <a:xfrm>
            <a:off x="7056120" y="1356360"/>
            <a:ext cx="1783080" cy="1234440"/>
          </a:xfrm>
          <a:prstGeom prst="roundRect">
            <a:avLst/>
          </a:prstGeom>
          <a:gradFill>
            <a:gsLst>
              <a:gs pos="0">
                <a:schemeClr val="accent1">
                  <a:shade val="51000"/>
                  <a:satMod val="130000"/>
                </a:schemeClr>
              </a:gs>
              <a:gs pos="52000">
                <a:schemeClr val="accent1">
                  <a:lumMod val="60000"/>
                  <a:lumOff val="40000"/>
                </a:schemeClr>
              </a:gs>
              <a:gs pos="100000">
                <a:schemeClr val="accent1">
                  <a:shade val="94000"/>
                  <a:satMod val="135000"/>
                </a:schemeClr>
              </a:gs>
            </a:gsLst>
            <a:lin ang="13200000" scaled="0"/>
          </a:gradFill>
        </p:spPr>
        <p:style>
          <a:lnRef idx="0">
            <a:schemeClr val="accent3"/>
          </a:lnRef>
          <a:fillRef idx="3">
            <a:schemeClr val="accent3"/>
          </a:fillRef>
          <a:effectRef idx="3">
            <a:schemeClr val="accent3"/>
          </a:effectRef>
          <a:fontRef idx="minor">
            <a:schemeClr val="lt1"/>
          </a:fontRef>
        </p:style>
        <p:txBody>
          <a:bodyPr lIns="82296" tIns="41148" rIns="82296" bIns="41148" anchor="ctr"/>
          <a:lstStyle/>
          <a:p>
            <a:pPr>
              <a:defRPr/>
            </a:pPr>
            <a:r>
              <a:rPr lang="en-US" dirty="0">
                <a:sym typeface="Helvetica Neue Light" pitchFamily="-84" charset="0"/>
              </a:rPr>
              <a:t>Are they always same people?</a:t>
            </a:r>
          </a:p>
        </p:txBody>
      </p:sp>
      <p:sp>
        <p:nvSpPr>
          <p:cNvPr id="5" name="Rounded Rectangle 4"/>
          <p:cNvSpPr/>
          <p:nvPr/>
        </p:nvSpPr>
        <p:spPr>
          <a:xfrm>
            <a:off x="350520" y="4732020"/>
            <a:ext cx="1783080" cy="1234440"/>
          </a:xfrm>
          <a:prstGeom prst="roundRect">
            <a:avLst/>
          </a:prstGeom>
          <a:gradFill>
            <a:gsLst>
              <a:gs pos="0">
                <a:schemeClr val="accent1">
                  <a:shade val="51000"/>
                  <a:satMod val="130000"/>
                </a:schemeClr>
              </a:gs>
              <a:gs pos="52000">
                <a:schemeClr val="accent1">
                  <a:lumMod val="60000"/>
                  <a:lumOff val="40000"/>
                </a:schemeClr>
              </a:gs>
              <a:gs pos="100000">
                <a:schemeClr val="accent1">
                  <a:shade val="94000"/>
                  <a:satMod val="135000"/>
                </a:schemeClr>
              </a:gs>
            </a:gsLst>
            <a:lin ang="13200000" scaled="0"/>
          </a:gradFill>
        </p:spPr>
        <p:style>
          <a:lnRef idx="0">
            <a:schemeClr val="accent3"/>
          </a:lnRef>
          <a:fillRef idx="3">
            <a:schemeClr val="accent3"/>
          </a:fillRef>
          <a:effectRef idx="3">
            <a:schemeClr val="accent3"/>
          </a:effectRef>
          <a:fontRef idx="minor">
            <a:schemeClr val="lt1"/>
          </a:fontRef>
        </p:style>
        <p:txBody>
          <a:bodyPr lIns="82296" tIns="41148" rIns="82296" bIns="41148" anchor="ctr"/>
          <a:lstStyle/>
          <a:p>
            <a:pPr>
              <a:defRPr/>
            </a:pPr>
            <a:r>
              <a:rPr lang="en-US" dirty="0">
                <a:sym typeface="Helvetica Neue Light" pitchFamily="-84" charset="0"/>
              </a:rPr>
              <a:t>How many stop by my window</a:t>
            </a:r>
          </a:p>
        </p:txBody>
      </p:sp>
      <p:sp>
        <p:nvSpPr>
          <p:cNvPr id="7" name="Rounded Rectangle 6"/>
          <p:cNvSpPr/>
          <p:nvPr/>
        </p:nvSpPr>
        <p:spPr>
          <a:xfrm>
            <a:off x="350520" y="1356360"/>
            <a:ext cx="1783080" cy="1234440"/>
          </a:xfrm>
          <a:prstGeom prst="roundRect">
            <a:avLst/>
          </a:prstGeom>
          <a:gradFill>
            <a:gsLst>
              <a:gs pos="0">
                <a:schemeClr val="accent1">
                  <a:shade val="51000"/>
                  <a:satMod val="130000"/>
                </a:schemeClr>
              </a:gs>
              <a:gs pos="52000">
                <a:schemeClr val="accent1">
                  <a:lumMod val="60000"/>
                  <a:lumOff val="40000"/>
                </a:schemeClr>
              </a:gs>
              <a:gs pos="100000">
                <a:schemeClr val="accent1">
                  <a:shade val="94000"/>
                  <a:satMod val="135000"/>
                </a:schemeClr>
              </a:gs>
            </a:gsLst>
            <a:lin ang="13200000" scaled="0"/>
          </a:gradFill>
        </p:spPr>
        <p:style>
          <a:lnRef idx="0">
            <a:schemeClr val="accent3"/>
          </a:lnRef>
          <a:fillRef idx="3">
            <a:schemeClr val="accent3"/>
          </a:fillRef>
          <a:effectRef idx="3">
            <a:schemeClr val="accent3"/>
          </a:effectRef>
          <a:fontRef idx="minor">
            <a:schemeClr val="lt1"/>
          </a:fontRef>
        </p:style>
        <p:txBody>
          <a:bodyPr lIns="82296" tIns="41148" rIns="82296" bIns="41148" anchor="ctr"/>
          <a:lstStyle/>
          <a:p>
            <a:pPr>
              <a:defRPr/>
            </a:pPr>
            <a:r>
              <a:rPr lang="en-US" dirty="0">
                <a:sym typeface="Helvetica Neue Light" pitchFamily="-84" charset="0"/>
              </a:rPr>
              <a:t>How much outside </a:t>
            </a:r>
            <a:r>
              <a:rPr lang="en-US" dirty="0" smtClean="0">
                <a:sym typeface="Helvetica Neue Light" pitchFamily="-84" charset="0"/>
              </a:rPr>
              <a:t>traffic?</a:t>
            </a:r>
            <a:endParaRPr lang="en-US" dirty="0">
              <a:sym typeface="Helvetica Neue Light" pitchFamily="-84" charset="0"/>
            </a:endParaRPr>
          </a:p>
        </p:txBody>
      </p:sp>
    </p:spTree>
    <p:extLst>
      <p:ext uri="{BB962C8B-B14F-4D97-AF65-F5344CB8AC3E}">
        <p14:creationId xmlns:p14="http://schemas.microsoft.com/office/powerpoint/2010/main" val="3925965422"/>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Fortinet 2015_4x3">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Fortinet 2015_4x3</Template>
  <TotalTime>90302</TotalTime>
  <Words>7009</Words>
  <Application>Microsoft Office PowerPoint</Application>
  <PresentationFormat>On-screen Show (4:3)</PresentationFormat>
  <Paragraphs>1809</Paragraphs>
  <Slides>114</Slides>
  <Notes>41</Notes>
  <HiddenSlides>3</HiddenSlides>
  <MMClips>0</MMClips>
  <ScaleCrop>false</ScaleCrop>
  <HeadingPairs>
    <vt:vector size="4" baseType="variant">
      <vt:variant>
        <vt:lpstr>Theme</vt:lpstr>
      </vt:variant>
      <vt:variant>
        <vt:i4>1</vt:i4>
      </vt:variant>
      <vt:variant>
        <vt:lpstr>Slide Titles</vt:lpstr>
      </vt:variant>
      <vt:variant>
        <vt:i4>114</vt:i4>
      </vt:variant>
    </vt:vector>
  </HeadingPairs>
  <TitlesOfParts>
    <vt:vector size="115" baseType="lpstr">
      <vt:lpstr>Fortinet 2015_4x3</vt:lpstr>
      <vt:lpstr>WLAN updates</vt:lpstr>
      <vt:lpstr>PowerPoint Presentation</vt:lpstr>
      <vt:lpstr>Agenda</vt:lpstr>
      <vt:lpstr>FortiOS 5.0 Wireless Controller Features </vt:lpstr>
      <vt:lpstr>FortiOS 5.2 Wireless Controller Features </vt:lpstr>
      <vt:lpstr>Collateral Updates</vt:lpstr>
      <vt:lpstr>Typical deployments</vt:lpstr>
      <vt:lpstr>PowerPoint Presentation</vt:lpstr>
      <vt:lpstr>PowerPoint Presentation</vt:lpstr>
      <vt:lpstr>Distributed Automatic Radio Resource Provisioning </vt:lpstr>
      <vt:lpstr>Remote AP Enables Private Cloud Deployment</vt:lpstr>
      <vt:lpstr>Flexible Management Options</vt:lpstr>
      <vt:lpstr>Thick vs. Thin Fortinet APs</vt:lpstr>
      <vt:lpstr>FortiWiFi Product Matrix</vt:lpstr>
      <vt:lpstr>Access Point Overview and roadmap</vt:lpstr>
      <vt:lpstr>Wireless Roadmap </vt:lpstr>
      <vt:lpstr>FortiAP Product Matrix</vt:lpstr>
      <vt:lpstr>New FortiAPs Availability</vt:lpstr>
      <vt:lpstr>Smart FAP UTM features </vt:lpstr>
      <vt:lpstr>11ac Performance</vt:lpstr>
      <vt:lpstr>FortiAP Technical Specifications</vt:lpstr>
      <vt:lpstr>FortiAP 11C</vt:lpstr>
      <vt:lpstr>FortiAP 14C</vt:lpstr>
      <vt:lpstr>FortiAP 21D</vt:lpstr>
      <vt:lpstr>FortiAP 24D</vt:lpstr>
      <vt:lpstr>FortiAP 25D</vt:lpstr>
      <vt:lpstr>FortiAP 28C</vt:lpstr>
      <vt:lpstr>FortiAP 112B</vt:lpstr>
      <vt:lpstr>FortiAP 112D</vt:lpstr>
      <vt:lpstr>FortiAP 221B</vt:lpstr>
      <vt:lpstr>FortiAP 221C</vt:lpstr>
      <vt:lpstr>FortiAP 222B</vt:lpstr>
      <vt:lpstr>FortiAP 222C</vt:lpstr>
      <vt:lpstr>FortiAP 223B</vt:lpstr>
      <vt:lpstr>FortiAP 223C</vt:lpstr>
      <vt:lpstr>FortiAP 224D</vt:lpstr>
      <vt:lpstr>FortiAP 320B</vt:lpstr>
      <vt:lpstr>FortiAP 320C</vt:lpstr>
      <vt:lpstr>FortiAP 321C</vt:lpstr>
      <vt:lpstr>FortiAntennas</vt:lpstr>
      <vt:lpstr>FortiAP 221C Schematic</vt:lpstr>
      <vt:lpstr>FortiAP 321C Schematic</vt:lpstr>
      <vt:lpstr>FortiAP 320C Schematic</vt:lpstr>
      <vt:lpstr>Hardware Overview – FortiAP (Indoor)</vt:lpstr>
      <vt:lpstr>Hardware Overview – FortiAP (Outdoor)</vt:lpstr>
      <vt:lpstr>Hardware Overview – FortiAP (Remote)</vt:lpstr>
      <vt:lpstr>11ac product support- FOS Special feature build</vt:lpstr>
      <vt:lpstr>FOS 5.2.0 new Wireless Features</vt:lpstr>
      <vt:lpstr>GUI Additions or Enhancements</vt:lpstr>
      <vt:lpstr>GUI additions enhancements</vt:lpstr>
      <vt:lpstr>New features and enhancements </vt:lpstr>
      <vt:lpstr>New features and enhancements </vt:lpstr>
      <vt:lpstr>New features and enhancements </vt:lpstr>
      <vt:lpstr>New features and enhancements </vt:lpstr>
      <vt:lpstr>Limit maximum number of account per guest user portal</vt:lpstr>
      <vt:lpstr>Spectrum Analysis in certain FAP models </vt:lpstr>
      <vt:lpstr>L3 external Web authentication workflow</vt:lpstr>
      <vt:lpstr>External Web Captive Portal and Authentication</vt:lpstr>
      <vt:lpstr>External captive portal setting – SSID configuration</vt:lpstr>
      <vt:lpstr>External captive-portal login page</vt:lpstr>
      <vt:lpstr>External captive portal setting – FW Policy</vt:lpstr>
      <vt:lpstr>External captive portal setting</vt:lpstr>
      <vt:lpstr>Authentication success replacement message</vt:lpstr>
      <vt:lpstr>Split tunneling</vt:lpstr>
      <vt:lpstr>Split Tunnel in the remote FAPs</vt:lpstr>
      <vt:lpstr>Automatic AP configuration</vt:lpstr>
      <vt:lpstr>FOS 5.2.1 new Wireless Features</vt:lpstr>
      <vt:lpstr>FOS 5.2.1 and above updates</vt:lpstr>
      <vt:lpstr>Probe Request management</vt:lpstr>
      <vt:lpstr>Broadcast optimization for high density environment</vt:lpstr>
      <vt:lpstr>Ekahau RTLS system</vt:lpstr>
      <vt:lpstr>Fortinet &amp; Ekahau RTLS system</vt:lpstr>
      <vt:lpstr>RTLS Use Cases for Healthcare</vt:lpstr>
      <vt:lpstr>Ekahau RTLS system</vt:lpstr>
      <vt:lpstr>RTLS integration with AeroScout/Stanley</vt:lpstr>
      <vt:lpstr>FortiCloud AP Management</vt:lpstr>
      <vt:lpstr>Public and Private Cloud WiFi Management</vt:lpstr>
      <vt:lpstr>FortiCloud: Fortinet’s Solution for Hosted Management</vt:lpstr>
      <vt:lpstr>How Does FortiCloud AP network work</vt:lpstr>
      <vt:lpstr>FortiCloud: How It Works</vt:lpstr>
      <vt:lpstr>Hosted Management with FortiCloud</vt:lpstr>
      <vt:lpstr>FortiCloud vs FortiCloud AP Network</vt:lpstr>
      <vt:lpstr>Managed Wireless with FortiCloud</vt:lpstr>
      <vt:lpstr>FortiCloud Key</vt:lpstr>
      <vt:lpstr>What is FortiKey?</vt:lpstr>
      <vt:lpstr>FortiCloud and FortiDeploy Licensing</vt:lpstr>
      <vt:lpstr>Receive Bulk FortiCloud Key</vt:lpstr>
      <vt:lpstr>Use Bulk FortiCloud Key in FortiCloud</vt:lpstr>
      <vt:lpstr>New FAP firmware offers FortiCloud Management option</vt:lpstr>
      <vt:lpstr>FortiCloud AP configuration parameters</vt:lpstr>
      <vt:lpstr>FortiCloud for Wireless Management</vt:lpstr>
      <vt:lpstr>FortiCloud Free vs. Subscription</vt:lpstr>
      <vt:lpstr>FortiCloud AP network summary</vt:lpstr>
      <vt:lpstr>How FortiCloud Stacks Up</vt:lpstr>
      <vt:lpstr>FortiPresence Data Analytics</vt:lpstr>
      <vt:lpstr>Deep Insights for Brick and Mortar Retailers </vt:lpstr>
      <vt:lpstr>Measure, Connect and Influence: Omni-Channel Marketing</vt:lpstr>
      <vt:lpstr>Fortinet Presence Analytics – What is it?</vt:lpstr>
      <vt:lpstr>Traffic Flow Metric Examples</vt:lpstr>
      <vt:lpstr>Benefits of Presence Analytics</vt:lpstr>
      <vt:lpstr>How it Works – Process</vt:lpstr>
      <vt:lpstr>Real-time and Historical Heat Maps</vt:lpstr>
      <vt:lpstr>Social Wi-Fi</vt:lpstr>
      <vt:lpstr>Connect – Social Wi-Fi and Opt-In Marketing</vt:lpstr>
      <vt:lpstr>Enabling Social Marketing</vt:lpstr>
      <vt:lpstr>Guest/Social WiFi Benefits</vt:lpstr>
      <vt:lpstr>Social WiFi</vt:lpstr>
      <vt:lpstr>Digital Concierge – Immersive Experience </vt:lpstr>
      <vt:lpstr>How to do a PoC at a Customer Site</vt:lpstr>
      <vt:lpstr>Things you’ll need to configure in the FGT</vt:lpstr>
      <vt:lpstr>We’ll create the project for your customer</vt:lpstr>
      <vt:lpstr>Add the Customer’s Controller </vt:lpstr>
      <vt:lpstr>Add APs to the Project</vt:lpstr>
      <vt:lpstr>PowerPoint Presentation</vt:lpstr>
    </vt:vector>
  </TitlesOfParts>
  <Company>Fortinet</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Patrick Bedwell</dc:creator>
  <cp:lastModifiedBy>emouque</cp:lastModifiedBy>
  <cp:revision>1895</cp:revision>
  <cp:lastPrinted>2012-08-20T23:23:55Z</cp:lastPrinted>
  <dcterms:created xsi:type="dcterms:W3CDTF">2012-01-26T23:40:20Z</dcterms:created>
  <dcterms:modified xsi:type="dcterms:W3CDTF">2015-03-13T18:47:55Z</dcterms:modified>
</cp:coreProperties>
</file>